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79" r:id="rId3"/>
    <p:sldId id="280" r:id="rId4"/>
    <p:sldId id="282" r:id="rId5"/>
    <p:sldId id="291" r:id="rId6"/>
    <p:sldId id="283" r:id="rId7"/>
    <p:sldId id="292" r:id="rId8"/>
    <p:sldId id="284" r:id="rId9"/>
    <p:sldId id="286" r:id="rId10"/>
    <p:sldId id="288" r:id="rId11"/>
    <p:sldId id="289" r:id="rId12"/>
    <p:sldId id="290" r:id="rId13"/>
    <p:sldId id="293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40" d="100"/>
          <a:sy n="40" d="100"/>
        </p:scale>
        <p:origin x="34" y="595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4/21/2017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4/21/2017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4/21/2017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4/21/2017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851548" y="5944599"/>
            <a:ext cx="10744200" cy="9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Freeform 5"/>
          <p:cNvSpPr>
            <a:spLocks/>
          </p:cNvSpPr>
          <p:nvPr/>
        </p:nvSpPr>
        <p:spPr bwMode="auto">
          <a:xfrm>
            <a:off x="3429000" y="4411900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117" y="4838418"/>
            <a:ext cx="11885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onstantia" pitchFamily="18" charset="0"/>
              </a:rPr>
              <a:t>WWI: Home Front and Outcomes </a:t>
            </a:r>
            <a:endParaRPr lang="en-US" sz="5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4" descr="http://www.findingdulcinea.com/docroot/dulcinea/fd_images/news/on-this-day/May-June-08/On-this-Day--Treaty-of-Versailles-Ends-World-War-I/news/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825" cy="68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41" y="-304800"/>
            <a:ext cx="10360501" cy="1219200"/>
          </a:xfrm>
        </p:spPr>
        <p:txBody>
          <a:bodyPr/>
          <a:lstStyle/>
          <a:p>
            <a:r>
              <a:rPr lang="en-US" dirty="0" smtClean="0"/>
              <a:t>Failed Peace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2" y="1143000"/>
            <a:ext cx="10360501" cy="5130801"/>
          </a:xfrm>
        </p:spPr>
        <p:txBody>
          <a:bodyPr/>
          <a:lstStyle/>
          <a:p>
            <a:r>
              <a:rPr lang="en-US" sz="3200" dirty="0"/>
              <a:t>Peace of Paris aka Treaty of </a:t>
            </a:r>
            <a:r>
              <a:rPr lang="en-US" sz="3200" dirty="0" smtClean="0"/>
              <a:t>Versailles (1919)</a:t>
            </a:r>
            <a:endParaRPr lang="en-US" sz="3200" dirty="0"/>
          </a:p>
          <a:p>
            <a:pPr lvl="1"/>
            <a:r>
              <a:rPr lang="en-US" sz="2800" dirty="0"/>
              <a:t>Big Four</a:t>
            </a:r>
          </a:p>
          <a:p>
            <a:pPr lvl="2"/>
            <a:r>
              <a:rPr lang="en-US" sz="2400" dirty="0"/>
              <a:t>Wilson, George, Orlando, &amp; Clemenceau</a:t>
            </a:r>
          </a:p>
          <a:p>
            <a:pPr lvl="1"/>
            <a:r>
              <a:rPr lang="en-US" sz="2800" dirty="0"/>
              <a:t>Dictated peace without negotiations</a:t>
            </a:r>
          </a:p>
          <a:p>
            <a:pPr lvl="1"/>
            <a:r>
              <a:rPr lang="en-US" sz="2800" dirty="0"/>
              <a:t>German war </a:t>
            </a:r>
            <a:r>
              <a:rPr lang="en-US" sz="2800" dirty="0" smtClean="0"/>
              <a:t>guilt clause </a:t>
            </a:r>
            <a:endParaRPr lang="en-US" sz="2800" dirty="0"/>
          </a:p>
          <a:p>
            <a:pPr lvl="2"/>
            <a:r>
              <a:rPr lang="en-US" sz="2400" dirty="0"/>
              <a:t>Reparations</a:t>
            </a:r>
          </a:p>
          <a:p>
            <a:pPr lvl="2"/>
            <a:r>
              <a:rPr lang="en-US" sz="2400" dirty="0"/>
              <a:t>Loss of territory</a:t>
            </a:r>
          </a:p>
          <a:p>
            <a:pPr lvl="1"/>
            <a:r>
              <a:rPr lang="en-US" sz="2800" dirty="0"/>
              <a:t>Dismemberment of Austria-Hungary</a:t>
            </a:r>
          </a:p>
          <a:p>
            <a:pPr lvl="2"/>
            <a:r>
              <a:rPr lang="en-US" sz="2400" dirty="0"/>
              <a:t>Creation of Czechoslovakia, Hungary, &amp; Yugoslavia</a:t>
            </a:r>
          </a:p>
          <a:p>
            <a:pPr lvl="1"/>
            <a:r>
              <a:rPr lang="en-US" sz="2800" dirty="0"/>
              <a:t>Poland becomes independent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121"/>
            <a:ext cx="12188825" cy="68268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347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" y="0"/>
            <a:ext cx="12158131" cy="695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730" y="-152400"/>
            <a:ext cx="10360501" cy="1219200"/>
          </a:xfrm>
        </p:spPr>
        <p:txBody>
          <a:bodyPr/>
          <a:lstStyle/>
          <a:p>
            <a:r>
              <a:rPr lang="en-US" dirty="0"/>
              <a:t>The Home Fronts in </a:t>
            </a:r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2" y="1295400"/>
            <a:ext cx="10971450" cy="4978401"/>
          </a:xfrm>
        </p:spPr>
        <p:txBody>
          <a:bodyPr/>
          <a:lstStyle/>
          <a:p>
            <a:r>
              <a:rPr lang="en-US" sz="3200" dirty="0"/>
              <a:t>Soldiers received little sympathy from civilians </a:t>
            </a:r>
          </a:p>
          <a:p>
            <a:r>
              <a:rPr lang="en-US" sz="3200" dirty="0"/>
              <a:t>Governments grew and took power of elected parliaments</a:t>
            </a:r>
          </a:p>
          <a:p>
            <a:r>
              <a:rPr lang="en-US" sz="3200" dirty="0"/>
              <a:t>Newspapers and media were censored</a:t>
            </a:r>
          </a:p>
          <a:p>
            <a:pPr lvl="1"/>
            <a:r>
              <a:rPr lang="en-US" sz="2800" dirty="0"/>
              <a:t>Suppression of criticism</a:t>
            </a:r>
          </a:p>
          <a:p>
            <a:r>
              <a:rPr lang="en-US" sz="3200" dirty="0"/>
              <a:t>Propaganda was widely used</a:t>
            </a:r>
          </a:p>
          <a:p>
            <a:r>
              <a:rPr lang="en-US" sz="3200" dirty="0"/>
              <a:t>Labor groups voice dissatisfaction</a:t>
            </a:r>
          </a:p>
          <a:p>
            <a:pPr lvl="1"/>
            <a:r>
              <a:rPr lang="en-US" sz="2800" dirty="0"/>
              <a:t>Weakens Germany</a:t>
            </a:r>
          </a:p>
          <a:p>
            <a:pPr lvl="1"/>
            <a:r>
              <a:rPr lang="en-US" sz="2800" dirty="0"/>
              <a:t>Russia falls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3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162" y="304800"/>
            <a:ext cx="10360501" cy="1219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Women in the War 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Women </a:t>
            </a:r>
            <a:r>
              <a:rPr lang="en-US" sz="3600" dirty="0"/>
              <a:t>emerge in the workforce during war</a:t>
            </a:r>
          </a:p>
          <a:p>
            <a:pPr lvl="1"/>
            <a:r>
              <a:rPr lang="en-US" sz="3200" dirty="0"/>
              <a:t>Defy gender roles</a:t>
            </a:r>
          </a:p>
          <a:p>
            <a:pPr lvl="1"/>
            <a:r>
              <a:rPr lang="en-US" sz="3200" dirty="0"/>
              <a:t>Give women more liberation</a:t>
            </a:r>
          </a:p>
          <a:p>
            <a:r>
              <a:rPr lang="en-US" sz="3600" dirty="0"/>
              <a:t>Many women were forced back into the homes after the war ends</a:t>
            </a:r>
          </a:p>
          <a:p>
            <a:r>
              <a:rPr lang="en-US" sz="3600" dirty="0"/>
              <a:t>Women in Britain, Germany, and the US gained the right to vote by </a:t>
            </a:r>
            <a:r>
              <a:rPr lang="en-US" sz="3600" dirty="0" smtClean="0"/>
              <a:t>1918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0" y="48085"/>
            <a:ext cx="5973352" cy="68099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62992"/>
            <a:ext cx="6125753" cy="67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0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228600"/>
            <a:ext cx="10360501" cy="1219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War outside Europe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2" y="1803401"/>
            <a:ext cx="10742850" cy="4470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1915- </a:t>
            </a:r>
            <a:r>
              <a:rPr lang="en-US" sz="3200" dirty="0"/>
              <a:t>war spread to the Middle East, west &amp; east Africa, China, </a:t>
            </a:r>
            <a:r>
              <a:rPr lang="en-US" sz="3200" dirty="0" smtClean="0"/>
              <a:t>India</a:t>
            </a:r>
          </a:p>
          <a:p>
            <a:r>
              <a:rPr lang="en-US" sz="3200" dirty="0" smtClean="0"/>
              <a:t>1917- </a:t>
            </a:r>
            <a:r>
              <a:rPr lang="en-US" sz="3200" dirty="0"/>
              <a:t>the US enters the </a:t>
            </a:r>
            <a:r>
              <a:rPr lang="en-US" sz="3200" dirty="0" smtClean="0"/>
              <a:t>war</a:t>
            </a:r>
          </a:p>
          <a:p>
            <a:pPr lvl="1"/>
            <a:r>
              <a:rPr lang="en-US" dirty="0" smtClean="0"/>
              <a:t>Unrestricted Submarine Warfare </a:t>
            </a:r>
          </a:p>
          <a:p>
            <a:pPr lvl="1"/>
            <a:r>
              <a:rPr lang="en-US" dirty="0" smtClean="0"/>
              <a:t>Zimmerman Telegram </a:t>
            </a:r>
            <a:endParaRPr lang="en-US" dirty="0"/>
          </a:p>
          <a:p>
            <a:r>
              <a:rPr lang="en-US" sz="3200" dirty="0"/>
              <a:t>Britain’s participation contributed the most to the globalization of the war</a:t>
            </a:r>
          </a:p>
          <a:p>
            <a:pPr lvl="1"/>
            <a:r>
              <a:rPr lang="en-US" sz="2800" dirty="0"/>
              <a:t>British navy was able to blockade the Central Power’s supplies</a:t>
            </a:r>
          </a:p>
          <a:p>
            <a:pPr lvl="2"/>
            <a:r>
              <a:rPr lang="en-US" sz="2400" dirty="0"/>
              <a:t>Imperial resources </a:t>
            </a:r>
          </a:p>
          <a:p>
            <a:pPr lvl="2"/>
            <a:r>
              <a:rPr lang="en-US" sz="2400" dirty="0"/>
              <a:t>Colonial manpower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0"/>
            <a:ext cx="12165012" cy="684953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" y="5016"/>
            <a:ext cx="12188824" cy="6852984"/>
          </a:xfrm>
        </p:spPr>
      </p:pic>
    </p:spTree>
    <p:extLst>
      <p:ext uri="{BB962C8B-B14F-4D97-AF65-F5344CB8AC3E}">
        <p14:creationId xmlns:p14="http://schemas.microsoft.com/office/powerpoint/2010/main" val="29977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304800"/>
            <a:ext cx="10666651" cy="65532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3500" dirty="0" smtClean="0"/>
              <a:t>French- </a:t>
            </a:r>
            <a:r>
              <a:rPr lang="en-US" sz="3500" dirty="0"/>
              <a:t>use support in Africa, India, and southeast Asia</a:t>
            </a:r>
          </a:p>
          <a:p>
            <a:pPr lvl="1">
              <a:lnSpc>
                <a:spcPct val="100000"/>
              </a:lnSpc>
            </a:pPr>
            <a:r>
              <a:rPr lang="en-US" sz="3500" dirty="0"/>
              <a:t>Relied heavily on non-European soldiers from Africa</a:t>
            </a:r>
          </a:p>
          <a:p>
            <a:pPr>
              <a:lnSpc>
                <a:spcPct val="100000"/>
              </a:lnSpc>
            </a:pPr>
            <a:r>
              <a:rPr lang="en-US" sz="3500" dirty="0" smtClean="0"/>
              <a:t>Ottoman Empire </a:t>
            </a:r>
            <a:endParaRPr lang="en-US" sz="3500" dirty="0"/>
          </a:p>
          <a:p>
            <a:pPr lvl="1">
              <a:lnSpc>
                <a:spcPct val="100000"/>
              </a:lnSpc>
            </a:pPr>
            <a:r>
              <a:rPr lang="en-US" sz="3500" dirty="0"/>
              <a:t>Young Turk </a:t>
            </a:r>
            <a:r>
              <a:rPr lang="en-US" sz="3500" dirty="0" smtClean="0"/>
              <a:t>leaders</a:t>
            </a:r>
            <a:endParaRPr lang="en-US" sz="3500" dirty="0"/>
          </a:p>
          <a:p>
            <a:pPr lvl="1">
              <a:lnSpc>
                <a:spcPct val="100000"/>
              </a:lnSpc>
            </a:pPr>
            <a:r>
              <a:rPr lang="en-US" sz="3500" dirty="0"/>
              <a:t>Blame Christian Armenians for reverses on the Russian </a:t>
            </a:r>
            <a:r>
              <a:rPr lang="en-US" sz="3500" dirty="0" smtClean="0"/>
              <a:t>front</a:t>
            </a:r>
          </a:p>
          <a:p>
            <a:pPr lvl="1">
              <a:lnSpc>
                <a:spcPct val="100000"/>
              </a:lnSpc>
            </a:pPr>
            <a:r>
              <a:rPr lang="en-US" sz="3500" dirty="0" smtClean="0"/>
              <a:t>Armenian </a:t>
            </a:r>
            <a:r>
              <a:rPr lang="en-US" sz="3500" dirty="0"/>
              <a:t>Genocide occurs in 1915</a:t>
            </a:r>
          </a:p>
          <a:p>
            <a:r>
              <a:rPr lang="en-US" sz="3500" dirty="0"/>
              <a:t>Japan joins the British and fights the Germans in China and the Pacific</a:t>
            </a:r>
          </a:p>
          <a:p>
            <a:r>
              <a:rPr lang="en-US" sz="3500" dirty="0" smtClean="0"/>
              <a:t>US </a:t>
            </a:r>
            <a:r>
              <a:rPr lang="en-US" sz="3500" dirty="0"/>
              <a:t>business profits by selling goods to the Entente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3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-304800"/>
            <a:ext cx="10360501" cy="1219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End Game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2" y="1219200"/>
            <a:ext cx="10360501" cy="5054601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November 11, 1918 Germany agrees to an Armistice</a:t>
            </a:r>
          </a:p>
          <a:p>
            <a:pPr lvl="1"/>
            <a:r>
              <a:rPr lang="en-US" sz="3200" dirty="0"/>
              <a:t>Many Germans believed that they had been betrayed by socialists and Jewish politicians</a:t>
            </a:r>
          </a:p>
          <a:p>
            <a:pPr lvl="1"/>
            <a:r>
              <a:rPr lang="en-US" sz="3200" dirty="0"/>
              <a:t>“Stab in the back” will be the rallying cry for Adolf Hitler and the Nazis’ drive to power in the 1920’s</a:t>
            </a:r>
          </a:p>
          <a:p>
            <a:r>
              <a:rPr lang="en-US" sz="3600" dirty="0"/>
              <a:t>The cost of war was widespread</a:t>
            </a:r>
          </a:p>
          <a:p>
            <a:r>
              <a:rPr lang="en-US" sz="3600" dirty="0"/>
              <a:t>Farmlands and cities were reduced to ruins</a:t>
            </a:r>
          </a:p>
          <a:p>
            <a:pPr lvl="1"/>
            <a:r>
              <a:rPr lang="en-US" sz="3200" dirty="0"/>
              <a:t>The devastation and postwar economic downturn led to </a:t>
            </a:r>
            <a:r>
              <a:rPr lang="en-US" sz="3200" dirty="0" smtClean="0"/>
              <a:t>an economic depression </a:t>
            </a:r>
            <a:r>
              <a:rPr lang="en-US" sz="3200" dirty="0"/>
              <a:t>in </a:t>
            </a:r>
            <a:r>
              <a:rPr lang="en-US" sz="3200" dirty="0" smtClean="0"/>
              <a:t>Europe in the 1920s </a:t>
            </a:r>
            <a:endParaRPr lang="en-US" alt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162" y="-304800"/>
            <a:ext cx="10360501" cy="1219200"/>
          </a:xfrm>
        </p:spPr>
        <p:txBody>
          <a:bodyPr/>
          <a:lstStyle/>
          <a:p>
            <a:r>
              <a:rPr lang="en-US" dirty="0" smtClean="0"/>
              <a:t>The Major Players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162" y="1066800"/>
            <a:ext cx="10360501" cy="5410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Georges Clemenceau</a:t>
            </a:r>
          </a:p>
          <a:p>
            <a:pPr lvl="1"/>
            <a:r>
              <a:rPr lang="en-US" sz="2800" dirty="0"/>
              <a:t>French Prime Minister</a:t>
            </a:r>
          </a:p>
          <a:p>
            <a:pPr lvl="1"/>
            <a:r>
              <a:rPr lang="en-US" sz="2800" dirty="0"/>
              <a:t>Wanted Germans to pay reparations</a:t>
            </a:r>
          </a:p>
          <a:p>
            <a:pPr lvl="2"/>
            <a:r>
              <a:rPr lang="en-US" sz="2400" dirty="0"/>
              <a:t> reduce size of German nation and spread its resources</a:t>
            </a:r>
          </a:p>
          <a:p>
            <a:r>
              <a:rPr lang="en-US" sz="3200" dirty="0"/>
              <a:t>David Lloyd George</a:t>
            </a:r>
          </a:p>
          <a:p>
            <a:pPr lvl="1"/>
            <a:r>
              <a:rPr lang="en-US" sz="2800" dirty="0"/>
              <a:t>British Prime Minister</a:t>
            </a:r>
          </a:p>
          <a:p>
            <a:pPr lvl="1"/>
            <a:r>
              <a:rPr lang="en-US" sz="2800" dirty="0"/>
              <a:t>Feared reducing Germany would lead to the spread of Communism</a:t>
            </a:r>
          </a:p>
          <a:p>
            <a:r>
              <a:rPr lang="en-US" sz="3200" dirty="0"/>
              <a:t>Woodrow Wilson</a:t>
            </a:r>
          </a:p>
          <a:p>
            <a:pPr lvl="1"/>
            <a:r>
              <a:rPr lang="en-US" sz="2800" dirty="0"/>
              <a:t>American President</a:t>
            </a:r>
          </a:p>
          <a:p>
            <a:pPr lvl="1"/>
            <a:r>
              <a:rPr lang="en-US" sz="2800" dirty="0"/>
              <a:t>Self-determination of colonized peoples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765CE0-A8A0-42E0-82D2-3F870DB4D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0</TotalTime>
  <Words>380</Words>
  <Application>Microsoft Office PowerPoint</Application>
  <PresentationFormat>Custom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Cambria</vt:lpstr>
      <vt:lpstr>Constantia</vt:lpstr>
      <vt:lpstr>Red Radial 16x9</vt:lpstr>
      <vt:lpstr>PowerPoint Presentation</vt:lpstr>
      <vt:lpstr>The Home Fronts in Europe</vt:lpstr>
      <vt:lpstr>Women in the War </vt:lpstr>
      <vt:lpstr>PowerPoint Presentation</vt:lpstr>
      <vt:lpstr>The War outside Europe </vt:lpstr>
      <vt:lpstr>PowerPoint Presentation</vt:lpstr>
      <vt:lpstr>PowerPoint Presentation</vt:lpstr>
      <vt:lpstr>The End Game </vt:lpstr>
      <vt:lpstr>The Major Players </vt:lpstr>
      <vt:lpstr>PowerPoint Presentation</vt:lpstr>
      <vt:lpstr>Failed Peace 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2016-04-12T18:17:42Z</dcterms:created>
  <dcterms:modified xsi:type="dcterms:W3CDTF">2017-04-21T20:26:01Z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</Properties>
</file>