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handoutMasterIdLst>
    <p:handoutMasterId r:id="rId19"/>
  </p:handoutMasterIdLst>
  <p:sldIdLst>
    <p:sldId id="279" r:id="rId3"/>
    <p:sldId id="280" r:id="rId4"/>
    <p:sldId id="281" r:id="rId5"/>
    <p:sldId id="282" r:id="rId6"/>
    <p:sldId id="293" r:id="rId7"/>
    <p:sldId id="283" r:id="rId8"/>
    <p:sldId id="292" r:id="rId9"/>
    <p:sldId id="284" r:id="rId10"/>
    <p:sldId id="285" r:id="rId11"/>
    <p:sldId id="290" r:id="rId12"/>
    <p:sldId id="291" r:id="rId13"/>
    <p:sldId id="286" r:id="rId14"/>
    <p:sldId id="287" r:id="rId15"/>
    <p:sldId id="288" r:id="rId16"/>
    <p:sldId id="289" r:id="rId17"/>
  </p:sldIdLst>
  <p:sldSz cx="12188825" cy="6858000"/>
  <p:notesSz cx="6858000" cy="9199563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612" y="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11/30/2017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11/30/2017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0925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11/30/2017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11/30/2017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741612" y="5340981"/>
            <a:ext cx="675535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Freeform 5"/>
          <p:cNvSpPr>
            <a:spLocks/>
          </p:cNvSpPr>
          <p:nvPr/>
        </p:nvSpPr>
        <p:spPr bwMode="auto">
          <a:xfrm>
            <a:off x="3429000" y="4411900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42623" y="4325318"/>
            <a:ext cx="7256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nstantia" pitchFamily="18" charset="0"/>
              </a:rPr>
              <a:t>World War I: Causes</a:t>
            </a:r>
            <a:endParaRPr lang="en-US" sz="6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144"/>
            <a:ext cx="12188825" cy="6867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12700"/>
            <a:ext cx="6248400" cy="684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00"/>
            <a:ext cx="12176558" cy="684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" y="-9144"/>
            <a:ext cx="1217655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25" y="-24089"/>
            <a:ext cx="7049174" cy="6872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" y="-18910"/>
            <a:ext cx="12188826" cy="6862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24" y="-33596"/>
            <a:ext cx="5929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alliance_entente"/>
          <p:cNvPicPr>
            <a:picLocks noChangeAspect="1" noChangeArrowheads="1"/>
          </p:cNvPicPr>
          <p:nvPr/>
        </p:nvPicPr>
        <p:blipFill>
          <a:blip r:embed="rId2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t="4312"/>
          <a:stretch>
            <a:fillRect/>
          </a:stretch>
        </p:blipFill>
        <p:spPr bwMode="auto">
          <a:xfrm>
            <a:off x="-1" y="-4859"/>
            <a:ext cx="12188825" cy="686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80999" y="240564"/>
            <a:ext cx="5992839" cy="1435835"/>
          </a:xfrm>
          <a:prstGeom prst="wedgeRectCallout">
            <a:avLst>
              <a:gd name="adj1" fmla="val 56639"/>
              <a:gd name="adj2" fmla="val 203620"/>
            </a:avLst>
          </a:prstGeom>
          <a:solidFill>
            <a:srgbClr val="FF7D7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None/>
            </a:pPr>
            <a:r>
              <a:rPr kumimoji="0" lang="en-US" altLang="en-US" sz="3600">
                <a:cs typeface="Arial" panose="020B0604020202020204" pitchFamily="34" charset="0"/>
              </a:rPr>
              <a:t>Austria-Hungary declared war on Serbia &amp; its ally Russia</a:t>
            </a:r>
            <a:endParaRPr kumimoji="0" lang="en-US" altLang="en-US" sz="3600" i="1" u="sng">
              <a:cs typeface="Arial" panose="020B0604020202020204" pitchFamily="34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57199" y="5494586"/>
            <a:ext cx="6399133" cy="982413"/>
          </a:xfrm>
          <a:prstGeom prst="wedgeRectCallout">
            <a:avLst>
              <a:gd name="adj1" fmla="val 66435"/>
              <a:gd name="adj2" fmla="val -49361"/>
            </a:avLst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>
                <a:cs typeface="Arial" panose="020B0604020202020204" pitchFamily="34" charset="0"/>
              </a:rPr>
              <a:t>On July 28,1914, Serbia declined the ultimatum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rot="20503925">
            <a:off x="7210824" y="4608138"/>
            <a:ext cx="711014" cy="680132"/>
          </a:xfrm>
          <a:prstGeom prst="downArrow">
            <a:avLst>
              <a:gd name="adj1" fmla="val 49935"/>
              <a:gd name="adj2" fmla="val 70810"/>
            </a:avLst>
          </a:prstGeom>
          <a:solidFill>
            <a:srgbClr val="00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en-US" sz="3600">
              <a:cs typeface="Arial" panose="020B0604020202020204" pitchFamily="34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13524228">
            <a:off x="8094807" y="2866639"/>
            <a:ext cx="528992" cy="914162"/>
          </a:xfrm>
          <a:prstGeom prst="downArrow">
            <a:avLst>
              <a:gd name="adj1" fmla="val 49935"/>
              <a:gd name="adj2" fmla="val 70810"/>
            </a:avLst>
          </a:prstGeom>
          <a:solidFill>
            <a:srgbClr val="00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en-US" sz="3600">
              <a:cs typeface="Arial" panose="020B0604020202020204" pitchFamily="34" charset="0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533399" y="392964"/>
            <a:ext cx="5992839" cy="1435835"/>
          </a:xfrm>
          <a:prstGeom prst="wedgeRectCallout">
            <a:avLst>
              <a:gd name="adj1" fmla="val 40324"/>
              <a:gd name="adj2" fmla="val 114583"/>
            </a:avLst>
          </a:prstGeom>
          <a:solidFill>
            <a:srgbClr val="FF7D7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None/>
            </a:pPr>
            <a:r>
              <a:rPr kumimoji="0" lang="en-US" altLang="en-US" sz="3600">
                <a:cs typeface="Arial" panose="020B0604020202020204" pitchFamily="34" charset="0"/>
              </a:rPr>
              <a:t>On August 1, 1914, Germany declared war on Russia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 rot="16200000">
            <a:off x="7681203" y="2144092"/>
            <a:ext cx="528992" cy="914164"/>
          </a:xfrm>
          <a:prstGeom prst="downArrow">
            <a:avLst>
              <a:gd name="adj1" fmla="val 49935"/>
              <a:gd name="adj2" fmla="val 70810"/>
            </a:avLst>
          </a:prstGeom>
          <a:solidFill>
            <a:srgbClr val="00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en-US" sz="3600">
              <a:cs typeface="Arial" panose="020B0604020202020204" pitchFamily="34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685799" y="545364"/>
            <a:ext cx="5992839" cy="1435835"/>
          </a:xfrm>
          <a:prstGeom prst="wedgeRectCallout">
            <a:avLst>
              <a:gd name="adj1" fmla="val 40324"/>
              <a:gd name="adj2" fmla="val 114583"/>
            </a:avLst>
          </a:prstGeom>
          <a:solidFill>
            <a:srgbClr val="FF7D7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None/>
            </a:pPr>
            <a:r>
              <a:rPr kumimoji="0" lang="en-US" altLang="en-US" sz="3600">
                <a:cs typeface="Arial" panose="020B0604020202020204" pitchFamily="34" charset="0"/>
              </a:rPr>
              <a:t>On August 3, 1914, Germany declared war on France</a:t>
            </a: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 rot="4364463">
            <a:off x="4706136" y="2925213"/>
            <a:ext cx="528992" cy="914161"/>
          </a:xfrm>
          <a:prstGeom prst="downArrow">
            <a:avLst>
              <a:gd name="adj1" fmla="val 49935"/>
              <a:gd name="adj2" fmla="val 70810"/>
            </a:avLst>
          </a:prstGeom>
          <a:solidFill>
            <a:srgbClr val="00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en-US" sz="3600">
              <a:cs typeface="Arial" panose="020B0604020202020204" pitchFamily="34" charset="0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457200" y="697764"/>
            <a:ext cx="7110148" cy="1435835"/>
          </a:xfrm>
          <a:prstGeom prst="wedgeRectCallout">
            <a:avLst>
              <a:gd name="adj1" fmla="val 22588"/>
              <a:gd name="adj2" fmla="val 238815"/>
            </a:avLst>
          </a:prstGeom>
          <a:solidFill>
            <a:srgbClr val="FF7D7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None/>
            </a:pPr>
            <a:r>
              <a:rPr kumimoji="0" lang="en-US" altLang="en-US" sz="3600">
                <a:cs typeface="Arial" panose="020B0604020202020204" pitchFamily="34" charset="0"/>
              </a:rPr>
              <a:t>Italy backed out of its agreement with Germany &amp; Austria-Hungary…</a:t>
            </a: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4634808" y="1594868"/>
            <a:ext cx="2801726" cy="1118565"/>
          </a:xfrm>
          <a:prstGeom prst="wedgeRectCallout">
            <a:avLst>
              <a:gd name="adj1" fmla="val -79431"/>
              <a:gd name="adj2" fmla="val 174045"/>
            </a:avLst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dirty="0">
                <a:cs typeface="Arial" panose="020B0604020202020204" pitchFamily="34" charset="0"/>
              </a:rPr>
              <a:t>…and joined the Allies</a:t>
            </a: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3124200" y="240564"/>
            <a:ext cx="7618016" cy="1435835"/>
          </a:xfrm>
          <a:prstGeom prst="wedgeRectCallout">
            <a:avLst>
              <a:gd name="adj1" fmla="val -58338"/>
              <a:gd name="adj2" fmla="val 49454"/>
            </a:avLst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dirty="0">
                <a:cs typeface="Arial" panose="020B0604020202020204" pitchFamily="34" charset="0"/>
              </a:rPr>
              <a:t>On August 4, 1914, England declared war on Germany &amp; Austria-Hungary</a:t>
            </a: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 rot="16929781">
            <a:off x="4889216" y="1219886"/>
            <a:ext cx="528992" cy="1929898"/>
          </a:xfrm>
          <a:prstGeom prst="downArrow">
            <a:avLst>
              <a:gd name="adj1" fmla="val 46565"/>
              <a:gd name="adj2" fmla="val 70106"/>
            </a:avLst>
          </a:prstGeom>
          <a:solidFill>
            <a:srgbClr val="00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en-US" sz="3600">
              <a:cs typeface="Arial" panose="020B0604020202020204" pitchFamily="34" charset="0"/>
            </a:endParaRPr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 rot="18220721">
            <a:off x="5274042" y="1429916"/>
            <a:ext cx="528992" cy="3453500"/>
          </a:xfrm>
          <a:prstGeom prst="downArrow">
            <a:avLst>
              <a:gd name="adj1" fmla="val 43676"/>
              <a:gd name="adj2" fmla="val 89205"/>
            </a:avLst>
          </a:prstGeom>
          <a:solidFill>
            <a:srgbClr val="00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en-US" sz="3600">
              <a:cs typeface="Arial" panose="020B0604020202020204" pitchFamily="34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4190999" y="617786"/>
            <a:ext cx="6399133" cy="982413"/>
          </a:xfrm>
          <a:prstGeom prst="wedgeRectCallout">
            <a:avLst>
              <a:gd name="adj1" fmla="val 30458"/>
              <a:gd name="adj2" fmla="val 141694"/>
            </a:avLst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dirty="0">
                <a:cs typeface="Arial" panose="020B0604020202020204" pitchFamily="34" charset="0"/>
              </a:rPr>
              <a:t>Russia mobilized for war to protect Serbia </a:t>
            </a:r>
          </a:p>
        </p:txBody>
      </p:sp>
      <p:sp>
        <p:nvSpPr>
          <p:cNvPr id="19" name="Rectangular Callout 18"/>
          <p:cNvSpPr>
            <a:spLocks noChangeArrowheads="1"/>
          </p:cNvSpPr>
          <p:nvPr/>
        </p:nvSpPr>
        <p:spPr bwMode="auto">
          <a:xfrm>
            <a:off x="2438399" y="6176608"/>
            <a:ext cx="6094413" cy="528992"/>
          </a:xfrm>
          <a:prstGeom prst="wedgeRectCallout">
            <a:avLst>
              <a:gd name="adj1" fmla="val -10241"/>
              <a:gd name="adj2" fmla="val 34394"/>
            </a:avLst>
          </a:prstGeom>
          <a:solidFill>
            <a:srgbClr val="FFFFCC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>
                <a:cs typeface="Arial" panose="020B0604020202020204" pitchFamily="34" charset="0"/>
              </a:rPr>
              <a:t>World War I had begun</a:t>
            </a:r>
          </a:p>
        </p:txBody>
      </p:sp>
    </p:spTree>
    <p:extLst>
      <p:ext uri="{BB962C8B-B14F-4D97-AF65-F5344CB8AC3E}">
        <p14:creationId xmlns:p14="http://schemas.microsoft.com/office/powerpoint/2010/main" val="41456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2" grpId="0" animBg="1"/>
      <p:bldP spid="12" grpId="1" animBg="1"/>
      <p:bldP spid="12" grpId="2" animBg="1"/>
      <p:bldP spid="12" grpId="3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-304800"/>
            <a:ext cx="10360501" cy="1219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Chain Reaction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2" y="1219200"/>
            <a:ext cx="10360501" cy="5054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1. Austria-Hungary blames Serbia and sends an ultimatum to Serbia. </a:t>
            </a:r>
          </a:p>
          <a:p>
            <a:pPr marL="0" indent="0">
              <a:buNone/>
            </a:pPr>
            <a:r>
              <a:rPr lang="en-US" sz="3600" dirty="0" smtClean="0"/>
              <a:t>2. Russia (protector of the Slavs) begins its “pre-mobilization” </a:t>
            </a:r>
          </a:p>
          <a:p>
            <a:pPr marL="0" indent="0">
              <a:spcBef>
                <a:spcPct val="50000"/>
              </a:spcBef>
              <a:buClrTx/>
              <a:buNone/>
            </a:pPr>
            <a:r>
              <a:rPr lang="en-US" altLang="en-US" sz="3600" dirty="0" smtClean="0">
                <a:latin typeface="Arial Narrow" panose="020B0606020202030204" pitchFamily="34" charset="0"/>
              </a:rPr>
              <a:t>3. Serbia </a:t>
            </a:r>
            <a:r>
              <a:rPr lang="en-US" altLang="en-US" sz="3600" dirty="0">
                <a:latin typeface="Arial Narrow" panose="020B0606020202030204" pitchFamily="34" charset="0"/>
              </a:rPr>
              <a:t>refused to comply with the demands.</a:t>
            </a:r>
          </a:p>
          <a:p>
            <a:pPr marL="0" indent="0">
              <a:spcBef>
                <a:spcPct val="50000"/>
              </a:spcBef>
              <a:buClrTx/>
              <a:buNone/>
            </a:pPr>
            <a:r>
              <a:rPr lang="en-US" altLang="en-US" sz="3600" dirty="0" smtClean="0">
                <a:latin typeface="Arial Narrow" panose="020B0606020202030204" pitchFamily="34" charset="0"/>
              </a:rPr>
              <a:t>4. Austria-Hungary </a:t>
            </a:r>
            <a:r>
              <a:rPr lang="en-US" altLang="en-US" sz="3600" dirty="0">
                <a:latin typeface="Arial Narrow" panose="020B0606020202030204" pitchFamily="34" charset="0"/>
              </a:rPr>
              <a:t>declared war on Serbia on July 28.</a:t>
            </a:r>
          </a:p>
          <a:p>
            <a:pPr marL="0" indent="0">
              <a:spcBef>
                <a:spcPct val="50000"/>
              </a:spcBef>
              <a:buClrTx/>
              <a:buNone/>
            </a:pPr>
            <a:r>
              <a:rPr lang="en-US" altLang="en-US" sz="3600" dirty="0" smtClean="0">
                <a:latin typeface="Arial Narrow" panose="020B0606020202030204" pitchFamily="34" charset="0"/>
              </a:rPr>
              <a:t>5. Russia mobilized </a:t>
            </a:r>
            <a:r>
              <a:rPr lang="en-US" altLang="en-US" sz="3600" dirty="0">
                <a:latin typeface="Arial Narrow" panose="020B0606020202030204" pitchFamily="34" charset="0"/>
              </a:rPr>
              <a:t>its troops for war</a:t>
            </a:r>
            <a:r>
              <a:rPr lang="en-US" altLang="en-US" sz="3600" dirty="0" smtClean="0">
                <a:latin typeface="Arial Narrow" panose="020B0606020202030204" pitchFamily="34" charset="0"/>
              </a:rPr>
              <a:t>.</a:t>
            </a:r>
            <a:endParaRPr lang="en-US" alt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2" y="609600"/>
            <a:ext cx="10360501" cy="5664201"/>
          </a:xfrm>
        </p:spPr>
        <p:txBody>
          <a:bodyPr/>
          <a:lstStyle/>
          <a:p>
            <a:pPr marL="0" indent="0">
              <a:spcBef>
                <a:spcPct val="50000"/>
              </a:spcBef>
              <a:buClrTx/>
              <a:buNone/>
            </a:pPr>
            <a:r>
              <a:rPr lang="en-US" altLang="en-US" sz="4000" dirty="0">
                <a:latin typeface="Arial Narrow" panose="020B0606020202030204" pitchFamily="34" charset="0"/>
              </a:rPr>
              <a:t>6. Germany, an ally of Austria-Hungary, declared war on Russia.</a:t>
            </a:r>
          </a:p>
          <a:p>
            <a:pPr marL="0" indent="0">
              <a:spcBef>
                <a:spcPct val="50000"/>
              </a:spcBef>
              <a:buClrTx/>
              <a:buNone/>
            </a:pPr>
            <a:r>
              <a:rPr lang="en-US" altLang="en-US" sz="4000" dirty="0">
                <a:latin typeface="Arial Narrow" panose="020B0606020202030204" pitchFamily="34" charset="0"/>
              </a:rPr>
              <a:t>7. Germany declared war on France, an ally of Russia.</a:t>
            </a:r>
          </a:p>
          <a:p>
            <a:pPr marL="0" indent="0">
              <a:spcBef>
                <a:spcPct val="50000"/>
              </a:spcBef>
              <a:buClrTx/>
              <a:buNone/>
            </a:pPr>
            <a:r>
              <a:rPr lang="en-US" altLang="en-US" sz="4000" dirty="0">
                <a:latin typeface="Arial Narrow" panose="020B0606020202030204" pitchFamily="34" charset="0"/>
              </a:rPr>
              <a:t>8. Germany invaded Belgium on August 3, 1914, so that German forces could enter France more easily.</a:t>
            </a:r>
          </a:p>
          <a:p>
            <a:pPr marL="0" indent="0">
              <a:spcBef>
                <a:spcPct val="50000"/>
              </a:spcBef>
              <a:buClrTx/>
              <a:buNone/>
            </a:pPr>
            <a:r>
              <a:rPr lang="en-US" altLang="en-US" sz="4000" dirty="0">
                <a:latin typeface="Arial Narrow" panose="020B0606020202030204" pitchFamily="34" charset="0"/>
              </a:rPr>
              <a:t>9. Britain declares war on Germany.</a:t>
            </a:r>
            <a:r>
              <a:rPr lang="en-US" sz="4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8898" y="74354"/>
            <a:ext cx="10360501" cy="1219200"/>
          </a:xfrm>
        </p:spPr>
        <p:txBody>
          <a:bodyPr/>
          <a:lstStyle/>
          <a:p>
            <a:r>
              <a:rPr lang="en-US" dirty="0" smtClean="0"/>
              <a:t>Alliances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Triple Entente </a:t>
            </a:r>
          </a:p>
          <a:p>
            <a:pPr lvl="1"/>
            <a:r>
              <a:rPr lang="en-US" sz="3200" dirty="0" smtClean="0"/>
              <a:t>Russia </a:t>
            </a:r>
          </a:p>
          <a:p>
            <a:pPr lvl="1"/>
            <a:r>
              <a:rPr lang="en-US" sz="3200" dirty="0" smtClean="0"/>
              <a:t>France </a:t>
            </a:r>
          </a:p>
          <a:p>
            <a:pPr lvl="1"/>
            <a:r>
              <a:rPr lang="en-US" sz="3200" dirty="0" smtClean="0"/>
              <a:t>Great Britain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38342" y="1803401"/>
            <a:ext cx="4977104" cy="4470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Central Powers </a:t>
            </a:r>
          </a:p>
          <a:p>
            <a:pPr lvl="1"/>
            <a:r>
              <a:rPr lang="en-US" sz="3200" dirty="0" smtClean="0"/>
              <a:t>Germany </a:t>
            </a:r>
          </a:p>
          <a:p>
            <a:pPr lvl="1"/>
            <a:r>
              <a:rPr lang="en-US" sz="3200" dirty="0" smtClean="0"/>
              <a:t>Austria-Hungary </a:t>
            </a:r>
          </a:p>
          <a:p>
            <a:pPr lvl="1"/>
            <a:r>
              <a:rPr lang="en-US" sz="3200" dirty="0" smtClean="0"/>
              <a:t>Ottoman Empire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45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02"/>
            <a:ext cx="12188825" cy="6885615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-19302"/>
            <a:ext cx="9144000" cy="68676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" y="-3446"/>
            <a:ext cx="12161319" cy="68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228600"/>
            <a:ext cx="10360501" cy="1219200"/>
          </a:xfrm>
        </p:spPr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Tx/>
            </a:pPr>
            <a:r>
              <a:rPr lang="en-US" altLang="en-US" sz="3600" dirty="0">
                <a:cs typeface="Arial" panose="020B0604020202020204" pitchFamily="34" charset="0"/>
              </a:rPr>
              <a:t>From 1914 to </a:t>
            </a:r>
            <a:r>
              <a:rPr lang="en-US" altLang="en-US" sz="3600" dirty="0" smtClean="0">
                <a:cs typeface="Arial" panose="020B0604020202020204" pitchFamily="34" charset="0"/>
              </a:rPr>
              <a:t>1918 World </a:t>
            </a:r>
            <a:r>
              <a:rPr lang="en-US" altLang="en-US" sz="3600" dirty="0">
                <a:cs typeface="Arial" panose="020B0604020202020204" pitchFamily="34" charset="0"/>
              </a:rPr>
              <a:t>War I </a:t>
            </a:r>
            <a:r>
              <a:rPr lang="en-US" altLang="en-US" sz="3600" dirty="0" smtClean="0">
                <a:cs typeface="Arial" panose="020B0604020202020204" pitchFamily="34" charset="0"/>
              </a:rPr>
              <a:t>raged </a:t>
            </a:r>
            <a:r>
              <a:rPr lang="en-US" altLang="en-US" sz="3600" dirty="0">
                <a:cs typeface="Arial" panose="020B0604020202020204" pitchFamily="34" charset="0"/>
              </a:rPr>
              <a:t>in </a:t>
            </a:r>
            <a:r>
              <a:rPr lang="en-US" altLang="en-US" sz="3600" dirty="0" smtClean="0">
                <a:cs typeface="Arial" panose="020B0604020202020204" pitchFamily="34" charset="0"/>
              </a:rPr>
              <a:t>Europe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endParaRPr lang="en-US" altLang="en-US" sz="36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r>
              <a:rPr lang="en-US" altLang="en-US" sz="3600" dirty="0">
                <a:cs typeface="Arial" panose="020B0604020202020204" pitchFamily="34" charset="0"/>
              </a:rPr>
              <a:t>This “Great War” was the largest, most destructive war the </a:t>
            </a:r>
            <a:r>
              <a:rPr lang="en-US" altLang="en-US" sz="3600" dirty="0" smtClean="0">
                <a:cs typeface="Arial" panose="020B0604020202020204" pitchFamily="34" charset="0"/>
              </a:rPr>
              <a:t>world had </a:t>
            </a:r>
            <a:r>
              <a:rPr lang="en-US" altLang="en-US" sz="3600" dirty="0">
                <a:cs typeface="Arial" panose="020B0604020202020204" pitchFamily="34" charset="0"/>
              </a:rPr>
              <a:t>yet seen </a:t>
            </a:r>
            <a:endParaRPr lang="en-US" altLang="en-US" sz="3600" dirty="0" smtClean="0"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en-US" altLang="en-US" sz="36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r>
              <a:rPr lang="en-US" altLang="en-US" sz="3600" dirty="0">
                <a:cs typeface="Arial" panose="020B0604020202020204" pitchFamily="34" charset="0"/>
              </a:rPr>
              <a:t>WWI was a global war that altered the course of the 20</a:t>
            </a:r>
            <a:r>
              <a:rPr lang="en-US" altLang="en-US" sz="3600" baseline="30000" dirty="0">
                <a:cs typeface="Arial" panose="020B0604020202020204" pitchFamily="34" charset="0"/>
              </a:rPr>
              <a:t>th</a:t>
            </a:r>
            <a:r>
              <a:rPr lang="en-US" altLang="en-US" sz="3600" dirty="0">
                <a:cs typeface="Arial" panose="020B0604020202020204" pitchFamily="34" charset="0"/>
              </a:rPr>
              <a:t> century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3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228600"/>
            <a:ext cx="10360501" cy="1219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M.A.I.N Causes for WWI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5866050" cy="44704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cs typeface="Arial" panose="020B0604020202020204" pitchFamily="34" charset="0"/>
              </a:rPr>
              <a:t>From 1870 </a:t>
            </a:r>
            <a:r>
              <a:rPr lang="en-US" altLang="en-US" sz="3200" dirty="0" smtClean="0">
                <a:cs typeface="Arial" panose="020B0604020202020204" pitchFamily="34" charset="0"/>
              </a:rPr>
              <a:t>-1914 </a:t>
            </a:r>
            <a:r>
              <a:rPr lang="en-US" altLang="en-US" sz="3200" dirty="0">
                <a:cs typeface="Arial" panose="020B0604020202020204" pitchFamily="34" charset="0"/>
              </a:rPr>
              <a:t>a number of developments gradually increased tensions </a:t>
            </a:r>
            <a:r>
              <a:rPr lang="en-US" altLang="en-US" sz="3200" dirty="0" smtClean="0">
                <a:cs typeface="Arial" panose="020B0604020202020204" pitchFamily="34" charset="0"/>
              </a:rPr>
              <a:t>in Europe</a:t>
            </a:r>
          </a:p>
          <a:p>
            <a:r>
              <a:rPr lang="en-US" altLang="en-US" sz="3200" dirty="0" smtClean="0">
                <a:cs typeface="Arial" panose="020B0604020202020204" pitchFamily="34" charset="0"/>
              </a:rPr>
              <a:t>These would lead to the outbreak of the war</a:t>
            </a:r>
          </a:p>
          <a:p>
            <a:pPr marL="0" indent="0"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2816" y="1710907"/>
            <a:ext cx="4977104" cy="4470400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cs typeface="Arial" panose="020B0604020202020204" pitchFamily="34" charset="0"/>
              </a:rPr>
              <a:t>M- militarism </a:t>
            </a:r>
            <a:endParaRPr lang="en-US" altLang="en-US" sz="4000" dirty="0">
              <a:cs typeface="Arial" panose="020B0604020202020204" pitchFamily="34" charset="0"/>
            </a:endParaRPr>
          </a:p>
          <a:p>
            <a:r>
              <a:rPr lang="en-US" altLang="en-US" sz="4000" dirty="0" smtClean="0">
                <a:cs typeface="Arial" panose="020B0604020202020204" pitchFamily="34" charset="0"/>
              </a:rPr>
              <a:t>A- alliances </a:t>
            </a:r>
            <a:endParaRPr lang="en-US" altLang="en-US" sz="4000" dirty="0">
              <a:cs typeface="Arial" panose="020B0604020202020204" pitchFamily="34" charset="0"/>
            </a:endParaRPr>
          </a:p>
          <a:p>
            <a:r>
              <a:rPr lang="en-US" altLang="en-US" sz="4000" dirty="0" smtClean="0">
                <a:cs typeface="Arial" panose="020B0604020202020204" pitchFamily="34" charset="0"/>
              </a:rPr>
              <a:t>I- imperialism </a:t>
            </a:r>
            <a:endParaRPr lang="en-US" altLang="en-US" sz="4000" dirty="0">
              <a:cs typeface="Arial" panose="020B0604020202020204" pitchFamily="34" charset="0"/>
            </a:endParaRPr>
          </a:p>
          <a:p>
            <a:r>
              <a:rPr lang="en-US" altLang="en-US" sz="4000" dirty="0" smtClean="0">
                <a:cs typeface="Arial" panose="020B0604020202020204" pitchFamily="34" charset="0"/>
              </a:rPr>
              <a:t>N- nationalism </a:t>
            </a:r>
            <a:endParaRPr lang="en-US" altLang="en-US" sz="40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162" y="228600"/>
            <a:ext cx="10360501" cy="1219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Militarism 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Industrial Revolution=arms race among European powers.  </a:t>
            </a:r>
          </a:p>
          <a:p>
            <a:pPr lvl="1"/>
            <a:r>
              <a:rPr lang="en-US" sz="3200" dirty="0" smtClean="0"/>
              <a:t>Particularly Germany and Great Britain</a:t>
            </a:r>
          </a:p>
          <a:p>
            <a:pPr lvl="2"/>
            <a:r>
              <a:rPr lang="en-US" sz="2800" dirty="0" smtClean="0"/>
              <a:t>Dreadnoughts (naval ships)   </a:t>
            </a:r>
          </a:p>
          <a:p>
            <a:r>
              <a:rPr lang="en-US" sz="3600" dirty="0" smtClean="0"/>
              <a:t>Nations glorified military power and kept an army prepared for war.</a:t>
            </a:r>
          </a:p>
          <a:p>
            <a:pPr lvl="1"/>
            <a:r>
              <a:rPr lang="en-US" sz="3200" dirty="0" smtClean="0"/>
              <a:t>Leads to strong patriotic feelings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31"/>
            <a:ext cx="12188825" cy="6839398"/>
          </a:xfrm>
        </p:spPr>
      </p:pic>
    </p:spTree>
    <p:extLst>
      <p:ext uri="{BB962C8B-B14F-4D97-AF65-F5344CB8AC3E}">
        <p14:creationId xmlns:p14="http://schemas.microsoft.com/office/powerpoint/2010/main" val="21316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418" y="304800"/>
            <a:ext cx="10360501" cy="1219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Imperialism and Nationalism 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2" y="1803401"/>
            <a:ext cx="10742850" cy="4470400"/>
          </a:xfrm>
        </p:spPr>
        <p:txBody>
          <a:bodyPr/>
          <a:lstStyle/>
          <a:p>
            <a:r>
              <a:rPr lang="en-US" sz="3600" dirty="0" smtClean="0"/>
              <a:t>European powers divided the world amongst themselves.  </a:t>
            </a:r>
          </a:p>
          <a:p>
            <a:pPr lvl="1"/>
            <a:r>
              <a:rPr lang="en-US" sz="3200" dirty="0" smtClean="0"/>
              <a:t>Wanted resources for growing industries and wealth</a:t>
            </a:r>
          </a:p>
          <a:p>
            <a:pPr lvl="1"/>
            <a:r>
              <a:rPr lang="en-US" sz="3200" dirty="0" smtClean="0"/>
              <a:t>This leads to conflicts at home and abroad </a:t>
            </a:r>
          </a:p>
          <a:p>
            <a:r>
              <a:rPr lang="en-US" sz="3600" dirty="0" smtClean="0"/>
              <a:t> Nationalism increased due to imperial ambitions and militaristic ideology </a:t>
            </a:r>
          </a:p>
          <a:p>
            <a:pPr lvl="1"/>
            <a:r>
              <a:rPr lang="en-US" sz="3200" dirty="0" smtClean="0"/>
              <a:t>Leads to a change in the balance of power.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5" y="-63210"/>
            <a:ext cx="12194569" cy="6922595"/>
          </a:xfrm>
        </p:spPr>
      </p:pic>
    </p:spTree>
    <p:extLst>
      <p:ext uri="{BB962C8B-B14F-4D97-AF65-F5344CB8AC3E}">
        <p14:creationId xmlns:p14="http://schemas.microsoft.com/office/powerpoint/2010/main" val="12362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Powder Keg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greatest tension in Europe was in the Balkans </a:t>
            </a:r>
          </a:p>
          <a:p>
            <a:r>
              <a:rPr lang="en-US" sz="3200" dirty="0" smtClean="0"/>
              <a:t>Greece, Serbia, Bulgaria, Albania, and Romania all broke away from the Ottoman Empire </a:t>
            </a:r>
          </a:p>
          <a:p>
            <a:r>
              <a:rPr lang="en-US" sz="3200" dirty="0" smtClean="0"/>
              <a:t>Pan-Slavism- Slavic peoples wanted to unit and create an independent nation</a:t>
            </a:r>
          </a:p>
          <a:p>
            <a:r>
              <a:rPr lang="en-US" sz="3200" dirty="0" smtClean="0"/>
              <a:t>1908- The Austro-Hungarian empire annexed Bosnia and other predominantly Slavic nations</a:t>
            </a:r>
          </a:p>
          <a:p>
            <a:pPr lvl="1"/>
            <a:r>
              <a:rPr lang="en-US" sz="2800" dirty="0" smtClean="0"/>
              <a:t>This leads to tensions in the Region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June 1914- Austro-Hungarian Archduke Franz Ferdinand and his wife visited Sarajevo, Bosnia. </a:t>
            </a:r>
          </a:p>
          <a:p>
            <a:r>
              <a:rPr lang="en-US" sz="3600" dirty="0" smtClean="0"/>
              <a:t>Assassination </a:t>
            </a:r>
          </a:p>
          <a:p>
            <a:pPr lvl="1"/>
            <a:r>
              <a:rPr lang="en-US" sz="3200" dirty="0" smtClean="0"/>
              <a:t>Seven individuals attempt to assassinate the Archduke </a:t>
            </a:r>
          </a:p>
          <a:p>
            <a:pPr lvl="1"/>
            <a:r>
              <a:rPr lang="en-US" sz="3200" dirty="0" err="1" smtClean="0"/>
              <a:t>Gravillo</a:t>
            </a:r>
            <a:r>
              <a:rPr lang="en-US" sz="3200" dirty="0" smtClean="0"/>
              <a:t> </a:t>
            </a:r>
            <a:r>
              <a:rPr lang="en-US" sz="3200" dirty="0" err="1" smtClean="0"/>
              <a:t>Princip</a:t>
            </a:r>
            <a:r>
              <a:rPr lang="en-US" sz="3200" dirty="0" smtClean="0"/>
              <a:t>-</a:t>
            </a:r>
          </a:p>
          <a:p>
            <a:pPr lvl="2"/>
            <a:r>
              <a:rPr lang="en-US" sz="2800" dirty="0" smtClean="0"/>
              <a:t>Bosnian Serb </a:t>
            </a:r>
          </a:p>
          <a:p>
            <a:pPr lvl="2"/>
            <a:r>
              <a:rPr lang="en-US" sz="2800" dirty="0" smtClean="0"/>
              <a:t>Shoots Ferdinand and is captured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56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765CE0-A8A0-42E0-82D2-3F870DB4D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0</TotalTime>
  <Words>461</Words>
  <Application>Microsoft Office PowerPoint</Application>
  <PresentationFormat>Custom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Cambria</vt:lpstr>
      <vt:lpstr>Constantia</vt:lpstr>
      <vt:lpstr>Wingdings</vt:lpstr>
      <vt:lpstr>Red Radial 16x9</vt:lpstr>
      <vt:lpstr>PowerPoint Presentation</vt:lpstr>
      <vt:lpstr>Background </vt:lpstr>
      <vt:lpstr>M.A.I.N Causes for WWI </vt:lpstr>
      <vt:lpstr>Militarism </vt:lpstr>
      <vt:lpstr>PowerPoint Presentation</vt:lpstr>
      <vt:lpstr>Imperialism and Nationalism  </vt:lpstr>
      <vt:lpstr>PowerPoint Presentation</vt:lpstr>
      <vt:lpstr>The Powder Keg </vt:lpstr>
      <vt:lpstr>The Spark </vt:lpstr>
      <vt:lpstr>PowerPoint Presentation</vt:lpstr>
      <vt:lpstr>PowerPoint Presentation</vt:lpstr>
      <vt:lpstr>Chain Reaction </vt:lpstr>
      <vt:lpstr>PowerPoint Presentation</vt:lpstr>
      <vt:lpstr>Alliances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2016-04-12T18:17:42Z</dcterms:created>
  <dcterms:modified xsi:type="dcterms:W3CDTF">2017-11-30T21:05:17Z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</Properties>
</file>