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8" r:id="rId6"/>
    <p:sldId id="260" r:id="rId7"/>
    <p:sldId id="281" r:id="rId8"/>
    <p:sldId id="261" r:id="rId9"/>
    <p:sldId id="262" r:id="rId10"/>
    <p:sldId id="279" r:id="rId11"/>
    <p:sldId id="263" r:id="rId12"/>
    <p:sldId id="280" r:id="rId13"/>
    <p:sldId id="264" r:id="rId14"/>
    <p:sldId id="282" r:id="rId15"/>
    <p:sldId id="265" r:id="rId16"/>
    <p:sldId id="283" r:id="rId17"/>
    <p:sldId id="266" r:id="rId18"/>
    <p:sldId id="267" r:id="rId19"/>
    <p:sldId id="284" r:id="rId20"/>
    <p:sldId id="268" r:id="rId21"/>
    <p:sldId id="269" r:id="rId22"/>
    <p:sldId id="286" r:id="rId23"/>
    <p:sldId id="270" r:id="rId24"/>
    <p:sldId id="287" r:id="rId25"/>
    <p:sldId id="271" r:id="rId26"/>
    <p:sldId id="288" r:id="rId27"/>
    <p:sldId id="272" r:id="rId28"/>
    <p:sldId id="289" r:id="rId29"/>
    <p:sldId id="277"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CFFE3-78D3-4A7C-A67D-BDFC6682ADDF}"/>
              </a:ext>
            </a:extLst>
          </p:cNvPr>
          <p:cNvPicPr>
            <a:picLocks noChangeAspect="1"/>
          </p:cNvPicPr>
          <p:nvPr/>
        </p:nvPicPr>
        <p:blipFill rotWithShape="1">
          <a:blip r:embed="rId2"/>
          <a:srcRect l="966" t="9091" r="21459" b="1"/>
          <a:stretch/>
        </p:blipFill>
        <p:spPr>
          <a:xfrm>
            <a:off x="-30808" y="0"/>
            <a:ext cx="12192000" cy="6857991"/>
          </a:xfrm>
          <a:prstGeom prst="rect">
            <a:avLst/>
          </a:prstGeom>
        </p:spPr>
      </p:pic>
      <p:sp>
        <p:nvSpPr>
          <p:cNvPr id="2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C438B2B-9491-4C79-9763-D038AF358599}"/>
              </a:ext>
            </a:extLst>
          </p:cNvPr>
          <p:cNvSpPr>
            <a:spLocks noGrp="1"/>
          </p:cNvSpPr>
          <p:nvPr>
            <p:ph type="ctrTitle"/>
          </p:nvPr>
        </p:nvSpPr>
        <p:spPr>
          <a:xfrm>
            <a:off x="680322" y="4752459"/>
            <a:ext cx="8133478" cy="940240"/>
          </a:xfrm>
        </p:spPr>
        <p:txBody>
          <a:bodyPr>
            <a:normAutofit/>
          </a:bodyPr>
          <a:lstStyle/>
          <a:p>
            <a:r>
              <a:rPr lang="en-US" sz="4800" dirty="0"/>
              <a:t>The First World War</a:t>
            </a:r>
          </a:p>
        </p:txBody>
      </p:sp>
      <p:sp>
        <p:nvSpPr>
          <p:cNvPr id="21"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C56B0203-A49D-43A4-A162-882A2CEF8368}"/>
              </a:ext>
            </a:extLst>
          </p:cNvPr>
          <p:cNvSpPr>
            <a:spLocks noGrp="1"/>
          </p:cNvSpPr>
          <p:nvPr>
            <p:ph type="subTitle" idx="1"/>
          </p:nvPr>
        </p:nvSpPr>
        <p:spPr>
          <a:xfrm>
            <a:off x="4055346" y="5508983"/>
            <a:ext cx="8133478" cy="406566"/>
          </a:xfrm>
        </p:spPr>
        <p:txBody>
          <a:bodyPr>
            <a:normAutofit fontScale="92500" lnSpcReduction="20000"/>
          </a:bodyPr>
          <a:lstStyle/>
          <a:p>
            <a:r>
              <a:rPr lang="en-US" sz="2800" dirty="0"/>
              <a:t>1914-1918</a:t>
            </a:r>
          </a:p>
        </p:txBody>
      </p:sp>
      <p:sp>
        <p:nvSpPr>
          <p:cNvPr id="22"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A3F1B1F-1A1C-4AE3-9DCD-8476EC0357DC}"/>
              </a:ext>
            </a:extLst>
          </p:cNvPr>
          <p:cNvCxnSpPr>
            <a:cxnSpLocks/>
          </p:cNvCxnSpPr>
          <p:nvPr/>
        </p:nvCxnSpPr>
        <p:spPr>
          <a:xfrm>
            <a:off x="3076575" y="5690253"/>
            <a:ext cx="5805785" cy="0"/>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12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E092-857B-4F46-BF0F-577DB9DA1BF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4B8D9B2-4BDC-4913-BE18-EAF217CBEA5A}"/>
              </a:ext>
            </a:extLst>
          </p:cNvPr>
          <p:cNvPicPr>
            <a:picLocks noGrp="1" noChangeAspect="1"/>
          </p:cNvPicPr>
          <p:nvPr>
            <p:ph idx="1"/>
          </p:nvPr>
        </p:nvPicPr>
        <p:blipFill>
          <a:blip r:embed="rId2"/>
          <a:stretch>
            <a:fillRect/>
          </a:stretch>
        </p:blipFill>
        <p:spPr>
          <a:xfrm>
            <a:off x="2101585" y="-31875"/>
            <a:ext cx="7988830" cy="6889875"/>
          </a:xfrm>
        </p:spPr>
      </p:pic>
    </p:spTree>
    <p:extLst>
      <p:ext uri="{BB962C8B-B14F-4D97-AF65-F5344CB8AC3E}">
        <p14:creationId xmlns:p14="http://schemas.microsoft.com/office/powerpoint/2010/main" val="162714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E7AF-0C7E-472E-95D0-8DFB6F1FCCCC}"/>
              </a:ext>
            </a:extLst>
          </p:cNvPr>
          <p:cNvSpPr>
            <a:spLocks noGrp="1"/>
          </p:cNvSpPr>
          <p:nvPr>
            <p:ph type="title"/>
          </p:nvPr>
        </p:nvSpPr>
        <p:spPr/>
        <p:txBody>
          <a:bodyPr/>
          <a:lstStyle/>
          <a:p>
            <a:r>
              <a:rPr lang="en-US" dirty="0"/>
              <a:t>Immediate Cause for WWI</a:t>
            </a:r>
          </a:p>
        </p:txBody>
      </p:sp>
      <p:sp>
        <p:nvSpPr>
          <p:cNvPr id="3" name="Content Placeholder 2">
            <a:extLst>
              <a:ext uri="{FF2B5EF4-FFF2-40B4-BE49-F238E27FC236}">
                <a16:creationId xmlns:a16="http://schemas.microsoft.com/office/drawing/2014/main" id="{A4E6C106-3B55-4674-BDB0-483838ED33FA}"/>
              </a:ext>
            </a:extLst>
          </p:cNvPr>
          <p:cNvSpPr>
            <a:spLocks noGrp="1"/>
          </p:cNvSpPr>
          <p:nvPr>
            <p:ph idx="1"/>
          </p:nvPr>
        </p:nvSpPr>
        <p:spPr>
          <a:xfrm>
            <a:off x="460187" y="2150533"/>
            <a:ext cx="11393146" cy="4385733"/>
          </a:xfrm>
        </p:spPr>
        <p:txBody>
          <a:bodyPr>
            <a:normAutofit fontScale="85000" lnSpcReduction="10000"/>
          </a:bodyPr>
          <a:lstStyle/>
          <a:p>
            <a:r>
              <a:rPr lang="en-US" dirty="0"/>
              <a:t>June 28, 1914: </a:t>
            </a:r>
          </a:p>
          <a:p>
            <a:pPr lvl="1"/>
            <a:r>
              <a:rPr lang="en-US" dirty="0"/>
              <a:t>Archduke Franz Ferdinand, the Austrian heir to the throne, was assassinated by Serbian nationalist </a:t>
            </a:r>
            <a:r>
              <a:rPr lang="en-US" dirty="0" err="1"/>
              <a:t>Gravilo</a:t>
            </a:r>
            <a:r>
              <a:rPr lang="en-US" dirty="0"/>
              <a:t> Princip (member of the ultra-nationalist Serbian "Black Hand") while visiting Bosnia-Herzegovina</a:t>
            </a:r>
          </a:p>
          <a:p>
            <a:r>
              <a:rPr lang="en-US" dirty="0"/>
              <a:t>Kaiser Wilhelm II (of Germany) pledged unwavering support to Austria to punish Serbia:</a:t>
            </a:r>
          </a:p>
          <a:p>
            <a:pPr lvl="1"/>
            <a:r>
              <a:rPr lang="en-US" dirty="0"/>
              <a:t>This is known as "the blank check” agreement.</a:t>
            </a:r>
          </a:p>
          <a:p>
            <a:r>
              <a:rPr lang="en-US" dirty="0"/>
              <a:t>On July 28, Austria declared war on Serbia</a:t>
            </a:r>
          </a:p>
          <a:p>
            <a:pPr lvl="1"/>
            <a:r>
              <a:rPr lang="en-US" dirty="0"/>
              <a:t>In response, Russia mobilized its armies against Austria and Germany. </a:t>
            </a:r>
          </a:p>
          <a:p>
            <a:pPr lvl="1"/>
            <a:r>
              <a:rPr lang="en-US" dirty="0"/>
              <a:t>France, in response, mobilized on Germany's western border.</a:t>
            </a:r>
          </a:p>
          <a:p>
            <a:r>
              <a:rPr lang="en-US" dirty="0"/>
              <a:t>On August 1, Germany declared war on France. </a:t>
            </a:r>
          </a:p>
          <a:p>
            <a:pPr lvl="1"/>
            <a:r>
              <a:rPr lang="en-US" dirty="0"/>
              <a:t>On August 3, Germany invaded Belgium (on its way through to France). </a:t>
            </a:r>
          </a:p>
          <a:p>
            <a:pPr lvl="2"/>
            <a:r>
              <a:rPr lang="en-US" dirty="0"/>
              <a:t>This violated </a:t>
            </a:r>
            <a:r>
              <a:rPr lang="en-US" dirty="0" err="1"/>
              <a:t>Belgiums</a:t>
            </a:r>
            <a:r>
              <a:rPr lang="en-US" dirty="0"/>
              <a:t> neutrality (this is known as the rap of Belgium due to the German brutality)</a:t>
            </a:r>
          </a:p>
          <a:p>
            <a:pPr lvl="1"/>
            <a:r>
              <a:rPr lang="en-US" dirty="0"/>
              <a:t> In effect, Germany turned the little localized war in the Balkans into a world war by attacking Belgium and France.</a:t>
            </a:r>
          </a:p>
          <a:p>
            <a:r>
              <a:rPr lang="en-US" dirty="0"/>
              <a:t>On August 4, Britain declared war on Germany. All the major powers in Europe were now at war. </a:t>
            </a:r>
          </a:p>
        </p:txBody>
      </p:sp>
    </p:spTree>
    <p:extLst>
      <p:ext uri="{BB962C8B-B14F-4D97-AF65-F5344CB8AC3E}">
        <p14:creationId xmlns:p14="http://schemas.microsoft.com/office/powerpoint/2010/main" val="61384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11131-BB91-4521-A662-86DC3297A6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09F3A0-AA82-42A9-BF2A-5E963036ABCE}"/>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C3AA5098-0599-4518-B775-79DD6A80E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12188825" cy="6867144"/>
          </a:xfrm>
          <a:prstGeom prst="rect">
            <a:avLst/>
          </a:prstGeom>
        </p:spPr>
      </p:pic>
      <p:pic>
        <p:nvPicPr>
          <p:cNvPr id="5" name="Picture 4">
            <a:extLst>
              <a:ext uri="{FF2B5EF4-FFF2-40B4-BE49-F238E27FC236}">
                <a16:creationId xmlns:a16="http://schemas.microsoft.com/office/drawing/2014/main" id="{463EB6EB-9F54-49E2-BF11-04B82036E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006" y="-9144"/>
            <a:ext cx="6248400" cy="6845300"/>
          </a:xfrm>
          <a:prstGeom prst="rect">
            <a:avLst/>
          </a:prstGeom>
        </p:spPr>
      </p:pic>
      <p:pic>
        <p:nvPicPr>
          <p:cNvPr id="6" name="Picture 5">
            <a:extLst>
              <a:ext uri="{FF2B5EF4-FFF2-40B4-BE49-F238E27FC236}">
                <a16:creationId xmlns:a16="http://schemas.microsoft.com/office/drawing/2014/main" id="{9FF6DDE9-3A15-483D-996C-4DA0897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354"/>
            <a:ext cx="12176558" cy="6867143"/>
          </a:xfrm>
          <a:prstGeom prst="rect">
            <a:avLst/>
          </a:prstGeom>
        </p:spPr>
      </p:pic>
      <p:pic>
        <p:nvPicPr>
          <p:cNvPr id="7" name="Picture 6">
            <a:extLst>
              <a:ext uri="{FF2B5EF4-FFF2-40B4-BE49-F238E27FC236}">
                <a16:creationId xmlns:a16="http://schemas.microsoft.com/office/drawing/2014/main" id="{C2479F5B-9C75-454F-82DD-7D5FB9032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2" y="-63566"/>
            <a:ext cx="12176557" cy="6948775"/>
          </a:xfrm>
          <a:prstGeom prst="rect">
            <a:avLst/>
          </a:prstGeom>
        </p:spPr>
      </p:pic>
      <p:pic>
        <p:nvPicPr>
          <p:cNvPr id="8" name="Picture 7">
            <a:extLst>
              <a:ext uri="{FF2B5EF4-FFF2-40B4-BE49-F238E27FC236}">
                <a16:creationId xmlns:a16="http://schemas.microsoft.com/office/drawing/2014/main" id="{EF54BA2A-DDAD-4BD7-8EC9-D54A54EE9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2232" y="-63566"/>
            <a:ext cx="7049174" cy="6948775"/>
          </a:xfrm>
          <a:prstGeom prst="rect">
            <a:avLst/>
          </a:prstGeom>
        </p:spPr>
      </p:pic>
      <p:pic>
        <p:nvPicPr>
          <p:cNvPr id="9" name="Picture 8">
            <a:extLst>
              <a:ext uri="{FF2B5EF4-FFF2-40B4-BE49-F238E27FC236}">
                <a16:creationId xmlns:a16="http://schemas.microsoft.com/office/drawing/2014/main" id="{DD4DBFF1-34B2-4D4F-81C8-B8FBA245B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42" y="-78623"/>
            <a:ext cx="12188826" cy="6963832"/>
          </a:xfrm>
          <a:prstGeom prst="rect">
            <a:avLst/>
          </a:prstGeom>
        </p:spPr>
      </p:pic>
      <p:pic>
        <p:nvPicPr>
          <p:cNvPr id="10" name="Picture 9">
            <a:extLst>
              <a:ext uri="{FF2B5EF4-FFF2-40B4-BE49-F238E27FC236}">
                <a16:creationId xmlns:a16="http://schemas.microsoft.com/office/drawing/2014/main" id="{CF455925-10C9-4DD0-A5D7-8DB01ACC2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8832" y="-78624"/>
            <a:ext cx="5929776" cy="6978889"/>
          </a:xfrm>
          <a:prstGeom prst="rect">
            <a:avLst/>
          </a:prstGeom>
        </p:spPr>
      </p:pic>
    </p:spTree>
    <p:extLst>
      <p:ext uri="{BB962C8B-B14F-4D97-AF65-F5344CB8AC3E}">
        <p14:creationId xmlns:p14="http://schemas.microsoft.com/office/powerpoint/2010/main" val="7159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85FA-33CE-49E7-AD03-D11F53FB4030}"/>
              </a:ext>
            </a:extLst>
          </p:cNvPr>
          <p:cNvSpPr>
            <a:spLocks noGrp="1"/>
          </p:cNvSpPr>
          <p:nvPr>
            <p:ph type="title"/>
          </p:nvPr>
        </p:nvSpPr>
        <p:spPr/>
        <p:txBody>
          <a:bodyPr/>
          <a:lstStyle/>
          <a:p>
            <a:r>
              <a:rPr lang="en-US" dirty="0"/>
              <a:t>Two Opposing Alliances </a:t>
            </a:r>
          </a:p>
        </p:txBody>
      </p:sp>
      <p:sp>
        <p:nvSpPr>
          <p:cNvPr id="3" name="Content Placeholder 2">
            <a:extLst>
              <a:ext uri="{FF2B5EF4-FFF2-40B4-BE49-F238E27FC236}">
                <a16:creationId xmlns:a16="http://schemas.microsoft.com/office/drawing/2014/main" id="{A92C48D6-1CD6-49C4-8365-934D5ED9A049}"/>
              </a:ext>
            </a:extLst>
          </p:cNvPr>
          <p:cNvSpPr>
            <a:spLocks noGrp="1"/>
          </p:cNvSpPr>
          <p:nvPr>
            <p:ph idx="1"/>
          </p:nvPr>
        </p:nvSpPr>
        <p:spPr>
          <a:xfrm>
            <a:off x="680321" y="2336873"/>
            <a:ext cx="10851279" cy="3599316"/>
          </a:xfrm>
        </p:spPr>
        <p:txBody>
          <a:bodyPr>
            <a:normAutofit/>
          </a:bodyPr>
          <a:lstStyle/>
          <a:p>
            <a:r>
              <a:rPr lang="en-US" sz="3200" dirty="0"/>
              <a:t>Central Powers (Triple Alliance): Germany, Austria-Hungary, Ottoman Empire, (also Bulgaria) </a:t>
            </a:r>
          </a:p>
          <a:p>
            <a:endParaRPr lang="en-US" sz="3200" dirty="0"/>
          </a:p>
          <a:p>
            <a:r>
              <a:rPr lang="en-US" sz="3200" dirty="0"/>
              <a:t>Allies (Triple Entente): Britain, France, and Russia (later, Japan, Italy, Romania, and the U.S.)</a:t>
            </a:r>
          </a:p>
        </p:txBody>
      </p:sp>
    </p:spTree>
    <p:extLst>
      <p:ext uri="{BB962C8B-B14F-4D97-AF65-F5344CB8AC3E}">
        <p14:creationId xmlns:p14="http://schemas.microsoft.com/office/powerpoint/2010/main" val="375282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07A2-AA83-4538-B94F-269042DB39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B582F1-7ED4-474B-93A6-317FFB5CB621}"/>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986D1E1E-E720-4044-BDC4-CA8B9B654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85615"/>
          </a:xfrm>
          <a:prstGeom prst="rect">
            <a:avLst/>
          </a:prstGeom>
        </p:spPr>
      </p:pic>
    </p:spTree>
    <p:extLst>
      <p:ext uri="{BB962C8B-B14F-4D97-AF65-F5344CB8AC3E}">
        <p14:creationId xmlns:p14="http://schemas.microsoft.com/office/powerpoint/2010/main" val="97526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6FB0-9761-4235-BDE2-1162CBC54223}"/>
              </a:ext>
            </a:extLst>
          </p:cNvPr>
          <p:cNvSpPr>
            <a:spLocks noGrp="1"/>
          </p:cNvSpPr>
          <p:nvPr>
            <p:ph type="title"/>
          </p:nvPr>
        </p:nvSpPr>
        <p:spPr/>
        <p:txBody>
          <a:bodyPr/>
          <a:lstStyle/>
          <a:p>
            <a:r>
              <a:rPr lang="en-US" dirty="0"/>
              <a:t>The Western Front </a:t>
            </a:r>
          </a:p>
        </p:txBody>
      </p:sp>
      <p:sp>
        <p:nvSpPr>
          <p:cNvPr id="3" name="Content Placeholder 2">
            <a:extLst>
              <a:ext uri="{FF2B5EF4-FFF2-40B4-BE49-F238E27FC236}">
                <a16:creationId xmlns:a16="http://schemas.microsoft.com/office/drawing/2014/main" id="{14763D82-58F3-468B-B2EE-C0EAD016BA71}"/>
              </a:ext>
            </a:extLst>
          </p:cNvPr>
          <p:cNvSpPr>
            <a:spLocks noGrp="1"/>
          </p:cNvSpPr>
          <p:nvPr>
            <p:ph idx="1"/>
          </p:nvPr>
        </p:nvSpPr>
        <p:spPr>
          <a:xfrm>
            <a:off x="680321" y="2286000"/>
            <a:ext cx="10969812" cy="4334933"/>
          </a:xfrm>
        </p:spPr>
        <p:txBody>
          <a:bodyPr>
            <a:normAutofit lnSpcReduction="10000"/>
          </a:bodyPr>
          <a:lstStyle/>
          <a:p>
            <a:r>
              <a:rPr lang="en-US" sz="3200" dirty="0"/>
              <a:t>The Schlieffen Plan </a:t>
            </a:r>
          </a:p>
          <a:p>
            <a:pPr lvl="1"/>
            <a:r>
              <a:rPr lang="en-US" sz="2800" dirty="0"/>
              <a:t>German 42-day military plan to invade France through Belgium, defeat France quickly by sweeping around Paris, and then redeploy to the east to defeat Russia before she fully mobilized</a:t>
            </a:r>
          </a:p>
          <a:p>
            <a:r>
              <a:rPr lang="en-US" sz="3200" dirty="0"/>
              <a:t>Battle of the Marne (September 1914) </a:t>
            </a:r>
          </a:p>
          <a:p>
            <a:pPr lvl="1"/>
            <a:r>
              <a:rPr lang="en-US" sz="2800" dirty="0"/>
              <a:t>After the Germans came within sight of Paris, French and British forces pushed the German forces back. </a:t>
            </a:r>
          </a:p>
          <a:p>
            <a:pPr lvl="1"/>
            <a:r>
              <a:rPr lang="en-US" sz="2800" dirty="0"/>
              <a:t>The French army was led by General Joseph Joffre. </a:t>
            </a:r>
          </a:p>
          <a:p>
            <a:pPr lvl="1"/>
            <a:r>
              <a:rPr lang="en-US" sz="2800" dirty="0"/>
              <a:t>The battle represented the end of mobility on the Western Front.</a:t>
            </a:r>
          </a:p>
        </p:txBody>
      </p:sp>
    </p:spTree>
    <p:extLst>
      <p:ext uri="{BB962C8B-B14F-4D97-AF65-F5344CB8AC3E}">
        <p14:creationId xmlns:p14="http://schemas.microsoft.com/office/powerpoint/2010/main" val="201707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7E9C-07BB-4638-B0DB-6AE9D99719D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8B00D82-8490-4F2C-8BA5-67FD2C57B34A}"/>
              </a:ext>
            </a:extLst>
          </p:cNvPr>
          <p:cNvPicPr>
            <a:picLocks noGrp="1" noChangeAspect="1"/>
          </p:cNvPicPr>
          <p:nvPr>
            <p:ph idx="1"/>
          </p:nvPr>
        </p:nvPicPr>
        <p:blipFill>
          <a:blip r:embed="rId2"/>
          <a:stretch>
            <a:fillRect/>
          </a:stretch>
        </p:blipFill>
        <p:spPr>
          <a:xfrm>
            <a:off x="-1" y="-5375"/>
            <a:ext cx="12192001" cy="6863376"/>
          </a:xfrm>
        </p:spPr>
      </p:pic>
    </p:spTree>
    <p:extLst>
      <p:ext uri="{BB962C8B-B14F-4D97-AF65-F5344CB8AC3E}">
        <p14:creationId xmlns:p14="http://schemas.microsoft.com/office/powerpoint/2010/main" val="5497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DB67-CE0C-45B8-AB50-B3765B3B8275}"/>
              </a:ext>
            </a:extLst>
          </p:cNvPr>
          <p:cNvSpPr>
            <a:spLocks noGrp="1"/>
          </p:cNvSpPr>
          <p:nvPr>
            <p:ph type="title"/>
          </p:nvPr>
        </p:nvSpPr>
        <p:spPr/>
        <p:txBody>
          <a:bodyPr/>
          <a:lstStyle/>
          <a:p>
            <a:r>
              <a:rPr lang="en-US" dirty="0"/>
              <a:t>Failure of the Schlieffen Plan</a:t>
            </a:r>
          </a:p>
        </p:txBody>
      </p:sp>
      <p:sp>
        <p:nvSpPr>
          <p:cNvPr id="3" name="Content Placeholder 2">
            <a:extLst>
              <a:ext uri="{FF2B5EF4-FFF2-40B4-BE49-F238E27FC236}">
                <a16:creationId xmlns:a16="http://schemas.microsoft.com/office/drawing/2014/main" id="{51842818-FCC2-4059-8C64-2C93F09A3E92}"/>
              </a:ext>
            </a:extLst>
          </p:cNvPr>
          <p:cNvSpPr>
            <a:spLocks noGrp="1"/>
          </p:cNvSpPr>
          <p:nvPr>
            <p:ph idx="1"/>
          </p:nvPr>
        </p:nvSpPr>
        <p:spPr>
          <a:xfrm>
            <a:off x="680321" y="2336872"/>
            <a:ext cx="10834346" cy="4114727"/>
          </a:xfrm>
        </p:spPr>
        <p:txBody>
          <a:bodyPr>
            <a:normAutofit lnSpcReduction="10000"/>
          </a:bodyPr>
          <a:lstStyle/>
          <a:p>
            <a:r>
              <a:rPr lang="en-US" sz="3200" dirty="0"/>
              <a:t>Belgium’s surprising resistance to Germany’s invasion slowed down the German offensive into France. </a:t>
            </a:r>
          </a:p>
          <a:p>
            <a:r>
              <a:rPr lang="en-US" sz="3200" dirty="0"/>
              <a:t>The left of the German line failed to lure the French army into Alsace and Lorraine (boarder regions between France and Germany) and destroy it. </a:t>
            </a:r>
          </a:p>
          <a:p>
            <a:r>
              <a:rPr lang="en-US" sz="3200" dirty="0"/>
              <a:t>Russia mobilized quickly in the east requiring German divisions to be sent there instead. </a:t>
            </a:r>
          </a:p>
          <a:p>
            <a:r>
              <a:rPr lang="en-US" sz="3200" dirty="0"/>
              <a:t>The French and British counterattack at the Battle of the Marne was decisive in halting the German invasion.</a:t>
            </a:r>
          </a:p>
        </p:txBody>
      </p:sp>
    </p:spTree>
    <p:extLst>
      <p:ext uri="{BB962C8B-B14F-4D97-AF65-F5344CB8AC3E}">
        <p14:creationId xmlns:p14="http://schemas.microsoft.com/office/powerpoint/2010/main" val="286602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D444-80E6-47C6-A6D5-EC3C4D25303F}"/>
              </a:ext>
            </a:extLst>
          </p:cNvPr>
          <p:cNvSpPr>
            <a:spLocks noGrp="1"/>
          </p:cNvSpPr>
          <p:nvPr>
            <p:ph type="title"/>
          </p:nvPr>
        </p:nvSpPr>
        <p:spPr/>
        <p:txBody>
          <a:bodyPr/>
          <a:lstStyle/>
          <a:p>
            <a:r>
              <a:rPr lang="en-US" dirty="0"/>
              <a:t>Trench Warfare </a:t>
            </a:r>
          </a:p>
        </p:txBody>
      </p:sp>
      <p:sp>
        <p:nvSpPr>
          <p:cNvPr id="3" name="Content Placeholder 2">
            <a:extLst>
              <a:ext uri="{FF2B5EF4-FFF2-40B4-BE49-F238E27FC236}">
                <a16:creationId xmlns:a16="http://schemas.microsoft.com/office/drawing/2014/main" id="{B251025A-A90C-41F1-8A57-49F06EB980CA}"/>
              </a:ext>
            </a:extLst>
          </p:cNvPr>
          <p:cNvSpPr>
            <a:spLocks noGrp="1"/>
          </p:cNvSpPr>
          <p:nvPr>
            <p:ph idx="1"/>
          </p:nvPr>
        </p:nvSpPr>
        <p:spPr/>
        <p:txBody>
          <a:bodyPr>
            <a:normAutofit fontScale="92500" lnSpcReduction="10000"/>
          </a:bodyPr>
          <a:lstStyle/>
          <a:p>
            <a:r>
              <a:rPr lang="en-US" dirty="0"/>
              <a:t>The halt of the German advance resulted in a stalemate and lasted for four bloody years.</a:t>
            </a:r>
          </a:p>
          <a:p>
            <a:r>
              <a:rPr lang="en-US" dirty="0"/>
              <a:t>A long line of trenches stretched from the North Sea to the Swiss border in the south (about 440 miles—25,000 miles of trenches were built overall). </a:t>
            </a:r>
          </a:p>
          <a:p>
            <a:r>
              <a:rPr lang="en-US" dirty="0"/>
              <a:t>Despite massive casualties on both sides, few gains were made in terms of gaining ground.</a:t>
            </a:r>
          </a:p>
          <a:p>
            <a:r>
              <a:rPr lang="en-US" dirty="0"/>
              <a:t>1916: Massive casualties mount but neither side could break through </a:t>
            </a:r>
          </a:p>
          <a:p>
            <a:r>
              <a:rPr lang="en-US" dirty="0"/>
              <a:t>Erich Remarque’s book All Quiet on the Western Front (1929) later illustrated the horrors trench warfare.</a:t>
            </a:r>
          </a:p>
        </p:txBody>
      </p:sp>
    </p:spTree>
    <p:extLst>
      <p:ext uri="{BB962C8B-B14F-4D97-AF65-F5344CB8AC3E}">
        <p14:creationId xmlns:p14="http://schemas.microsoft.com/office/powerpoint/2010/main" val="189764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0CCC-B45C-4818-B0E7-52DACDD94B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A7C79F-8C54-47F7-B0B2-FB30D3059D4B}"/>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5C0D22DA-10FD-4C1E-8365-696A432B9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536"/>
            <a:ext cx="12192000" cy="6897536"/>
          </a:xfrm>
          <a:prstGeom prst="rect">
            <a:avLst/>
          </a:prstGeom>
        </p:spPr>
      </p:pic>
      <p:pic>
        <p:nvPicPr>
          <p:cNvPr id="5" name="Content Placeholder 3">
            <a:extLst>
              <a:ext uri="{FF2B5EF4-FFF2-40B4-BE49-F238E27FC236}">
                <a16:creationId xmlns:a16="http://schemas.microsoft.com/office/drawing/2014/main" id="{F0608B41-6426-449F-AC9C-046014CAB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40" y="-172527"/>
            <a:ext cx="12433540" cy="7030527"/>
          </a:xfrm>
          <a:prstGeom prst="rect">
            <a:avLst/>
          </a:prstGeom>
        </p:spPr>
      </p:pic>
      <p:pic>
        <p:nvPicPr>
          <p:cNvPr id="6" name="Content Placeholder 3">
            <a:extLst>
              <a:ext uri="{FF2B5EF4-FFF2-40B4-BE49-F238E27FC236}">
                <a16:creationId xmlns:a16="http://schemas.microsoft.com/office/drawing/2014/main" id="{5499489A-7825-4ACE-82B0-06E65DE9E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63"/>
            <a:ext cx="12192000" cy="6872563"/>
          </a:xfrm>
          <a:prstGeom prst="rect">
            <a:avLst/>
          </a:prstGeom>
        </p:spPr>
      </p:pic>
      <p:pic>
        <p:nvPicPr>
          <p:cNvPr id="7" name="Content Placeholder 3">
            <a:extLst>
              <a:ext uri="{FF2B5EF4-FFF2-40B4-BE49-F238E27FC236}">
                <a16:creationId xmlns:a16="http://schemas.microsoft.com/office/drawing/2014/main" id="{A99BE61C-BEAE-4A72-89F1-258BF50CDC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085"/>
            <a:ext cx="12192000" cy="6875085"/>
          </a:xfrm>
          <a:prstGeom prst="rect">
            <a:avLst/>
          </a:prstGeom>
        </p:spPr>
      </p:pic>
      <p:pic>
        <p:nvPicPr>
          <p:cNvPr id="8" name="Content Placeholder 3">
            <a:extLst>
              <a:ext uri="{FF2B5EF4-FFF2-40B4-BE49-F238E27FC236}">
                <a16:creationId xmlns:a16="http://schemas.microsoft.com/office/drawing/2014/main" id="{595A16AC-3896-45C9-9C61-0DDC7144D0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79"/>
            <a:ext cx="12192000" cy="6863379"/>
          </a:xfrm>
          <a:prstGeom prst="rect">
            <a:avLst/>
          </a:prstGeom>
        </p:spPr>
      </p:pic>
      <p:pic>
        <p:nvPicPr>
          <p:cNvPr id="9" name="Content Placeholder 3">
            <a:extLst>
              <a:ext uri="{FF2B5EF4-FFF2-40B4-BE49-F238E27FC236}">
                <a16:creationId xmlns:a16="http://schemas.microsoft.com/office/drawing/2014/main" id="{AD3850E5-5B85-4828-95AF-C2AB7C2D2B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670"/>
            <a:ext cx="12192000" cy="6834330"/>
          </a:xfrm>
          <a:prstGeom prst="rect">
            <a:avLst/>
          </a:prstGeom>
        </p:spPr>
      </p:pic>
    </p:spTree>
    <p:extLst>
      <p:ext uri="{BB962C8B-B14F-4D97-AF65-F5344CB8AC3E}">
        <p14:creationId xmlns:p14="http://schemas.microsoft.com/office/powerpoint/2010/main" val="4015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498C-E91C-41FC-820A-A99E9B0811F4}"/>
              </a:ext>
            </a:extLst>
          </p:cNvPr>
          <p:cNvSpPr>
            <a:spLocks noGrp="1"/>
          </p:cNvSpPr>
          <p:nvPr>
            <p:ph type="title"/>
          </p:nvPr>
        </p:nvSpPr>
        <p:spPr/>
        <p:txBody>
          <a:bodyPr/>
          <a:lstStyle/>
          <a:p>
            <a:r>
              <a:rPr lang="en-US" dirty="0"/>
              <a:t>Long-term Causes: Alliances </a:t>
            </a:r>
          </a:p>
        </p:txBody>
      </p:sp>
      <p:sp>
        <p:nvSpPr>
          <p:cNvPr id="3" name="Content Placeholder 2">
            <a:extLst>
              <a:ext uri="{FF2B5EF4-FFF2-40B4-BE49-F238E27FC236}">
                <a16:creationId xmlns:a16="http://schemas.microsoft.com/office/drawing/2014/main" id="{C577C752-42FF-44DB-926E-B7A50D92F6C0}"/>
              </a:ext>
            </a:extLst>
          </p:cNvPr>
          <p:cNvSpPr>
            <a:spLocks noGrp="1"/>
          </p:cNvSpPr>
          <p:nvPr>
            <p:ph idx="1"/>
          </p:nvPr>
        </p:nvSpPr>
        <p:spPr>
          <a:xfrm>
            <a:off x="680321" y="2336872"/>
            <a:ext cx="10749679" cy="4521127"/>
          </a:xfrm>
        </p:spPr>
        <p:txBody>
          <a:bodyPr>
            <a:normAutofit/>
          </a:bodyPr>
          <a:lstStyle/>
          <a:p>
            <a:r>
              <a:rPr lang="en-US" dirty="0"/>
              <a:t>Rival alliances: Triple Alliance vs. Triple Entente </a:t>
            </a:r>
          </a:p>
          <a:p>
            <a:r>
              <a:rPr lang="en-US" dirty="0"/>
              <a:t>1871: The balance of power of Europe was upset by the decisive Prussian victory in the Franco-Prussian War and the creation of the German Empire. </a:t>
            </a:r>
          </a:p>
          <a:p>
            <a:pPr lvl="1"/>
            <a:r>
              <a:rPr lang="en-US" dirty="0"/>
              <a:t>Bismarck thereafter feared French revenge and negotiated treaties to isolate France. </a:t>
            </a:r>
          </a:p>
          <a:p>
            <a:pPr lvl="1"/>
            <a:r>
              <a:rPr lang="en-US" dirty="0"/>
              <a:t>Bismarck also feared Russia, especially after the Congress of Berlin in 1878 when Russia blamed Germany for not gaining territory in the Balkans. </a:t>
            </a:r>
          </a:p>
          <a:p>
            <a:r>
              <a:rPr lang="en-US" dirty="0"/>
              <a:t>In 1879, the Dual Alliance emerged: Germany and Austria </a:t>
            </a:r>
          </a:p>
          <a:p>
            <a:pPr lvl="1"/>
            <a:r>
              <a:rPr lang="en-US" dirty="0"/>
              <a:t>This became a major feature of European diplomacy until the end of World War I. </a:t>
            </a:r>
          </a:p>
          <a:p>
            <a:r>
              <a:rPr lang="en-US" dirty="0"/>
              <a:t>Triple Alliance, 1881: Italy joined Germany and Austria </a:t>
            </a:r>
          </a:p>
        </p:txBody>
      </p:sp>
    </p:spTree>
    <p:extLst>
      <p:ext uri="{BB962C8B-B14F-4D97-AF65-F5344CB8AC3E}">
        <p14:creationId xmlns:p14="http://schemas.microsoft.com/office/powerpoint/2010/main" val="144067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DB35A-CECB-4F2E-B1D7-CFB673FB4F78}"/>
              </a:ext>
            </a:extLst>
          </p:cNvPr>
          <p:cNvSpPr>
            <a:spLocks noGrp="1"/>
          </p:cNvSpPr>
          <p:nvPr>
            <p:ph type="title"/>
          </p:nvPr>
        </p:nvSpPr>
        <p:spPr/>
        <p:txBody>
          <a:bodyPr/>
          <a:lstStyle/>
          <a:p>
            <a:r>
              <a:rPr lang="en-US" dirty="0"/>
              <a:t>Two Major Battles on the Western Front </a:t>
            </a:r>
          </a:p>
        </p:txBody>
      </p:sp>
      <p:sp>
        <p:nvSpPr>
          <p:cNvPr id="3" name="Content Placeholder 2">
            <a:extLst>
              <a:ext uri="{FF2B5EF4-FFF2-40B4-BE49-F238E27FC236}">
                <a16:creationId xmlns:a16="http://schemas.microsoft.com/office/drawing/2014/main" id="{362BE72D-3280-4A26-AEAB-E278E43BDB8B}"/>
              </a:ext>
            </a:extLst>
          </p:cNvPr>
          <p:cNvSpPr>
            <a:spLocks noGrp="1"/>
          </p:cNvSpPr>
          <p:nvPr>
            <p:ph sz="half" idx="1"/>
          </p:nvPr>
        </p:nvSpPr>
        <p:spPr>
          <a:xfrm>
            <a:off x="338668" y="2167539"/>
            <a:ext cx="5621864" cy="4521128"/>
          </a:xfrm>
        </p:spPr>
        <p:txBody>
          <a:bodyPr>
            <a:normAutofit lnSpcReduction="10000"/>
          </a:bodyPr>
          <a:lstStyle/>
          <a:p>
            <a:r>
              <a:rPr lang="en-US" sz="2600" dirty="0"/>
              <a:t>Battle of Verdun (February-December) </a:t>
            </a:r>
          </a:p>
          <a:p>
            <a:pPr lvl="1"/>
            <a:r>
              <a:rPr lang="en-US" sz="2600" dirty="0"/>
              <a:t>Germany sought a battle of attrition that would “bleed France white” and force it to sue for peace. </a:t>
            </a:r>
          </a:p>
          <a:p>
            <a:pPr lvl="1"/>
            <a:r>
              <a:rPr lang="en-US" sz="2600" dirty="0"/>
              <a:t>France lost 540,000 men; Germany lost 430,000; it was the war’s second bloodiest battle.</a:t>
            </a:r>
          </a:p>
          <a:p>
            <a:pPr lvl="2"/>
            <a:r>
              <a:rPr lang="en-US" sz="2600" dirty="0"/>
              <a:t>General Philippe </a:t>
            </a:r>
            <a:r>
              <a:rPr lang="en-US" sz="2600" dirty="0" err="1"/>
              <a:t>Pétain’s</a:t>
            </a:r>
            <a:r>
              <a:rPr lang="en-US" sz="2600" dirty="0"/>
              <a:t> leadership of French forces made him a national hero.</a:t>
            </a:r>
          </a:p>
          <a:p>
            <a:endParaRPr lang="en-US" dirty="0"/>
          </a:p>
        </p:txBody>
      </p:sp>
      <p:sp>
        <p:nvSpPr>
          <p:cNvPr id="5" name="Content Placeholder 4">
            <a:extLst>
              <a:ext uri="{FF2B5EF4-FFF2-40B4-BE49-F238E27FC236}">
                <a16:creationId xmlns:a16="http://schemas.microsoft.com/office/drawing/2014/main" id="{70BE729D-40B8-4108-AB5B-3F8CB5950524}"/>
              </a:ext>
            </a:extLst>
          </p:cNvPr>
          <p:cNvSpPr>
            <a:spLocks noGrp="1"/>
          </p:cNvSpPr>
          <p:nvPr>
            <p:ph sz="half" idx="2"/>
          </p:nvPr>
        </p:nvSpPr>
        <p:spPr>
          <a:xfrm>
            <a:off x="6095999" y="2167538"/>
            <a:ext cx="5757333" cy="4334861"/>
          </a:xfrm>
        </p:spPr>
        <p:txBody>
          <a:bodyPr>
            <a:noAutofit/>
          </a:bodyPr>
          <a:lstStyle/>
          <a:p>
            <a:r>
              <a:rPr lang="en-US" sz="2600" dirty="0"/>
              <a:t>Battle of the Somme (July-November) </a:t>
            </a:r>
          </a:p>
          <a:p>
            <a:pPr lvl="1"/>
            <a:r>
              <a:rPr lang="en-US" sz="2600" dirty="0"/>
              <a:t>British and French offensive aimed to break through the German lines.</a:t>
            </a:r>
          </a:p>
          <a:p>
            <a:pPr lvl="1"/>
            <a:r>
              <a:rPr lang="en-US" sz="2600" dirty="0"/>
              <a:t>Bloodiest battle of the war </a:t>
            </a:r>
          </a:p>
          <a:p>
            <a:pPr lvl="1"/>
            <a:r>
              <a:rPr lang="en-US" sz="2600" dirty="0"/>
              <a:t>Losses of men: Britain 420,000; France 200,000; Germany 650,000 </a:t>
            </a:r>
          </a:p>
        </p:txBody>
      </p:sp>
    </p:spTree>
    <p:extLst>
      <p:ext uri="{BB962C8B-B14F-4D97-AF65-F5344CB8AC3E}">
        <p14:creationId xmlns:p14="http://schemas.microsoft.com/office/powerpoint/2010/main" val="28132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6913-F85E-4E24-899D-993F3445B66C}"/>
              </a:ext>
            </a:extLst>
          </p:cNvPr>
          <p:cNvSpPr>
            <a:spLocks noGrp="1"/>
          </p:cNvSpPr>
          <p:nvPr>
            <p:ph type="title"/>
          </p:nvPr>
        </p:nvSpPr>
        <p:spPr/>
        <p:txBody>
          <a:bodyPr/>
          <a:lstStyle/>
          <a:p>
            <a:r>
              <a:rPr lang="en-US" dirty="0"/>
              <a:t>Technological Advancements </a:t>
            </a:r>
          </a:p>
        </p:txBody>
      </p:sp>
      <p:sp>
        <p:nvSpPr>
          <p:cNvPr id="3" name="Content Placeholder 2">
            <a:extLst>
              <a:ext uri="{FF2B5EF4-FFF2-40B4-BE49-F238E27FC236}">
                <a16:creationId xmlns:a16="http://schemas.microsoft.com/office/drawing/2014/main" id="{CCC1DA37-2374-4437-A963-396E8F92409E}"/>
              </a:ext>
            </a:extLst>
          </p:cNvPr>
          <p:cNvSpPr>
            <a:spLocks noGrp="1"/>
          </p:cNvSpPr>
          <p:nvPr>
            <p:ph idx="1"/>
          </p:nvPr>
        </p:nvSpPr>
        <p:spPr>
          <a:xfrm>
            <a:off x="680321" y="2150534"/>
            <a:ext cx="10868212" cy="4707466"/>
          </a:xfrm>
        </p:spPr>
        <p:txBody>
          <a:bodyPr>
            <a:normAutofit fontScale="92500" lnSpcReduction="10000"/>
          </a:bodyPr>
          <a:lstStyle/>
          <a:p>
            <a:r>
              <a:rPr lang="en-US" sz="3200" dirty="0"/>
              <a:t>Technological advancements in war increased casualties. </a:t>
            </a:r>
          </a:p>
          <a:p>
            <a:r>
              <a:rPr lang="en-US" sz="3200" dirty="0"/>
              <a:t>World War I represented the industrial revolution applied to warfare.</a:t>
            </a:r>
          </a:p>
          <a:p>
            <a:r>
              <a:rPr lang="en-US" sz="3200" dirty="0"/>
              <a:t>New Tech:</a:t>
            </a:r>
          </a:p>
          <a:p>
            <a:pPr lvl="1"/>
            <a:r>
              <a:rPr lang="en-US" sz="2800" dirty="0"/>
              <a:t>Machine Guns </a:t>
            </a:r>
          </a:p>
          <a:p>
            <a:pPr lvl="1"/>
            <a:r>
              <a:rPr lang="en-US" sz="2800" dirty="0"/>
              <a:t>Tanks </a:t>
            </a:r>
          </a:p>
          <a:p>
            <a:pPr lvl="1"/>
            <a:r>
              <a:rPr lang="en-US" sz="2800" dirty="0"/>
              <a:t>Airplane </a:t>
            </a:r>
          </a:p>
          <a:p>
            <a:pPr lvl="1"/>
            <a:r>
              <a:rPr lang="en-US" sz="2800" dirty="0"/>
              <a:t>Poison Gas </a:t>
            </a:r>
          </a:p>
          <a:p>
            <a:pPr lvl="1"/>
            <a:r>
              <a:rPr lang="en-US" sz="2800" dirty="0"/>
              <a:t>Submarines (U-boats)</a:t>
            </a:r>
          </a:p>
          <a:p>
            <a:pPr lvl="1"/>
            <a:r>
              <a:rPr lang="en-US" sz="2800" dirty="0"/>
              <a:t>Zeppelins (blimps)</a:t>
            </a:r>
          </a:p>
          <a:p>
            <a:pPr lvl="1"/>
            <a:r>
              <a:rPr lang="en-US" sz="2800" dirty="0"/>
              <a:t>Radio </a:t>
            </a:r>
          </a:p>
        </p:txBody>
      </p:sp>
    </p:spTree>
    <p:extLst>
      <p:ext uri="{BB962C8B-B14F-4D97-AF65-F5344CB8AC3E}">
        <p14:creationId xmlns:p14="http://schemas.microsoft.com/office/powerpoint/2010/main" val="208913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3">
            <a:extLst>
              <a:ext uri="{FF2B5EF4-FFF2-40B4-BE49-F238E27FC236}">
                <a16:creationId xmlns:a16="http://schemas.microsoft.com/office/drawing/2014/main" id="{FDBB5DBC-F8F3-447D-A95B-25289AFF5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89"/>
            <a:ext cx="12192000" cy="6879089"/>
          </a:xfrm>
          <a:prstGeom prst="rect">
            <a:avLst/>
          </a:prstGeom>
        </p:spPr>
      </p:pic>
      <p:pic>
        <p:nvPicPr>
          <p:cNvPr id="6" name="Picture 5">
            <a:extLst>
              <a:ext uri="{FF2B5EF4-FFF2-40B4-BE49-F238E27FC236}">
                <a16:creationId xmlns:a16="http://schemas.microsoft.com/office/drawing/2014/main" id="{83E3A4CD-ABDD-47D0-B9C7-BEF7BFCE8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60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8C35-65C4-4D65-A581-C80A304E53B2}"/>
              </a:ext>
            </a:extLst>
          </p:cNvPr>
          <p:cNvSpPr>
            <a:spLocks noGrp="1"/>
          </p:cNvSpPr>
          <p:nvPr>
            <p:ph type="title"/>
          </p:nvPr>
        </p:nvSpPr>
        <p:spPr/>
        <p:txBody>
          <a:bodyPr/>
          <a:lstStyle/>
          <a:p>
            <a:r>
              <a:rPr lang="en-US" dirty="0"/>
              <a:t>Eastern Front </a:t>
            </a:r>
          </a:p>
        </p:txBody>
      </p:sp>
      <p:sp>
        <p:nvSpPr>
          <p:cNvPr id="3" name="Content Placeholder 2">
            <a:extLst>
              <a:ext uri="{FF2B5EF4-FFF2-40B4-BE49-F238E27FC236}">
                <a16:creationId xmlns:a16="http://schemas.microsoft.com/office/drawing/2014/main" id="{50144969-EBFC-4409-BFC5-047B68F326A9}"/>
              </a:ext>
            </a:extLst>
          </p:cNvPr>
          <p:cNvSpPr>
            <a:spLocks noGrp="1"/>
          </p:cNvSpPr>
          <p:nvPr>
            <p:ph idx="1"/>
          </p:nvPr>
        </p:nvSpPr>
        <p:spPr>
          <a:xfrm>
            <a:off x="680321" y="2252133"/>
            <a:ext cx="10919012" cy="4233334"/>
          </a:xfrm>
        </p:spPr>
        <p:txBody>
          <a:bodyPr>
            <a:normAutofit fontScale="92500" lnSpcReduction="20000"/>
          </a:bodyPr>
          <a:lstStyle/>
          <a:p>
            <a:r>
              <a:rPr lang="en-US" sz="3200" dirty="0"/>
              <a:t>The war was more mobile in eastern Europe. </a:t>
            </a:r>
          </a:p>
          <a:p>
            <a:r>
              <a:rPr lang="en-US" sz="3200" dirty="0"/>
              <a:t>General von Hindenburg and General von Ludendorff defeated invading Russian armies at </a:t>
            </a:r>
            <a:r>
              <a:rPr lang="en-US" sz="3200" dirty="0" err="1"/>
              <a:t>Tannenburg</a:t>
            </a:r>
            <a:r>
              <a:rPr lang="en-US" sz="3200" dirty="0"/>
              <a:t> in 1914. </a:t>
            </a:r>
          </a:p>
          <a:p>
            <a:pPr lvl="1"/>
            <a:r>
              <a:rPr lang="en-US" sz="2800" dirty="0"/>
              <a:t>Turned the tide of the war in the east </a:t>
            </a:r>
          </a:p>
          <a:p>
            <a:r>
              <a:rPr lang="en-US" sz="3200" dirty="0"/>
              <a:t>Though numerically superior, the Russians were poorly organized and suffered horrific casualties at the hands of the Germans. </a:t>
            </a:r>
          </a:p>
          <a:p>
            <a:r>
              <a:rPr lang="en-US" sz="3200" dirty="0"/>
              <a:t>Treaty of Brest-Litovsk (Dec. 1917): </a:t>
            </a:r>
          </a:p>
          <a:p>
            <a:pPr lvl="1"/>
            <a:r>
              <a:rPr lang="en-US" sz="2800" dirty="0"/>
              <a:t>Vladimir Lenin, after the Bolshevik Revolution, took Russia out of the war but was forced to give Germans 1/4 of Russia’s European territory</a:t>
            </a:r>
          </a:p>
        </p:txBody>
      </p:sp>
    </p:spTree>
    <p:extLst>
      <p:ext uri="{BB962C8B-B14F-4D97-AF65-F5344CB8AC3E}">
        <p14:creationId xmlns:p14="http://schemas.microsoft.com/office/powerpoint/2010/main" val="2162108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F480-6AE6-4BFA-BA0B-47314457887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DDDA39-09F7-4095-BCA7-204C8208825B}"/>
              </a:ext>
            </a:extLst>
          </p:cNvPr>
          <p:cNvPicPr>
            <a:picLocks noGrp="1" noChangeAspect="1"/>
          </p:cNvPicPr>
          <p:nvPr>
            <p:ph idx="1"/>
          </p:nvPr>
        </p:nvPicPr>
        <p:blipFill>
          <a:blip r:embed="rId2"/>
          <a:stretch>
            <a:fillRect/>
          </a:stretch>
        </p:blipFill>
        <p:spPr>
          <a:xfrm>
            <a:off x="0" y="-27599"/>
            <a:ext cx="6282268" cy="6885599"/>
          </a:xfrm>
        </p:spPr>
      </p:pic>
      <p:pic>
        <p:nvPicPr>
          <p:cNvPr id="7" name="Picture 6">
            <a:extLst>
              <a:ext uri="{FF2B5EF4-FFF2-40B4-BE49-F238E27FC236}">
                <a16:creationId xmlns:a16="http://schemas.microsoft.com/office/drawing/2014/main" id="{45796546-FC94-42C6-8F89-772E17A587E6}"/>
              </a:ext>
            </a:extLst>
          </p:cNvPr>
          <p:cNvPicPr>
            <a:picLocks noChangeAspect="1"/>
          </p:cNvPicPr>
          <p:nvPr/>
        </p:nvPicPr>
        <p:blipFill>
          <a:blip r:embed="rId3"/>
          <a:stretch>
            <a:fillRect/>
          </a:stretch>
        </p:blipFill>
        <p:spPr>
          <a:xfrm>
            <a:off x="6282268" y="-59449"/>
            <a:ext cx="5909732" cy="6917449"/>
          </a:xfrm>
          <a:prstGeom prst="rect">
            <a:avLst/>
          </a:prstGeom>
        </p:spPr>
      </p:pic>
    </p:spTree>
    <p:extLst>
      <p:ext uri="{BB962C8B-B14F-4D97-AF65-F5344CB8AC3E}">
        <p14:creationId xmlns:p14="http://schemas.microsoft.com/office/powerpoint/2010/main" val="1325121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EE4D-1DCF-4045-B25F-2A0E9F9EA6E4}"/>
              </a:ext>
            </a:extLst>
          </p:cNvPr>
          <p:cNvSpPr>
            <a:spLocks noGrp="1"/>
          </p:cNvSpPr>
          <p:nvPr>
            <p:ph type="title"/>
          </p:nvPr>
        </p:nvSpPr>
        <p:spPr/>
        <p:txBody>
          <a:bodyPr/>
          <a:lstStyle/>
          <a:p>
            <a:r>
              <a:rPr lang="en-US" dirty="0"/>
              <a:t>Gallipoli Campaign (1915)</a:t>
            </a:r>
          </a:p>
        </p:txBody>
      </p:sp>
      <p:sp>
        <p:nvSpPr>
          <p:cNvPr id="3" name="Content Placeholder 2">
            <a:extLst>
              <a:ext uri="{FF2B5EF4-FFF2-40B4-BE49-F238E27FC236}">
                <a16:creationId xmlns:a16="http://schemas.microsoft.com/office/drawing/2014/main" id="{E661D1A3-A511-4A07-85BA-75FE3372BE1F}"/>
              </a:ext>
            </a:extLst>
          </p:cNvPr>
          <p:cNvSpPr>
            <a:spLocks noGrp="1"/>
          </p:cNvSpPr>
          <p:nvPr>
            <p:ph idx="1"/>
          </p:nvPr>
        </p:nvSpPr>
        <p:spPr>
          <a:xfrm>
            <a:off x="680321" y="2336873"/>
            <a:ext cx="11139146" cy="4097794"/>
          </a:xfrm>
        </p:spPr>
        <p:txBody>
          <a:bodyPr>
            <a:normAutofit fontScale="92500" lnSpcReduction="10000"/>
          </a:bodyPr>
          <a:lstStyle/>
          <a:p>
            <a:r>
              <a:rPr lang="en-US" sz="3200" dirty="0"/>
              <a:t>British, Australian, and New Zealand forces failed to take the Dardanelles (strategic water way between the Black Seas and the Mediterranean Sea) as a step toward taking Constantinople and defeating the Ottoman Turks. </a:t>
            </a:r>
          </a:p>
          <a:p>
            <a:pPr lvl="1"/>
            <a:r>
              <a:rPr lang="en-US" sz="2800" dirty="0"/>
              <a:t>Taking control of the Dardanelles would have allowed Russia to receive increased supplies from the Allies and play a larger naval role in the war against the Ottoman Empire. </a:t>
            </a:r>
          </a:p>
          <a:p>
            <a:r>
              <a:rPr lang="en-US" sz="3200" dirty="0"/>
              <a:t>200,000 British troops were killed or wounded</a:t>
            </a:r>
          </a:p>
          <a:p>
            <a:r>
              <a:rPr lang="en-US" sz="3200" dirty="0"/>
              <a:t>Gallipoli represents one of the great Ottoman victories of the war and a huge defeat for the Allies. </a:t>
            </a:r>
          </a:p>
        </p:txBody>
      </p:sp>
    </p:spTree>
    <p:extLst>
      <p:ext uri="{BB962C8B-B14F-4D97-AF65-F5344CB8AC3E}">
        <p14:creationId xmlns:p14="http://schemas.microsoft.com/office/powerpoint/2010/main" val="393638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DA9-0A46-4F99-9BD4-1AC24F9754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E901B2C-2D0B-442E-8431-D6E4C13EA865}"/>
              </a:ext>
            </a:extLst>
          </p:cNvPr>
          <p:cNvPicPr>
            <a:picLocks noGrp="1" noChangeAspect="1"/>
          </p:cNvPicPr>
          <p:nvPr>
            <p:ph idx="1"/>
          </p:nvPr>
        </p:nvPicPr>
        <p:blipFill>
          <a:blip r:embed="rId2"/>
          <a:stretch>
            <a:fillRect/>
          </a:stretch>
        </p:blipFill>
        <p:spPr>
          <a:xfrm>
            <a:off x="0" y="1"/>
            <a:ext cx="12192000" cy="6858000"/>
          </a:xfrm>
        </p:spPr>
      </p:pic>
      <p:pic>
        <p:nvPicPr>
          <p:cNvPr id="7" name="Picture 6">
            <a:extLst>
              <a:ext uri="{FF2B5EF4-FFF2-40B4-BE49-F238E27FC236}">
                <a16:creationId xmlns:a16="http://schemas.microsoft.com/office/drawing/2014/main" id="{1D613292-B27C-4952-81FA-DAFE907202C1}"/>
              </a:ext>
            </a:extLst>
          </p:cNvPr>
          <p:cNvPicPr>
            <a:picLocks noChangeAspect="1"/>
          </p:cNvPicPr>
          <p:nvPr/>
        </p:nvPicPr>
        <p:blipFill>
          <a:blip r:embed="rId3"/>
          <a:stretch>
            <a:fillRect/>
          </a:stretch>
        </p:blipFill>
        <p:spPr>
          <a:xfrm>
            <a:off x="3024409" y="0"/>
            <a:ext cx="6143181" cy="6858000"/>
          </a:xfrm>
          <a:prstGeom prst="rect">
            <a:avLst/>
          </a:prstGeom>
        </p:spPr>
      </p:pic>
      <p:pic>
        <p:nvPicPr>
          <p:cNvPr id="9" name="Picture 8">
            <a:extLst>
              <a:ext uri="{FF2B5EF4-FFF2-40B4-BE49-F238E27FC236}">
                <a16:creationId xmlns:a16="http://schemas.microsoft.com/office/drawing/2014/main" id="{91C878E4-1079-4D66-B654-E66FE5D7D63E}"/>
              </a:ext>
            </a:extLst>
          </p:cNvPr>
          <p:cNvPicPr>
            <a:picLocks noChangeAspect="1"/>
          </p:cNvPicPr>
          <p:nvPr/>
        </p:nvPicPr>
        <p:blipFill>
          <a:blip r:embed="rId4"/>
          <a:stretch>
            <a:fillRect/>
          </a:stretch>
        </p:blipFill>
        <p:spPr>
          <a:xfrm>
            <a:off x="-2" y="-1"/>
            <a:ext cx="12192001" cy="6858000"/>
          </a:xfrm>
          <a:prstGeom prst="rect">
            <a:avLst/>
          </a:prstGeom>
        </p:spPr>
      </p:pic>
      <p:pic>
        <p:nvPicPr>
          <p:cNvPr id="11" name="Picture 10">
            <a:extLst>
              <a:ext uri="{FF2B5EF4-FFF2-40B4-BE49-F238E27FC236}">
                <a16:creationId xmlns:a16="http://schemas.microsoft.com/office/drawing/2014/main" id="{DF3001F0-2D0D-4BD8-9EF2-2EED317E9F31}"/>
              </a:ext>
            </a:extLst>
          </p:cNvPr>
          <p:cNvPicPr>
            <a:picLocks noChangeAspect="1"/>
          </p:cNvPicPr>
          <p:nvPr/>
        </p:nvPicPr>
        <p:blipFill>
          <a:blip r:embed="rId5"/>
          <a:stretch>
            <a:fillRect/>
          </a:stretch>
        </p:blipFill>
        <p:spPr>
          <a:xfrm>
            <a:off x="0" y="-3"/>
            <a:ext cx="12179512" cy="6858002"/>
          </a:xfrm>
          <a:prstGeom prst="rect">
            <a:avLst/>
          </a:prstGeom>
        </p:spPr>
      </p:pic>
    </p:spTree>
    <p:extLst>
      <p:ext uri="{BB962C8B-B14F-4D97-AF65-F5344CB8AC3E}">
        <p14:creationId xmlns:p14="http://schemas.microsoft.com/office/powerpoint/2010/main" val="33818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7BBA-C233-4F1B-AED7-E4D289F9512D}"/>
              </a:ext>
            </a:extLst>
          </p:cNvPr>
          <p:cNvSpPr>
            <a:spLocks noGrp="1"/>
          </p:cNvSpPr>
          <p:nvPr>
            <p:ph type="title"/>
          </p:nvPr>
        </p:nvSpPr>
        <p:spPr/>
        <p:txBody>
          <a:bodyPr/>
          <a:lstStyle/>
          <a:p>
            <a:r>
              <a:rPr lang="en-US" dirty="0"/>
              <a:t>Middle East </a:t>
            </a:r>
          </a:p>
        </p:txBody>
      </p:sp>
      <p:sp>
        <p:nvSpPr>
          <p:cNvPr id="3" name="Content Placeholder 2">
            <a:extLst>
              <a:ext uri="{FF2B5EF4-FFF2-40B4-BE49-F238E27FC236}">
                <a16:creationId xmlns:a16="http://schemas.microsoft.com/office/drawing/2014/main" id="{1C6707EC-7DE8-4F8C-B240-A17C5DA464AA}"/>
              </a:ext>
            </a:extLst>
          </p:cNvPr>
          <p:cNvSpPr>
            <a:spLocks noGrp="1"/>
          </p:cNvSpPr>
          <p:nvPr>
            <p:ph idx="1"/>
          </p:nvPr>
        </p:nvSpPr>
        <p:spPr>
          <a:xfrm>
            <a:off x="477121" y="2235272"/>
            <a:ext cx="11511679" cy="4385661"/>
          </a:xfrm>
        </p:spPr>
        <p:txBody>
          <a:bodyPr>
            <a:normAutofit fontScale="92500" lnSpcReduction="20000"/>
          </a:bodyPr>
          <a:lstStyle/>
          <a:p>
            <a:r>
              <a:rPr lang="en-US" sz="3200" dirty="0"/>
              <a:t>Britain took great steps to protect the Suez Canal in Egypt. </a:t>
            </a:r>
          </a:p>
          <a:p>
            <a:r>
              <a:rPr lang="en-US" sz="3200" dirty="0"/>
              <a:t>The British gained support from Arab tribes who resented Ottoman domination of the region. </a:t>
            </a:r>
          </a:p>
          <a:p>
            <a:r>
              <a:rPr lang="en-US" sz="3200" dirty="0"/>
              <a:t>Arab revolts against the Turks throughout the war ended the Ottoman Empire’s grip on the Middle East. </a:t>
            </a:r>
          </a:p>
          <a:p>
            <a:pPr lvl="1"/>
            <a:r>
              <a:rPr lang="en-US" sz="2800" dirty="0"/>
              <a:t>The Arabs received military assistance from such figures as Lawrence of Arabia. </a:t>
            </a:r>
          </a:p>
          <a:p>
            <a:r>
              <a:rPr lang="en-US" sz="3200" dirty="0"/>
              <a:t>The Armenian genocide by the Turks resulted from Ottoman claims that Armenians were cooperating with the Allies. </a:t>
            </a:r>
          </a:p>
          <a:p>
            <a:pPr lvl="1"/>
            <a:r>
              <a:rPr lang="en-US" sz="2800" dirty="0"/>
              <a:t>Perhaps a million Armenians died in what became the first of several genocides in the 20th century.</a:t>
            </a:r>
          </a:p>
        </p:txBody>
      </p:sp>
    </p:spTree>
    <p:extLst>
      <p:ext uri="{BB962C8B-B14F-4D97-AF65-F5344CB8AC3E}">
        <p14:creationId xmlns:p14="http://schemas.microsoft.com/office/powerpoint/2010/main" val="133906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8932-B932-4C78-8452-653B2BB2BF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1E5E9D-68A0-419B-AF78-35F28354EB46}"/>
              </a:ext>
            </a:extLst>
          </p:cNvPr>
          <p:cNvPicPr>
            <a:picLocks noGrp="1" noChangeAspect="1"/>
          </p:cNvPicPr>
          <p:nvPr>
            <p:ph idx="1"/>
          </p:nvPr>
        </p:nvPicPr>
        <p:blipFill>
          <a:blip r:embed="rId2"/>
          <a:stretch>
            <a:fillRect/>
          </a:stretch>
        </p:blipFill>
        <p:spPr>
          <a:xfrm>
            <a:off x="2305918" y="-23549"/>
            <a:ext cx="7075149" cy="6881549"/>
          </a:xfrm>
        </p:spPr>
      </p:pic>
      <p:pic>
        <p:nvPicPr>
          <p:cNvPr id="7" name="Picture 6">
            <a:extLst>
              <a:ext uri="{FF2B5EF4-FFF2-40B4-BE49-F238E27FC236}">
                <a16:creationId xmlns:a16="http://schemas.microsoft.com/office/drawing/2014/main" id="{AE05E311-B83C-48F9-ACC3-C7820C272E54}"/>
              </a:ext>
            </a:extLst>
          </p:cNvPr>
          <p:cNvPicPr>
            <a:picLocks noChangeAspect="1"/>
          </p:cNvPicPr>
          <p:nvPr/>
        </p:nvPicPr>
        <p:blipFill>
          <a:blip r:embed="rId3"/>
          <a:stretch>
            <a:fillRect/>
          </a:stretch>
        </p:blipFill>
        <p:spPr>
          <a:xfrm>
            <a:off x="-1" y="-23549"/>
            <a:ext cx="12192001" cy="6854614"/>
          </a:xfrm>
          <a:prstGeom prst="rect">
            <a:avLst/>
          </a:prstGeom>
        </p:spPr>
      </p:pic>
    </p:spTree>
    <p:extLst>
      <p:ext uri="{BB962C8B-B14F-4D97-AF65-F5344CB8AC3E}">
        <p14:creationId xmlns:p14="http://schemas.microsoft.com/office/powerpoint/2010/main" val="26430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AD74-E7E5-45E2-BB69-33321FB5CC6A}"/>
              </a:ext>
            </a:extLst>
          </p:cNvPr>
          <p:cNvSpPr>
            <a:spLocks noGrp="1"/>
          </p:cNvSpPr>
          <p:nvPr>
            <p:ph type="title"/>
          </p:nvPr>
        </p:nvSpPr>
        <p:spPr/>
        <p:txBody>
          <a:bodyPr/>
          <a:lstStyle/>
          <a:p>
            <a:r>
              <a:rPr lang="en-US" dirty="0"/>
              <a:t>British and Allied Naval Blockade</a:t>
            </a:r>
          </a:p>
        </p:txBody>
      </p:sp>
      <p:sp>
        <p:nvSpPr>
          <p:cNvPr id="3" name="Content Placeholder 2">
            <a:extLst>
              <a:ext uri="{FF2B5EF4-FFF2-40B4-BE49-F238E27FC236}">
                <a16:creationId xmlns:a16="http://schemas.microsoft.com/office/drawing/2014/main" id="{3AFB1D3E-3521-4753-837F-27A386B6277F}"/>
              </a:ext>
            </a:extLst>
          </p:cNvPr>
          <p:cNvSpPr>
            <a:spLocks noGrp="1"/>
          </p:cNvSpPr>
          <p:nvPr>
            <p:ph idx="1"/>
          </p:nvPr>
        </p:nvSpPr>
        <p:spPr>
          <a:xfrm>
            <a:off x="443253" y="2099735"/>
            <a:ext cx="11410079" cy="4639732"/>
          </a:xfrm>
        </p:spPr>
        <p:txBody>
          <a:bodyPr>
            <a:normAutofit lnSpcReduction="10000"/>
          </a:bodyPr>
          <a:lstStyle/>
          <a:p>
            <a:r>
              <a:rPr lang="en-US" dirty="0"/>
              <a:t>Britain’s goal was to strangle the Central Powers. </a:t>
            </a:r>
          </a:p>
          <a:p>
            <a:r>
              <a:rPr lang="en-US" dirty="0"/>
              <a:t>Starting in 1914, the Allies used its superior fleet and sea mines to cut the Central Powers off from overseas trade and caused Germany to lose control of its colonial empire. </a:t>
            </a:r>
          </a:p>
          <a:p>
            <a:r>
              <a:rPr lang="en-US" dirty="0"/>
              <a:t>Germany responded by sinking Allied vessels with U-boats. </a:t>
            </a:r>
          </a:p>
          <a:p>
            <a:pPr lvl="1"/>
            <a:r>
              <a:rPr lang="en-US" dirty="0"/>
              <a:t>Lusitania, 1915: U-boats sank a British passenger liner killing 1,200 (including 128 Americans) </a:t>
            </a:r>
          </a:p>
          <a:p>
            <a:pPr lvl="2"/>
            <a:r>
              <a:rPr lang="en-US" dirty="0"/>
              <a:t>This turned American public opinion squarely against Germany. </a:t>
            </a:r>
          </a:p>
          <a:p>
            <a:r>
              <a:rPr lang="en-US" dirty="0"/>
              <a:t>After initially stopping Germany in 1917 began unrestricted submarine warfare </a:t>
            </a:r>
            <a:r>
              <a:rPr lang="en-US" dirty="0" err="1"/>
              <a:t>agian</a:t>
            </a:r>
            <a:r>
              <a:rPr lang="en-US" dirty="0"/>
              <a:t>, sinking allied ships (both military and </a:t>
            </a:r>
            <a:r>
              <a:rPr lang="en-US" dirty="0" err="1"/>
              <a:t>civilan</a:t>
            </a:r>
            <a:r>
              <a:rPr lang="en-US" dirty="0"/>
              <a:t>) with its U-boats. </a:t>
            </a:r>
          </a:p>
          <a:p>
            <a:pPr lvl="1"/>
            <a:r>
              <a:rPr lang="en-US" dirty="0"/>
              <a:t>This was the most important reason for U.S. entry into the war in 1917.</a:t>
            </a:r>
          </a:p>
          <a:p>
            <a:r>
              <a:rPr lang="en-US" dirty="0"/>
              <a:t>By war’s end, the blockade succeeded in strangling Germany, resulting in thousands of German deaths due to starvation. </a:t>
            </a:r>
          </a:p>
        </p:txBody>
      </p:sp>
    </p:spTree>
    <p:extLst>
      <p:ext uri="{BB962C8B-B14F-4D97-AF65-F5344CB8AC3E}">
        <p14:creationId xmlns:p14="http://schemas.microsoft.com/office/powerpoint/2010/main" val="34734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6134-D472-489D-8419-DD6DE9F518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B1F215-BA34-480E-968C-156B9DF8D988}"/>
              </a:ext>
            </a:extLst>
          </p:cNvPr>
          <p:cNvSpPr>
            <a:spLocks noGrp="1"/>
          </p:cNvSpPr>
          <p:nvPr>
            <p:ph idx="1"/>
          </p:nvPr>
        </p:nvSpPr>
        <p:spPr>
          <a:xfrm>
            <a:off x="680321" y="2150533"/>
            <a:ext cx="11054479" cy="4436534"/>
          </a:xfrm>
        </p:spPr>
        <p:txBody>
          <a:bodyPr/>
          <a:lstStyle/>
          <a:p>
            <a:r>
              <a:rPr lang="en-US" dirty="0"/>
              <a:t>Russian-German Reinsurance Treaty, 1887 </a:t>
            </a:r>
          </a:p>
          <a:p>
            <a:pPr lvl="1"/>
            <a:r>
              <a:rPr lang="en-US" dirty="0"/>
              <a:t>It promised the neutrality of both Germany and Russia if either country went to war with another country. </a:t>
            </a:r>
          </a:p>
          <a:p>
            <a:pPr lvl="1"/>
            <a:r>
              <a:rPr lang="en-US" dirty="0"/>
              <a:t>Kaiser Wilhelm II refused to renew the reinsurance treaty after removing Bismarck in 1890.</a:t>
            </a:r>
          </a:p>
          <a:p>
            <a:r>
              <a:rPr lang="en-US" dirty="0"/>
              <a:t>"Splendid Isolation" for Britain: After 1891, Britain was the only non-aligned power</a:t>
            </a:r>
          </a:p>
          <a:p>
            <a:pPr lvl="1"/>
            <a:r>
              <a:rPr lang="en-US" dirty="0"/>
              <a:t>Anglo-Japanese Alliance (1902): Britain sought a Japanese agreement to "benevolent neutrality" to counter the possible Russian threat in India.</a:t>
            </a:r>
          </a:p>
          <a:p>
            <a:r>
              <a:rPr lang="en-US" dirty="0"/>
              <a:t>Entente Cordiale (1904): Due to the Anglo-German naval arms race, Britain and France settled all outstanding colonial disputes in Africa.</a:t>
            </a:r>
          </a:p>
          <a:p>
            <a:r>
              <a:rPr lang="en-US" dirty="0"/>
              <a:t>Triple Entente, 1907: Britain, France and Russia</a:t>
            </a:r>
          </a:p>
        </p:txBody>
      </p:sp>
    </p:spTree>
    <p:extLst>
      <p:ext uri="{BB962C8B-B14F-4D97-AF65-F5344CB8AC3E}">
        <p14:creationId xmlns:p14="http://schemas.microsoft.com/office/powerpoint/2010/main" val="192696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12B6-C05E-45CA-A657-AC89EF5E72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3168F80-D50D-4000-8D2E-865EC4A230D5}"/>
              </a:ext>
            </a:extLst>
          </p:cNvPr>
          <p:cNvPicPr>
            <a:picLocks noGrp="1" noChangeAspect="1"/>
          </p:cNvPicPr>
          <p:nvPr>
            <p:ph idx="1"/>
          </p:nvPr>
        </p:nvPicPr>
        <p:blipFill>
          <a:blip r:embed="rId2"/>
          <a:stretch>
            <a:fillRect/>
          </a:stretch>
        </p:blipFill>
        <p:spPr>
          <a:xfrm>
            <a:off x="0" y="-49007"/>
            <a:ext cx="12192000" cy="6907007"/>
          </a:xfrm>
        </p:spPr>
      </p:pic>
      <p:pic>
        <p:nvPicPr>
          <p:cNvPr id="7" name="Picture 6">
            <a:extLst>
              <a:ext uri="{FF2B5EF4-FFF2-40B4-BE49-F238E27FC236}">
                <a16:creationId xmlns:a16="http://schemas.microsoft.com/office/drawing/2014/main" id="{4925CB64-A3E2-4F62-8E8E-8E47C6CD95ED}"/>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3B552BE-67A0-4808-A349-E0AC07A0BDB0}"/>
              </a:ext>
            </a:extLst>
          </p:cNvPr>
          <p:cNvPicPr>
            <a:picLocks noChangeAspect="1"/>
          </p:cNvPicPr>
          <p:nvPr/>
        </p:nvPicPr>
        <p:blipFill>
          <a:blip r:embed="rId4"/>
          <a:stretch>
            <a:fillRect/>
          </a:stretch>
        </p:blipFill>
        <p:spPr>
          <a:xfrm>
            <a:off x="0" y="1555"/>
            <a:ext cx="12192000" cy="6854890"/>
          </a:xfrm>
          <a:prstGeom prst="rect">
            <a:avLst/>
          </a:prstGeom>
        </p:spPr>
      </p:pic>
    </p:spTree>
    <p:extLst>
      <p:ext uri="{BB962C8B-B14F-4D97-AF65-F5344CB8AC3E}">
        <p14:creationId xmlns:p14="http://schemas.microsoft.com/office/powerpoint/2010/main" val="25341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375F-ABFB-4EFF-A591-AAC5C128D24D}"/>
              </a:ext>
            </a:extLst>
          </p:cNvPr>
          <p:cNvSpPr>
            <a:spLocks noGrp="1"/>
          </p:cNvSpPr>
          <p:nvPr>
            <p:ph type="title"/>
          </p:nvPr>
        </p:nvSpPr>
        <p:spPr/>
        <p:txBody>
          <a:bodyPr/>
          <a:lstStyle/>
          <a:p>
            <a:r>
              <a:rPr lang="en-US" dirty="0"/>
              <a:t>Total War </a:t>
            </a:r>
          </a:p>
        </p:txBody>
      </p:sp>
      <p:sp>
        <p:nvSpPr>
          <p:cNvPr id="3" name="Content Placeholder 2">
            <a:extLst>
              <a:ext uri="{FF2B5EF4-FFF2-40B4-BE49-F238E27FC236}">
                <a16:creationId xmlns:a16="http://schemas.microsoft.com/office/drawing/2014/main" id="{EE3A9031-D9C5-4BA8-8D32-939F7816BD38}"/>
              </a:ext>
            </a:extLst>
          </p:cNvPr>
          <p:cNvSpPr>
            <a:spLocks noGrp="1"/>
          </p:cNvSpPr>
          <p:nvPr>
            <p:ph idx="1"/>
          </p:nvPr>
        </p:nvSpPr>
        <p:spPr>
          <a:xfrm>
            <a:off x="680321" y="2167468"/>
            <a:ext cx="10952879" cy="4487332"/>
          </a:xfrm>
        </p:spPr>
        <p:txBody>
          <a:bodyPr>
            <a:normAutofit/>
          </a:bodyPr>
          <a:lstStyle/>
          <a:p>
            <a:r>
              <a:rPr lang="en-US" dirty="0"/>
              <a:t>Massive conscription drafted most able-bodied men in their youth. </a:t>
            </a:r>
          </a:p>
          <a:p>
            <a:r>
              <a:rPr lang="en-US" dirty="0"/>
              <a:t>In some cases, civilian populations became targets. </a:t>
            </a:r>
          </a:p>
          <a:p>
            <a:pPr lvl="1"/>
            <a:r>
              <a:rPr lang="en-US" dirty="0"/>
              <a:t> Early in the war, Germany used Zeppelins to bomb London. </a:t>
            </a:r>
          </a:p>
          <a:p>
            <a:pPr lvl="1"/>
            <a:r>
              <a:rPr lang="en-US" dirty="0"/>
              <a:t> The British blockade resulted in significant starvation in Germany. 	</a:t>
            </a:r>
          </a:p>
          <a:p>
            <a:endParaRPr lang="en-US" dirty="0"/>
          </a:p>
          <a:p>
            <a:r>
              <a:rPr lang="en-US" dirty="0"/>
              <a:t>News was censored; propaganda lionized men at the front and dehumanized the enemy. </a:t>
            </a:r>
          </a:p>
          <a:p>
            <a:pPr lvl="1"/>
            <a:r>
              <a:rPr lang="en-US" dirty="0"/>
              <a:t>Intense nationalism demanded support from the entire population. </a:t>
            </a:r>
          </a:p>
          <a:p>
            <a:pPr lvl="1"/>
            <a:r>
              <a:rPr lang="en-US" dirty="0"/>
              <a:t>Some historians contend that Germany increased its belligerency in the 1890s in order to rally the masses behind the government and slow down the growth of the SPD. 	</a:t>
            </a:r>
          </a:p>
          <a:p>
            <a:pPr lvl="1"/>
            <a:r>
              <a:rPr lang="en-US" dirty="0"/>
              <a:t>British propaganda effectively demonized Germany as the “Hun.” 	</a:t>
            </a:r>
          </a:p>
          <a:p>
            <a:pPr lvl="1"/>
            <a:endParaRPr lang="en-US" dirty="0"/>
          </a:p>
          <a:p>
            <a:endParaRPr lang="en-US" dirty="0"/>
          </a:p>
        </p:txBody>
      </p:sp>
    </p:spTree>
    <p:extLst>
      <p:ext uri="{BB962C8B-B14F-4D97-AF65-F5344CB8AC3E}">
        <p14:creationId xmlns:p14="http://schemas.microsoft.com/office/powerpoint/2010/main" val="2483314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B02D-D29F-4494-8291-62A5FF62C2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8EFF3F-978E-4E97-9358-948C92EC6AF4}"/>
              </a:ext>
            </a:extLst>
          </p:cNvPr>
          <p:cNvSpPr>
            <a:spLocks noGrp="1"/>
          </p:cNvSpPr>
          <p:nvPr>
            <p:ph idx="1"/>
          </p:nvPr>
        </p:nvSpPr>
        <p:spPr>
          <a:xfrm>
            <a:off x="680321" y="2167466"/>
            <a:ext cx="11359279" cy="4978400"/>
          </a:xfrm>
        </p:spPr>
        <p:txBody>
          <a:bodyPr>
            <a:normAutofit fontScale="70000" lnSpcReduction="20000"/>
          </a:bodyPr>
          <a:lstStyle/>
          <a:p>
            <a:r>
              <a:rPr lang="en-US" sz="4000" dirty="0"/>
              <a:t>Economic production focused on the war effort. </a:t>
            </a:r>
          </a:p>
          <a:p>
            <a:pPr lvl="1"/>
            <a:r>
              <a:rPr lang="en-US" sz="2900" dirty="0"/>
              <a:t>Free-market capitalism was abandoned in favor of strong central planning of the economy. </a:t>
            </a:r>
          </a:p>
          <a:p>
            <a:pPr lvl="1"/>
            <a:r>
              <a:rPr lang="en-US" sz="2900" dirty="0"/>
              <a:t>Women replaced male factory workers who were now fighting the war. </a:t>
            </a:r>
          </a:p>
          <a:p>
            <a:pPr lvl="2"/>
            <a:r>
              <a:rPr lang="en-US" sz="2600" dirty="0"/>
              <a:t>Women accounted for 43% of the labor force in Russia </a:t>
            </a:r>
          </a:p>
          <a:p>
            <a:pPr lvl="2"/>
            <a:r>
              <a:rPr lang="en-US" sz="2600" dirty="0"/>
              <a:t>Increased rights form women came as a result of the war in Britain, Germany, Austria, and the US)</a:t>
            </a:r>
          </a:p>
          <a:p>
            <a:pPr lvl="1"/>
            <a:r>
              <a:rPr lang="en-US" sz="2900" dirty="0"/>
              <a:t>Labor unions supported the war effort and saw increased influence and prestige due to increased demand for labor. </a:t>
            </a:r>
          </a:p>
          <a:p>
            <a:pPr lvl="1"/>
            <a:r>
              <a:rPr lang="en-US" sz="2900" dirty="0"/>
              <a:t>The rationing of food and scarce commodities was instituted. </a:t>
            </a:r>
          </a:p>
          <a:p>
            <a:pPr lvl="1"/>
            <a:r>
              <a:rPr lang="en-US" sz="2900" dirty="0"/>
              <a:t>Civilians financed the war by buying war bonds. 	</a:t>
            </a:r>
          </a:p>
          <a:p>
            <a:pPr marL="0" indent="0">
              <a:buNone/>
            </a:pPr>
            <a:endParaRPr lang="en-US" sz="4000" dirty="0"/>
          </a:p>
          <a:p>
            <a:r>
              <a:rPr lang="en-US" sz="4000" dirty="0"/>
              <a:t>Each side aimed at “starving out” the enemy by cutting off vital supplies to the civilian population. </a:t>
            </a:r>
          </a:p>
          <a:p>
            <a:r>
              <a:rPr lang="en-US" sz="4000" dirty="0"/>
              <a:t>Increase in centralized control by warring regimes </a:t>
            </a:r>
          </a:p>
          <a:p>
            <a:pPr lvl="1"/>
            <a:r>
              <a:rPr lang="en-US" sz="2900" dirty="0"/>
              <a:t>Ex. Georges Clemenceau created a dictatorship in France during the war </a:t>
            </a:r>
          </a:p>
          <a:p>
            <a:pPr marL="0" indent="0">
              <a:buNone/>
            </a:pPr>
            <a:r>
              <a:rPr lang="en-US" sz="4000" dirty="0"/>
              <a:t>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14726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973A-A4DF-44FF-AC38-157A227D9272}"/>
              </a:ext>
            </a:extLst>
          </p:cNvPr>
          <p:cNvSpPr>
            <a:spLocks noGrp="1"/>
          </p:cNvSpPr>
          <p:nvPr>
            <p:ph type="title"/>
          </p:nvPr>
        </p:nvSpPr>
        <p:spPr/>
        <p:txBody>
          <a:bodyPr/>
          <a:lstStyle/>
          <a:p>
            <a:r>
              <a:rPr lang="en-US" dirty="0"/>
              <a:t>Diplomacy during the War </a:t>
            </a:r>
          </a:p>
        </p:txBody>
      </p:sp>
      <p:sp>
        <p:nvSpPr>
          <p:cNvPr id="3" name="Content Placeholder 2">
            <a:extLst>
              <a:ext uri="{FF2B5EF4-FFF2-40B4-BE49-F238E27FC236}">
                <a16:creationId xmlns:a16="http://schemas.microsoft.com/office/drawing/2014/main" id="{E7400F02-1FE9-4B7B-86CE-9279C37D44EB}"/>
              </a:ext>
            </a:extLst>
          </p:cNvPr>
          <p:cNvSpPr>
            <a:spLocks noGrp="1"/>
          </p:cNvSpPr>
          <p:nvPr>
            <p:ph idx="1"/>
          </p:nvPr>
        </p:nvSpPr>
        <p:spPr>
          <a:xfrm>
            <a:off x="680321" y="2336873"/>
            <a:ext cx="10919012" cy="4080860"/>
          </a:xfrm>
        </p:spPr>
        <p:txBody>
          <a:bodyPr>
            <a:normAutofit/>
          </a:bodyPr>
          <a:lstStyle/>
          <a:p>
            <a:r>
              <a:rPr lang="en-US" dirty="0"/>
              <a:t>1915: neutral Italy entered the war against the Central Powers (its former allies) with the promise of some Austrian and Balkan territory—</a:t>
            </a:r>
            <a:r>
              <a:rPr lang="en-US" b="1" i="1" dirty="0"/>
              <a:t>Italia Irredenta </a:t>
            </a:r>
            <a:r>
              <a:rPr lang="en-US" dirty="0"/>
              <a:t>(“unredeemed Italy”)—and some German colonies and Turkish territories. 	</a:t>
            </a:r>
          </a:p>
          <a:p>
            <a:endParaRPr lang="en-US" dirty="0"/>
          </a:p>
          <a:p>
            <a:r>
              <a:rPr lang="en-US" b="1" dirty="0"/>
              <a:t>Zimmerman Note: </a:t>
            </a:r>
            <a:r>
              <a:rPr lang="en-US" dirty="0"/>
              <a:t>Germany proposed an alliance with Mexico against the U.S. </a:t>
            </a:r>
          </a:p>
          <a:p>
            <a:pPr lvl="1"/>
            <a:r>
              <a:rPr lang="en-US" dirty="0"/>
              <a:t>Mexico would receive much of the southwestern U.S. (Texas, Arizona, New Mexico) if the Central Powers won. </a:t>
            </a:r>
          </a:p>
          <a:p>
            <a:pPr lvl="1"/>
            <a:r>
              <a:rPr lang="en-US" dirty="0"/>
              <a:t>The letter was intercepted by the British </a:t>
            </a:r>
          </a:p>
          <a:p>
            <a:pPr lvl="1"/>
            <a:r>
              <a:rPr lang="en-US" dirty="0"/>
              <a:t>US will enter the war in 1917 on the allied powers side. </a:t>
            </a:r>
          </a:p>
          <a:p>
            <a:endParaRPr lang="en-US" dirty="0"/>
          </a:p>
        </p:txBody>
      </p:sp>
    </p:spTree>
    <p:extLst>
      <p:ext uri="{BB962C8B-B14F-4D97-AF65-F5344CB8AC3E}">
        <p14:creationId xmlns:p14="http://schemas.microsoft.com/office/powerpoint/2010/main" val="2438003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96B4-0E73-4D87-B4E2-A163FACCBA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A06214-CEDA-437B-95A4-A59550BCD2F8}"/>
              </a:ext>
            </a:extLst>
          </p:cNvPr>
          <p:cNvSpPr>
            <a:spLocks noGrp="1"/>
          </p:cNvSpPr>
          <p:nvPr>
            <p:ph idx="1"/>
          </p:nvPr>
        </p:nvSpPr>
        <p:spPr>
          <a:xfrm>
            <a:off x="680321" y="2336873"/>
            <a:ext cx="10665012" cy="3599316"/>
          </a:xfrm>
        </p:spPr>
        <p:txBody>
          <a:bodyPr/>
          <a:lstStyle/>
          <a:p>
            <a:r>
              <a:rPr lang="en-US" sz="2800" dirty="0"/>
              <a:t>Balfour Declaration (1917): Arabs and Jews in Palestine were promised autonomy if they joined the Allies. </a:t>
            </a:r>
          </a:p>
          <a:p>
            <a:pPr lvl="1"/>
            <a:r>
              <a:rPr lang="en-US" sz="2400" dirty="0"/>
              <a:t>Britain declared sympathy for Zionism—the idea of a Jewish homeland in Palestine. </a:t>
            </a:r>
          </a:p>
          <a:p>
            <a:pPr lvl="1"/>
            <a:r>
              <a:rPr lang="en-US" sz="2400" dirty="0"/>
              <a:t>The new policy seemed to contradict British support for Arab nationalism as a new Jewish state would require Arab lands to be given up in Palestine. </a:t>
            </a:r>
          </a:p>
          <a:p>
            <a:endParaRPr lang="en-US" dirty="0"/>
          </a:p>
          <a:p>
            <a:pPr marL="0" indent="0">
              <a:buNone/>
            </a:pPr>
            <a:endParaRPr lang="en-US" dirty="0"/>
          </a:p>
        </p:txBody>
      </p:sp>
    </p:spTree>
    <p:extLst>
      <p:ext uri="{BB962C8B-B14F-4D97-AF65-F5344CB8AC3E}">
        <p14:creationId xmlns:p14="http://schemas.microsoft.com/office/powerpoint/2010/main" val="3651333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94F0-6B15-45DE-9E7B-DE62C427C0AB}"/>
              </a:ext>
            </a:extLst>
          </p:cNvPr>
          <p:cNvSpPr>
            <a:spLocks noGrp="1"/>
          </p:cNvSpPr>
          <p:nvPr>
            <p:ph type="title"/>
          </p:nvPr>
        </p:nvSpPr>
        <p:spPr/>
        <p:txBody>
          <a:bodyPr/>
          <a:lstStyle/>
          <a:p>
            <a:r>
              <a:rPr lang="en-US" dirty="0"/>
              <a:t>Wilsonian Idealism: 14 Points (January 1918)</a:t>
            </a:r>
          </a:p>
        </p:txBody>
      </p:sp>
      <p:sp>
        <p:nvSpPr>
          <p:cNvPr id="3" name="Content Placeholder 2">
            <a:extLst>
              <a:ext uri="{FF2B5EF4-FFF2-40B4-BE49-F238E27FC236}">
                <a16:creationId xmlns:a16="http://schemas.microsoft.com/office/drawing/2014/main" id="{5448E47F-84D3-4D78-AE51-A4D0BFE29C1E}"/>
              </a:ext>
            </a:extLst>
          </p:cNvPr>
          <p:cNvSpPr>
            <a:spLocks noGrp="1"/>
          </p:cNvSpPr>
          <p:nvPr>
            <p:ph idx="1"/>
          </p:nvPr>
        </p:nvSpPr>
        <p:spPr>
          <a:xfrm>
            <a:off x="680321" y="2201334"/>
            <a:ext cx="11291546" cy="4453466"/>
          </a:xfrm>
        </p:spPr>
        <p:txBody>
          <a:bodyPr>
            <a:normAutofit fontScale="92500" lnSpcReduction="20000"/>
          </a:bodyPr>
          <a:lstStyle/>
          <a:p>
            <a:r>
              <a:rPr lang="en-US" sz="2800" dirty="0"/>
              <a:t>U.S. planed to end the war along liberal, democratic lines 	</a:t>
            </a:r>
          </a:p>
          <a:p>
            <a:r>
              <a:rPr lang="en-US" sz="2800" dirty="0"/>
              <a:t>Provisions </a:t>
            </a:r>
          </a:p>
          <a:p>
            <a:pPr lvl="1"/>
            <a:r>
              <a:rPr lang="en-US" sz="2400" dirty="0"/>
              <a:t>Abolish secret treaties </a:t>
            </a:r>
          </a:p>
          <a:p>
            <a:pPr lvl="1"/>
            <a:r>
              <a:rPr lang="en-US" sz="2400" dirty="0"/>
              <a:t>Freedom of the seas </a:t>
            </a:r>
          </a:p>
          <a:p>
            <a:pPr lvl="1"/>
            <a:r>
              <a:rPr lang="en-US" sz="2400" dirty="0"/>
              <a:t>Remove economic barriers (e.g. tariffs) </a:t>
            </a:r>
          </a:p>
          <a:p>
            <a:pPr lvl="1"/>
            <a:r>
              <a:rPr lang="en-US" sz="2400" dirty="0"/>
              <a:t>Reduce armament burdens </a:t>
            </a:r>
          </a:p>
          <a:p>
            <a:pPr lvl="1"/>
            <a:r>
              <a:rPr lang="en-US" sz="2400" dirty="0"/>
              <a:t>“Self-determination”</a:t>
            </a:r>
          </a:p>
          <a:p>
            <a:pPr lvl="1"/>
            <a:r>
              <a:rPr lang="en-US" sz="2400" dirty="0"/>
              <a:t>Adjustment of colonial claims in interests of both native peoples and colonizers </a:t>
            </a:r>
          </a:p>
          <a:p>
            <a:pPr lvl="1"/>
            <a:r>
              <a:rPr lang="en-US" sz="2400" dirty="0"/>
              <a:t>German evacuation of Russia; restoration of Belgium; return of Alsace-Lorraine to France; evacuation and restoration of the Balkans; return of Schleswig to Denmark </a:t>
            </a:r>
          </a:p>
          <a:p>
            <a:pPr lvl="1"/>
            <a:r>
              <a:rPr lang="en-US" sz="2400" dirty="0"/>
              <a:t>Adjustment of Italy’s borders along ethnic lines </a:t>
            </a:r>
          </a:p>
          <a:p>
            <a:pPr lvl="1"/>
            <a:r>
              <a:rPr lang="en-US" sz="2400" dirty="0"/>
              <a:t>Autonomy for non-Turkish parts of the Turkish Empire </a:t>
            </a:r>
          </a:p>
          <a:p>
            <a:pPr lvl="1"/>
            <a:r>
              <a:rPr lang="en-US" sz="2400" dirty="0"/>
              <a:t>14th point: creation of an international organization to provide collective security 	</a:t>
            </a:r>
          </a:p>
          <a:p>
            <a:endParaRPr lang="en-US" dirty="0"/>
          </a:p>
        </p:txBody>
      </p:sp>
    </p:spTree>
    <p:extLst>
      <p:ext uri="{BB962C8B-B14F-4D97-AF65-F5344CB8AC3E}">
        <p14:creationId xmlns:p14="http://schemas.microsoft.com/office/powerpoint/2010/main" val="1050871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1731-44F6-46B6-B78B-CC3D8D439262}"/>
              </a:ext>
            </a:extLst>
          </p:cNvPr>
          <p:cNvSpPr>
            <a:spLocks noGrp="1"/>
          </p:cNvSpPr>
          <p:nvPr>
            <p:ph type="title"/>
          </p:nvPr>
        </p:nvSpPr>
        <p:spPr/>
        <p:txBody>
          <a:bodyPr/>
          <a:lstStyle/>
          <a:p>
            <a:r>
              <a:rPr lang="en-US" dirty="0"/>
              <a:t>End of the War </a:t>
            </a:r>
          </a:p>
        </p:txBody>
      </p:sp>
      <p:sp>
        <p:nvSpPr>
          <p:cNvPr id="3" name="Content Placeholder 2">
            <a:extLst>
              <a:ext uri="{FF2B5EF4-FFF2-40B4-BE49-F238E27FC236}">
                <a16:creationId xmlns:a16="http://schemas.microsoft.com/office/drawing/2014/main" id="{935C0392-05A4-4230-9CF5-F45821F1E8CE}"/>
              </a:ext>
            </a:extLst>
          </p:cNvPr>
          <p:cNvSpPr>
            <a:spLocks noGrp="1"/>
          </p:cNvSpPr>
          <p:nvPr>
            <p:ph idx="1"/>
          </p:nvPr>
        </p:nvSpPr>
        <p:spPr>
          <a:xfrm>
            <a:off x="680321" y="2133600"/>
            <a:ext cx="10715812" cy="4504266"/>
          </a:xfrm>
        </p:spPr>
        <p:txBody>
          <a:bodyPr>
            <a:normAutofit/>
          </a:bodyPr>
          <a:lstStyle/>
          <a:p>
            <a:r>
              <a:rPr lang="en-US" dirty="0"/>
              <a:t>Meuse-Argonne offensive (spring 1918) </a:t>
            </a:r>
          </a:p>
          <a:p>
            <a:pPr lvl="1"/>
            <a:r>
              <a:rPr lang="en-US" dirty="0"/>
              <a:t>Germany transferred divisions from the east (after defeating Russia and the subsequent Brest-Litovsk Treaty) to the Western Front and mounted a massive offensive. </a:t>
            </a:r>
          </a:p>
          <a:p>
            <a:pPr lvl="1"/>
            <a:r>
              <a:rPr lang="en-US" dirty="0"/>
              <a:t>The U.S. entered the war in time to assist Britain and France in stopping the German offensive 	</a:t>
            </a:r>
          </a:p>
          <a:p>
            <a:endParaRPr lang="en-US" dirty="0"/>
          </a:p>
          <a:p>
            <a:r>
              <a:rPr lang="en-US" dirty="0"/>
              <a:t>The Central Powers sought peace based on the Fourteen Points (believing they would get fair treatment). </a:t>
            </a:r>
          </a:p>
          <a:p>
            <a:pPr lvl="1"/>
            <a:r>
              <a:rPr lang="en-US" dirty="0"/>
              <a:t> Germany and Austria-Hungary were wracked with revolution. </a:t>
            </a:r>
          </a:p>
          <a:p>
            <a:pPr lvl="1"/>
            <a:r>
              <a:rPr lang="en-US" dirty="0"/>
              <a:t> Austria-Hungary surrendered on November 3, 1918. </a:t>
            </a:r>
          </a:p>
          <a:p>
            <a:pPr lvl="1"/>
            <a:r>
              <a:rPr lang="en-US" dirty="0"/>
              <a:t>Germany agreed to an armistice which began on November 11. </a:t>
            </a:r>
          </a:p>
          <a:p>
            <a:pPr lvl="2"/>
            <a:r>
              <a:rPr lang="en-US" dirty="0"/>
              <a:t>Wilhelm II was forced to abdicate and fled to Holland. </a:t>
            </a:r>
          </a:p>
          <a:p>
            <a:endParaRPr lang="en-US" dirty="0"/>
          </a:p>
          <a:p>
            <a:endParaRPr lang="en-US" dirty="0"/>
          </a:p>
        </p:txBody>
      </p:sp>
    </p:spTree>
    <p:extLst>
      <p:ext uri="{BB962C8B-B14F-4D97-AF65-F5344CB8AC3E}">
        <p14:creationId xmlns:p14="http://schemas.microsoft.com/office/powerpoint/2010/main" val="1798083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A4E1-56E7-4259-BC74-1AC1E10C9DD9}"/>
              </a:ext>
            </a:extLst>
          </p:cNvPr>
          <p:cNvSpPr>
            <a:spLocks noGrp="1"/>
          </p:cNvSpPr>
          <p:nvPr>
            <p:ph type="title"/>
          </p:nvPr>
        </p:nvSpPr>
        <p:spPr/>
        <p:txBody>
          <a:bodyPr/>
          <a:lstStyle/>
          <a:p>
            <a:r>
              <a:rPr lang="en-US" dirty="0"/>
              <a:t>Paris Peace Conference (1919)</a:t>
            </a:r>
          </a:p>
        </p:txBody>
      </p:sp>
      <p:sp>
        <p:nvSpPr>
          <p:cNvPr id="3" name="Content Placeholder 2">
            <a:extLst>
              <a:ext uri="{FF2B5EF4-FFF2-40B4-BE49-F238E27FC236}">
                <a16:creationId xmlns:a16="http://schemas.microsoft.com/office/drawing/2014/main" id="{4F507AFD-DA42-4D77-9F40-6D29F021B4F9}"/>
              </a:ext>
            </a:extLst>
          </p:cNvPr>
          <p:cNvSpPr>
            <a:spLocks noGrp="1"/>
          </p:cNvSpPr>
          <p:nvPr>
            <p:ph idx="1"/>
          </p:nvPr>
        </p:nvSpPr>
        <p:spPr>
          <a:xfrm>
            <a:off x="680321" y="2336873"/>
            <a:ext cx="10512612" cy="3599316"/>
          </a:xfrm>
        </p:spPr>
        <p:txBody>
          <a:bodyPr/>
          <a:lstStyle/>
          <a:p>
            <a:r>
              <a:rPr lang="en-US" b="1" dirty="0"/>
              <a:t>Big Four: </a:t>
            </a:r>
            <a:r>
              <a:rPr lang="en-US" dirty="0"/>
              <a:t>David Lloyd George (Br.), Georges Clemenceau (Fr.), Woodrow Wilson (U.S.), Vittorio Orlando (It.) </a:t>
            </a:r>
          </a:p>
          <a:p>
            <a:pPr lvl="1"/>
            <a:r>
              <a:rPr lang="en-US" dirty="0"/>
              <a:t>The Central Powers were excluded from negotiations as France was concerned with its future security. </a:t>
            </a:r>
          </a:p>
          <a:p>
            <a:pPr lvl="1"/>
            <a:r>
              <a:rPr lang="en-US" dirty="0"/>
              <a:t> Italy left the conference, angry it would not get some Austrian and Balkans territories it had been promised in 1915. 	</a:t>
            </a:r>
          </a:p>
          <a:p>
            <a:pPr lvl="1"/>
            <a:endParaRPr lang="en-US" dirty="0"/>
          </a:p>
          <a:p>
            <a:endParaRPr lang="en-US" dirty="0"/>
          </a:p>
        </p:txBody>
      </p:sp>
    </p:spTree>
    <p:extLst>
      <p:ext uri="{BB962C8B-B14F-4D97-AF65-F5344CB8AC3E}">
        <p14:creationId xmlns:p14="http://schemas.microsoft.com/office/powerpoint/2010/main" val="198495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4538-7FB7-46D4-A3A3-5F665FBAC9E3}"/>
              </a:ext>
            </a:extLst>
          </p:cNvPr>
          <p:cNvSpPr>
            <a:spLocks noGrp="1"/>
          </p:cNvSpPr>
          <p:nvPr>
            <p:ph type="title"/>
          </p:nvPr>
        </p:nvSpPr>
        <p:spPr/>
        <p:txBody>
          <a:bodyPr/>
          <a:lstStyle/>
          <a:p>
            <a:r>
              <a:rPr lang="en-US" dirty="0"/>
              <a:t>Versailles Treaty (1919)</a:t>
            </a:r>
          </a:p>
        </p:txBody>
      </p:sp>
      <p:sp>
        <p:nvSpPr>
          <p:cNvPr id="3" name="Content Placeholder 2">
            <a:extLst>
              <a:ext uri="{FF2B5EF4-FFF2-40B4-BE49-F238E27FC236}">
                <a16:creationId xmlns:a16="http://schemas.microsoft.com/office/drawing/2014/main" id="{C67A8F9A-2D84-4F33-BAC7-90D2E37E47C2}"/>
              </a:ext>
            </a:extLst>
          </p:cNvPr>
          <p:cNvSpPr>
            <a:spLocks noGrp="1"/>
          </p:cNvSpPr>
          <p:nvPr>
            <p:ph idx="1"/>
          </p:nvPr>
        </p:nvSpPr>
        <p:spPr>
          <a:xfrm>
            <a:off x="680321" y="2125511"/>
            <a:ext cx="11088346" cy="4309155"/>
          </a:xfrm>
        </p:spPr>
        <p:txBody>
          <a:bodyPr>
            <a:normAutofit lnSpcReduction="10000"/>
          </a:bodyPr>
          <a:lstStyle/>
          <a:p>
            <a:r>
              <a:rPr lang="en-US" sz="2800" dirty="0"/>
              <a:t>Mandates were created for former colonies and territories of the defeated Central Powers. </a:t>
            </a:r>
          </a:p>
          <a:p>
            <a:pPr lvl="1"/>
            <a:r>
              <a:rPr lang="en-US" sz="2400" dirty="0"/>
              <a:t>Much of the Middle East was now controlled by Britain and France. </a:t>
            </a:r>
          </a:p>
          <a:p>
            <a:pPr marL="457200" lvl="1" indent="0">
              <a:buNone/>
            </a:pPr>
            <a:endParaRPr lang="en-US" sz="2400" dirty="0"/>
          </a:p>
          <a:p>
            <a:r>
              <a:rPr lang="en-US" sz="2800" dirty="0"/>
              <a:t>Article 231 placed sole blame for the war on Germany that resulted in its severe punishment. </a:t>
            </a:r>
          </a:p>
          <a:p>
            <a:pPr lvl="1"/>
            <a:r>
              <a:rPr lang="en-US" sz="2400" dirty="0"/>
              <a:t>Had to pay reparations </a:t>
            </a:r>
          </a:p>
          <a:p>
            <a:pPr lvl="1"/>
            <a:r>
              <a:rPr lang="en-US" sz="2400" dirty="0"/>
              <a:t>Army and navy were reduced </a:t>
            </a:r>
          </a:p>
          <a:p>
            <a:pPr lvl="1"/>
            <a:r>
              <a:rPr lang="en-US" sz="2400" dirty="0"/>
              <a:t>The Rhineland was demilitarized </a:t>
            </a:r>
          </a:p>
          <a:p>
            <a:pPr lvl="1"/>
            <a:r>
              <a:rPr lang="en-US" sz="2400" dirty="0"/>
              <a:t>Loss of all colonies</a:t>
            </a:r>
          </a:p>
          <a:p>
            <a:pPr lvl="1"/>
            <a:r>
              <a:rPr lang="en-US" sz="2400" dirty="0"/>
              <a:t>German territory was given to Poland, Denmark, and France </a:t>
            </a:r>
          </a:p>
          <a:p>
            <a:pPr marL="457200" lvl="1" indent="0">
              <a:buNone/>
            </a:pPr>
            <a:endParaRPr lang="en-US" dirty="0"/>
          </a:p>
          <a:p>
            <a:endParaRPr lang="en-US" dirty="0"/>
          </a:p>
        </p:txBody>
      </p:sp>
    </p:spTree>
    <p:extLst>
      <p:ext uri="{BB962C8B-B14F-4D97-AF65-F5344CB8AC3E}">
        <p14:creationId xmlns:p14="http://schemas.microsoft.com/office/powerpoint/2010/main" val="1521441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A2B2-36BB-4161-86DE-9A861B0FAD72}"/>
              </a:ext>
            </a:extLst>
          </p:cNvPr>
          <p:cNvSpPr>
            <a:spLocks noGrp="1"/>
          </p:cNvSpPr>
          <p:nvPr>
            <p:ph type="title"/>
          </p:nvPr>
        </p:nvSpPr>
        <p:spPr/>
        <p:txBody>
          <a:bodyPr/>
          <a:lstStyle/>
          <a:p>
            <a:r>
              <a:rPr lang="en-US" dirty="0"/>
              <a:t>League of Nations </a:t>
            </a:r>
          </a:p>
        </p:txBody>
      </p:sp>
      <p:sp>
        <p:nvSpPr>
          <p:cNvPr id="3" name="Content Placeholder 2">
            <a:extLst>
              <a:ext uri="{FF2B5EF4-FFF2-40B4-BE49-F238E27FC236}">
                <a16:creationId xmlns:a16="http://schemas.microsoft.com/office/drawing/2014/main" id="{D3B78BC6-E672-43A1-837D-204CC383A82D}"/>
              </a:ext>
            </a:extLst>
          </p:cNvPr>
          <p:cNvSpPr>
            <a:spLocks noGrp="1"/>
          </p:cNvSpPr>
          <p:nvPr>
            <p:ph idx="1"/>
          </p:nvPr>
        </p:nvSpPr>
        <p:spPr>
          <a:xfrm>
            <a:off x="680321" y="2370740"/>
            <a:ext cx="10919012" cy="3599316"/>
          </a:xfrm>
        </p:spPr>
        <p:txBody>
          <a:bodyPr>
            <a:normAutofit/>
          </a:bodyPr>
          <a:lstStyle/>
          <a:p>
            <a:r>
              <a:rPr lang="en-US" sz="2800" dirty="0"/>
              <a:t>Germany and Russia were not included which weakened the League from the outset. </a:t>
            </a:r>
          </a:p>
          <a:p>
            <a:r>
              <a:rPr lang="en-US" sz="2800" dirty="0"/>
              <a:t>The U.S. Senate failed to ratify the Versailles Treaty resulting in U.S. isolationism for two decades. </a:t>
            </a:r>
          </a:p>
          <a:p>
            <a:r>
              <a:rPr lang="en-US" sz="2800" dirty="0"/>
              <a:t>The League thus was born as a mere shadow of what it had originally been intended to achieve </a:t>
            </a:r>
          </a:p>
          <a:p>
            <a:endParaRPr lang="en-US" dirty="0"/>
          </a:p>
          <a:p>
            <a:endParaRPr lang="en-US" dirty="0"/>
          </a:p>
        </p:txBody>
      </p:sp>
    </p:spTree>
    <p:extLst>
      <p:ext uri="{BB962C8B-B14F-4D97-AF65-F5344CB8AC3E}">
        <p14:creationId xmlns:p14="http://schemas.microsoft.com/office/powerpoint/2010/main" val="218443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EDC9-FC4C-4E20-8D5F-F37C7BFFB16B}"/>
              </a:ext>
            </a:extLst>
          </p:cNvPr>
          <p:cNvSpPr>
            <a:spLocks noGrp="1"/>
          </p:cNvSpPr>
          <p:nvPr>
            <p:ph type="title"/>
          </p:nvPr>
        </p:nvSpPr>
        <p:spPr/>
        <p:txBody>
          <a:bodyPr/>
          <a:lstStyle/>
          <a:p>
            <a:r>
              <a:rPr lang="en-US" dirty="0"/>
              <a:t>Long-term Causes: Anglo-German Arms Race</a:t>
            </a:r>
          </a:p>
        </p:txBody>
      </p:sp>
      <p:sp>
        <p:nvSpPr>
          <p:cNvPr id="3" name="Content Placeholder 2">
            <a:extLst>
              <a:ext uri="{FF2B5EF4-FFF2-40B4-BE49-F238E27FC236}">
                <a16:creationId xmlns:a16="http://schemas.microsoft.com/office/drawing/2014/main" id="{44F480CE-8E75-4643-9846-CF7C67F988ED}"/>
              </a:ext>
            </a:extLst>
          </p:cNvPr>
          <p:cNvSpPr>
            <a:spLocks noGrp="1"/>
          </p:cNvSpPr>
          <p:nvPr>
            <p:ph idx="1"/>
          </p:nvPr>
        </p:nvSpPr>
        <p:spPr>
          <a:xfrm>
            <a:off x="680321" y="2336873"/>
            <a:ext cx="11020612" cy="4250194"/>
          </a:xfrm>
        </p:spPr>
        <p:txBody>
          <a:bodyPr>
            <a:normAutofit/>
          </a:bodyPr>
          <a:lstStyle/>
          <a:p>
            <a:r>
              <a:rPr lang="en-US" dirty="0"/>
              <a:t>Militarism led to a belief in the inevitability of a general European war. </a:t>
            </a:r>
          </a:p>
          <a:p>
            <a:pPr lvl="1"/>
            <a:r>
              <a:rPr lang="en-US" dirty="0"/>
              <a:t>Germany overtook Britain industrially in the 1890s. </a:t>
            </a:r>
          </a:p>
          <a:p>
            <a:r>
              <a:rPr lang="en-US" dirty="0"/>
              <a:t>Bertha von Suttner (Austrian) </a:t>
            </a:r>
          </a:p>
          <a:p>
            <a:pPr lvl="1"/>
            <a:r>
              <a:rPr lang="en-US" dirty="0"/>
              <a:t>She was the first woman to win the Nobel Peace Prize; she opposed the arms race. </a:t>
            </a:r>
          </a:p>
          <a:p>
            <a:pPr lvl="1"/>
            <a:r>
              <a:rPr lang="en-US" dirty="0"/>
              <a:t>Lay Down Your Arms (1889) contributed to the founding of Peace Societies in Austria and Germany.</a:t>
            </a:r>
          </a:p>
          <a:p>
            <a:r>
              <a:rPr lang="en-US" dirty="0"/>
              <a:t>British policy was to have its fleet larger than the combined fleets of any two rival nations. </a:t>
            </a:r>
          </a:p>
          <a:p>
            <a:r>
              <a:rPr lang="en-US" dirty="0"/>
              <a:t>In 1898, Kaiser Wilhelm II began the expansion of the German navy</a:t>
            </a:r>
          </a:p>
          <a:p>
            <a:r>
              <a:rPr lang="en-US" dirty="0"/>
              <a:t>By World War I, both Britain and Germany possessed Dreadnoughts—new super battleships with awesome firing range and power</a:t>
            </a:r>
          </a:p>
        </p:txBody>
      </p:sp>
    </p:spTree>
    <p:extLst>
      <p:ext uri="{BB962C8B-B14F-4D97-AF65-F5344CB8AC3E}">
        <p14:creationId xmlns:p14="http://schemas.microsoft.com/office/powerpoint/2010/main" val="1993492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8729-06BF-49DA-B638-2020914256D2}"/>
              </a:ext>
            </a:extLst>
          </p:cNvPr>
          <p:cNvSpPr>
            <a:spLocks noGrp="1"/>
          </p:cNvSpPr>
          <p:nvPr>
            <p:ph type="title"/>
          </p:nvPr>
        </p:nvSpPr>
        <p:spPr/>
        <p:txBody>
          <a:bodyPr/>
          <a:lstStyle/>
          <a:p>
            <a:r>
              <a:rPr lang="en-US" dirty="0"/>
              <a:t>Impact of WWI on European Society </a:t>
            </a:r>
          </a:p>
        </p:txBody>
      </p:sp>
      <p:sp>
        <p:nvSpPr>
          <p:cNvPr id="3" name="Content Placeholder 2">
            <a:extLst>
              <a:ext uri="{FF2B5EF4-FFF2-40B4-BE49-F238E27FC236}">
                <a16:creationId xmlns:a16="http://schemas.microsoft.com/office/drawing/2014/main" id="{2B348615-46F8-4B1E-8BBA-E51E426E3689}"/>
              </a:ext>
            </a:extLst>
          </p:cNvPr>
          <p:cNvSpPr>
            <a:spLocks noGrp="1"/>
          </p:cNvSpPr>
          <p:nvPr>
            <p:ph idx="1"/>
          </p:nvPr>
        </p:nvSpPr>
        <p:spPr>
          <a:xfrm>
            <a:off x="680321" y="2370667"/>
            <a:ext cx="10563412" cy="4182532"/>
          </a:xfrm>
        </p:spPr>
        <p:txBody>
          <a:bodyPr>
            <a:normAutofit fontScale="92500" lnSpcReduction="10000"/>
          </a:bodyPr>
          <a:lstStyle/>
          <a:p>
            <a:r>
              <a:rPr lang="en-US" dirty="0"/>
              <a:t>Massive casualties: 10 million soldiers dead; 10 million civilians dead, many also died from the 1918 influenza epidemic; perhaps 15 million died in the Russian Revolution and subsequent Russian Civil War. </a:t>
            </a:r>
          </a:p>
          <a:p>
            <a:pPr lvl="1"/>
            <a:r>
              <a:rPr lang="en-US" dirty="0"/>
              <a:t>Thus, the birthrate fell significantly after the war (although illegitimate births increased). </a:t>
            </a:r>
          </a:p>
          <a:p>
            <a:endParaRPr lang="en-US" dirty="0"/>
          </a:p>
          <a:p>
            <a:r>
              <a:rPr lang="en-US" dirty="0"/>
              <a:t>The war promoted greater social equality, thus blurring class distinctions and lessening the gap between rich and poor. </a:t>
            </a:r>
          </a:p>
          <a:p>
            <a:pPr lvl="1"/>
            <a:r>
              <a:rPr lang="en-US" dirty="0"/>
              <a:t>The nobility in Germany, Austria and Russia lost much of its influence and prestige. 	</a:t>
            </a:r>
          </a:p>
          <a:p>
            <a:endParaRPr lang="en-US" dirty="0"/>
          </a:p>
          <a:p>
            <a:r>
              <a:rPr lang="en-US" dirty="0"/>
              <a:t>Dissent increased as the war continued. </a:t>
            </a:r>
          </a:p>
          <a:p>
            <a:pPr lvl="1"/>
            <a:r>
              <a:rPr lang="en-US" dirty="0"/>
              <a:t>Tsar Nicholas II was overthrown by the Provisional gov’t in February 1917, 	</a:t>
            </a:r>
          </a:p>
          <a:p>
            <a:pPr lvl="1"/>
            <a:r>
              <a:rPr lang="en-US" dirty="0"/>
              <a:t>Irish Republicans staged an insurrection—the </a:t>
            </a:r>
            <a:r>
              <a:rPr lang="en-US" b="1" dirty="0"/>
              <a:t>Easter Rebellion</a:t>
            </a:r>
            <a:r>
              <a:rPr lang="en-US" dirty="0"/>
              <a:t>—in England in 1916. 	</a:t>
            </a:r>
          </a:p>
          <a:p>
            <a:pPr marL="0" indent="0">
              <a:buNone/>
            </a:pPr>
            <a:endParaRPr lang="en-US" dirty="0"/>
          </a:p>
          <a:p>
            <a:endParaRPr lang="en-US" dirty="0"/>
          </a:p>
        </p:txBody>
      </p:sp>
    </p:spTree>
    <p:extLst>
      <p:ext uri="{BB962C8B-B14F-4D97-AF65-F5344CB8AC3E}">
        <p14:creationId xmlns:p14="http://schemas.microsoft.com/office/powerpoint/2010/main" val="798863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0A82-5D88-4A56-AF9E-8D64450172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37ED19-EB9E-4D24-81AA-BCA3164EF24B}"/>
              </a:ext>
            </a:extLst>
          </p:cNvPr>
          <p:cNvSpPr>
            <a:spLocks noGrp="1"/>
          </p:cNvSpPr>
          <p:nvPr>
            <p:ph idx="1"/>
          </p:nvPr>
        </p:nvSpPr>
        <p:spPr>
          <a:xfrm>
            <a:off x="680320" y="2099733"/>
            <a:ext cx="11206879" cy="4521199"/>
          </a:xfrm>
        </p:spPr>
        <p:txBody>
          <a:bodyPr>
            <a:normAutofit fontScale="92500" lnSpcReduction="10000"/>
          </a:bodyPr>
          <a:lstStyle/>
          <a:p>
            <a:r>
              <a:rPr lang="en-US" dirty="0"/>
              <a:t>End to long-standing royal dynasties </a:t>
            </a:r>
          </a:p>
          <a:p>
            <a:pPr lvl="1"/>
            <a:r>
              <a:rPr lang="en-US" dirty="0"/>
              <a:t>Habsburg dynasty removed in Austria (had lasted 500 years) </a:t>
            </a:r>
          </a:p>
          <a:p>
            <a:pPr lvl="1"/>
            <a:r>
              <a:rPr lang="en-US" dirty="0"/>
              <a:t>Romanov dynasty removed in Russia (had lasted 300 years) </a:t>
            </a:r>
          </a:p>
          <a:p>
            <a:pPr lvl="1"/>
            <a:r>
              <a:rPr lang="en-US" dirty="0"/>
              <a:t>Hohenzollern dynasty removed in Germany (had lasted 300 years) </a:t>
            </a:r>
          </a:p>
          <a:p>
            <a:pPr lvl="1"/>
            <a:r>
              <a:rPr lang="en-US" dirty="0"/>
              <a:t>Ottoman Empire destroyed (had lasted 500 years) 	</a:t>
            </a:r>
          </a:p>
          <a:p>
            <a:endParaRPr lang="en-US" dirty="0"/>
          </a:p>
          <a:p>
            <a:r>
              <a:rPr lang="en-US" dirty="0"/>
              <a:t>The political map of Europe was redrawn. </a:t>
            </a:r>
          </a:p>
          <a:p>
            <a:pPr lvl="1"/>
            <a:r>
              <a:rPr lang="en-US" dirty="0"/>
              <a:t>Creation of the new states of Poland, Czechoslovakia, Hungary, Finland, Estonia, Latvia, Lithuania, and Yugoslavia 	</a:t>
            </a:r>
          </a:p>
          <a:p>
            <a:r>
              <a:rPr lang="en-US" dirty="0"/>
              <a:t>The Russian Revolution resulted in the creation of the world's first communist country. </a:t>
            </a:r>
          </a:p>
          <a:p>
            <a:r>
              <a:rPr lang="en-US" dirty="0"/>
              <a:t>John Maynard Keynes, </a:t>
            </a:r>
            <a:r>
              <a:rPr lang="en-US" i="1" dirty="0"/>
              <a:t>The Economic Consequences of the Peace </a:t>
            </a:r>
            <a:r>
              <a:rPr lang="en-US" dirty="0"/>
              <a:t>(1919): Predicted the harsh terms of the treaty would hurt Germany’s economy, and thus the economy of the rest of Europe, and lead to significant future political unrest. 	</a:t>
            </a:r>
          </a:p>
          <a:p>
            <a:pPr marL="0" indent="0">
              <a:buNone/>
            </a:pPr>
            <a:endParaRPr lang="en-US" dirty="0"/>
          </a:p>
          <a:p>
            <a:endParaRPr lang="en-US" dirty="0"/>
          </a:p>
        </p:txBody>
      </p:sp>
    </p:spTree>
    <p:extLst>
      <p:ext uri="{BB962C8B-B14F-4D97-AF65-F5344CB8AC3E}">
        <p14:creationId xmlns:p14="http://schemas.microsoft.com/office/powerpoint/2010/main" val="39085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721C-1638-4696-AF6B-05DEB79119C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8EDA6B8-E36B-4857-8F0D-DBA53C479870}"/>
              </a:ext>
            </a:extLst>
          </p:cNvPr>
          <p:cNvPicPr>
            <a:picLocks noGrp="1" noChangeAspect="1"/>
          </p:cNvPicPr>
          <p:nvPr>
            <p:ph idx="1"/>
          </p:nvPr>
        </p:nvPicPr>
        <p:blipFill>
          <a:blip r:embed="rId2"/>
          <a:stretch>
            <a:fillRect/>
          </a:stretch>
        </p:blipFill>
        <p:spPr>
          <a:xfrm>
            <a:off x="0" y="-63909"/>
            <a:ext cx="12192000" cy="6921910"/>
          </a:xfrm>
        </p:spPr>
      </p:pic>
    </p:spTree>
    <p:extLst>
      <p:ext uri="{BB962C8B-B14F-4D97-AF65-F5344CB8AC3E}">
        <p14:creationId xmlns:p14="http://schemas.microsoft.com/office/powerpoint/2010/main" val="156645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4F4A-D94E-4539-ADAF-309927236878}"/>
              </a:ext>
            </a:extLst>
          </p:cNvPr>
          <p:cNvSpPr>
            <a:spLocks noGrp="1"/>
          </p:cNvSpPr>
          <p:nvPr>
            <p:ph type="title"/>
          </p:nvPr>
        </p:nvSpPr>
        <p:spPr/>
        <p:txBody>
          <a:bodyPr/>
          <a:lstStyle/>
          <a:p>
            <a:r>
              <a:rPr lang="en-US" dirty="0"/>
              <a:t>Long-term Causes: Imperialism </a:t>
            </a:r>
          </a:p>
        </p:txBody>
      </p:sp>
      <p:sp>
        <p:nvSpPr>
          <p:cNvPr id="3" name="Content Placeholder 2">
            <a:extLst>
              <a:ext uri="{FF2B5EF4-FFF2-40B4-BE49-F238E27FC236}">
                <a16:creationId xmlns:a16="http://schemas.microsoft.com/office/drawing/2014/main" id="{4CAE8E85-B432-4C20-99CB-BBF7BE5543CE}"/>
              </a:ext>
            </a:extLst>
          </p:cNvPr>
          <p:cNvSpPr>
            <a:spLocks noGrp="1"/>
          </p:cNvSpPr>
          <p:nvPr>
            <p:ph idx="1"/>
          </p:nvPr>
        </p:nvSpPr>
        <p:spPr>
          <a:xfrm>
            <a:off x="680321" y="2184400"/>
            <a:ext cx="10597279" cy="4284133"/>
          </a:xfrm>
        </p:spPr>
        <p:txBody>
          <a:bodyPr>
            <a:normAutofit/>
          </a:bodyPr>
          <a:lstStyle/>
          <a:p>
            <a:r>
              <a:rPr lang="en-US" dirty="0"/>
              <a:t>Imperialism led to increased tensions between the Great Powers over Africa</a:t>
            </a:r>
          </a:p>
          <a:p>
            <a:r>
              <a:rPr lang="en-US" dirty="0"/>
              <a:t>In 1906, the Algeciras Conference settled the First Moroccan Crisis</a:t>
            </a:r>
          </a:p>
          <a:p>
            <a:pPr lvl="1"/>
            <a:r>
              <a:rPr lang="en-US" dirty="0"/>
              <a:t>Kaiser Wilhelm had urged Moroccan independence despite its being a French colony. </a:t>
            </a:r>
          </a:p>
          <a:p>
            <a:pPr lvl="1"/>
            <a:r>
              <a:rPr lang="en-US" dirty="0"/>
              <a:t>Britain and Italy supported French dominance in Morocco and Tunisia. </a:t>
            </a:r>
          </a:p>
          <a:p>
            <a:pPr lvl="1"/>
            <a:r>
              <a:rPr lang="en-US" dirty="0"/>
              <a:t>Britain, France, Russia, and the U.S. saw Germany as potential threat to dominate all of Europe. </a:t>
            </a:r>
          </a:p>
          <a:p>
            <a:pPr lvl="1"/>
            <a:r>
              <a:rPr lang="en-US" dirty="0"/>
              <a:t>Germany became further isolated (except for Austria's support).</a:t>
            </a:r>
          </a:p>
          <a:p>
            <a:pPr lvl="1"/>
            <a:r>
              <a:rPr lang="en-US" dirty="0"/>
              <a:t>Germany decried "encirclement" by other powers to block Germany's emergence as a world power. </a:t>
            </a:r>
          </a:p>
          <a:p>
            <a:pPr lvl="1"/>
            <a:r>
              <a:rPr lang="en-US" dirty="0"/>
              <a:t>The Triple Entente was created in response.</a:t>
            </a:r>
          </a:p>
        </p:txBody>
      </p:sp>
    </p:spTree>
    <p:extLst>
      <p:ext uri="{BB962C8B-B14F-4D97-AF65-F5344CB8AC3E}">
        <p14:creationId xmlns:p14="http://schemas.microsoft.com/office/powerpoint/2010/main" val="217545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BBE-30A9-4009-87EC-A4603E3F62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68E8B4-65B8-4C42-95C1-F95AC2EB6039}"/>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960D9048-3E65-400B-BBE5-FB9884ABE5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595"/>
            <a:ext cx="12194569" cy="6922595"/>
          </a:xfrm>
          <a:prstGeom prst="rect">
            <a:avLst/>
          </a:prstGeom>
        </p:spPr>
      </p:pic>
    </p:spTree>
    <p:extLst>
      <p:ext uri="{BB962C8B-B14F-4D97-AF65-F5344CB8AC3E}">
        <p14:creationId xmlns:p14="http://schemas.microsoft.com/office/powerpoint/2010/main" val="286078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C730-BF85-446B-84AA-F8ECDE85AB79}"/>
              </a:ext>
            </a:extLst>
          </p:cNvPr>
          <p:cNvSpPr>
            <a:spLocks noGrp="1"/>
          </p:cNvSpPr>
          <p:nvPr>
            <p:ph type="title"/>
          </p:nvPr>
        </p:nvSpPr>
        <p:spPr/>
        <p:txBody>
          <a:bodyPr/>
          <a:lstStyle/>
          <a:p>
            <a:r>
              <a:rPr lang="en-US" dirty="0"/>
              <a:t>Long-term Causes: Nationalism </a:t>
            </a:r>
          </a:p>
        </p:txBody>
      </p:sp>
      <p:sp>
        <p:nvSpPr>
          <p:cNvPr id="3" name="Content Placeholder 2">
            <a:extLst>
              <a:ext uri="{FF2B5EF4-FFF2-40B4-BE49-F238E27FC236}">
                <a16:creationId xmlns:a16="http://schemas.microsoft.com/office/drawing/2014/main" id="{AB0F4B16-D477-447B-9B6F-2C94815E3D4C}"/>
              </a:ext>
            </a:extLst>
          </p:cNvPr>
          <p:cNvSpPr>
            <a:spLocks noGrp="1"/>
          </p:cNvSpPr>
          <p:nvPr>
            <p:ph idx="1"/>
          </p:nvPr>
        </p:nvSpPr>
        <p:spPr>
          <a:xfrm>
            <a:off x="680320" y="2116666"/>
            <a:ext cx="11054479" cy="4588934"/>
          </a:xfrm>
        </p:spPr>
        <p:txBody>
          <a:bodyPr>
            <a:normAutofit fontScale="92500" lnSpcReduction="10000"/>
          </a:bodyPr>
          <a:lstStyle/>
          <a:p>
            <a:r>
              <a:rPr lang="en-US" sz="2800" dirty="0"/>
              <a:t>Nationalism created a "powder keg" in the Balkans.</a:t>
            </a:r>
          </a:p>
          <a:p>
            <a:r>
              <a:rPr lang="en-US" sz="2800" dirty="0"/>
              <a:t>The Ottoman Empire (“the sick man of Europe”) receded from the Balkans leaving a power vacuum.</a:t>
            </a:r>
          </a:p>
          <a:p>
            <a:pPr lvl="1"/>
            <a:r>
              <a:rPr lang="en-US" sz="2400" dirty="0"/>
              <a:t>This was the so-called Eastern Question. </a:t>
            </a:r>
          </a:p>
          <a:p>
            <a:r>
              <a:rPr lang="en-US" sz="2800" dirty="0"/>
              <a:t>Pan-Slavism, a nationalist movement to unite all Slavic peoples</a:t>
            </a:r>
          </a:p>
          <a:p>
            <a:r>
              <a:rPr lang="en-US" sz="2800" dirty="0"/>
              <a:t>First Balkan War (1912)</a:t>
            </a:r>
          </a:p>
          <a:p>
            <a:pPr lvl="1"/>
            <a:r>
              <a:rPr lang="en-US" sz="2400" dirty="0"/>
              <a:t>Serbia, Greece, and Bulgaria allied to successfully drive the Turks out of the Balkans. </a:t>
            </a:r>
          </a:p>
          <a:p>
            <a:pPr lvl="2"/>
            <a:r>
              <a:rPr lang="en-US" sz="2000" dirty="0"/>
              <a:t>The fighting lasted less than one month.</a:t>
            </a:r>
          </a:p>
          <a:p>
            <a:pPr lvl="2"/>
            <a:r>
              <a:rPr lang="en-US" sz="2000" dirty="0"/>
              <a:t>Most of the formerly-Ottoman Balkan territories were now divided up among the Balkan states. </a:t>
            </a:r>
          </a:p>
          <a:p>
            <a:pPr lvl="1"/>
            <a:r>
              <a:rPr lang="en-US" sz="2400" dirty="0"/>
              <a:t>Serbia sought port access to the Adriatic Sea but was rebuffed when Austria created the state of Albania to block Serbia</a:t>
            </a:r>
          </a:p>
        </p:txBody>
      </p:sp>
    </p:spTree>
    <p:extLst>
      <p:ext uri="{BB962C8B-B14F-4D97-AF65-F5344CB8AC3E}">
        <p14:creationId xmlns:p14="http://schemas.microsoft.com/office/powerpoint/2010/main" val="376358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2F89-D76A-4F18-91DB-F7D814E48D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7B2497-A047-4FF6-802F-52346F376F75}"/>
              </a:ext>
            </a:extLst>
          </p:cNvPr>
          <p:cNvSpPr>
            <a:spLocks noGrp="1"/>
          </p:cNvSpPr>
          <p:nvPr>
            <p:ph idx="1"/>
          </p:nvPr>
        </p:nvSpPr>
        <p:spPr>
          <a:xfrm>
            <a:off x="680320" y="2032000"/>
            <a:ext cx="11037547" cy="4521200"/>
          </a:xfrm>
        </p:spPr>
        <p:txBody>
          <a:bodyPr>
            <a:normAutofit fontScale="92500"/>
          </a:bodyPr>
          <a:lstStyle/>
          <a:p>
            <a:r>
              <a:rPr lang="en-US" sz="3200" dirty="0"/>
              <a:t>Second Balkan War (1913) </a:t>
            </a:r>
          </a:p>
          <a:p>
            <a:pPr lvl="1"/>
            <a:r>
              <a:rPr lang="en-US" sz="2800" dirty="0"/>
              <a:t>Bulgaria was angered that Serbia and Greece had acquired significant territory in Macedonia and thus attacked both countries. </a:t>
            </a:r>
          </a:p>
          <a:p>
            <a:pPr lvl="1"/>
            <a:r>
              <a:rPr lang="en-US" sz="2800" dirty="0"/>
              <a:t>Serbia defeated Bulgaria in its quest for Macedonia and temporarily gained Albania as a result. </a:t>
            </a:r>
          </a:p>
          <a:p>
            <a:pPr lvl="2"/>
            <a:r>
              <a:rPr lang="en-US" sz="2400" dirty="0"/>
              <a:t>Russia backed its Slavic neighbor, Serbia. </a:t>
            </a:r>
          </a:p>
          <a:p>
            <a:pPr lvl="1"/>
            <a:r>
              <a:rPr lang="en-US" sz="2800" dirty="0"/>
              <a:t>Austria, with German support against Russia, prevented Serbia from holding onto Albania. </a:t>
            </a:r>
          </a:p>
          <a:p>
            <a:pPr lvl="1"/>
            <a:r>
              <a:rPr lang="en-US" sz="2800" dirty="0"/>
              <a:t>Serbia was frustrated as it still had no access to the Adriatic Sea; Albania gained independence. </a:t>
            </a:r>
          </a:p>
          <a:p>
            <a:pPr lvl="1"/>
            <a:r>
              <a:rPr lang="en-US" sz="2800" dirty="0"/>
              <a:t>Russia was humiliated as it could not help Serbia acquire Albania.</a:t>
            </a:r>
          </a:p>
        </p:txBody>
      </p:sp>
    </p:spTree>
    <p:extLst>
      <p:ext uri="{BB962C8B-B14F-4D97-AF65-F5344CB8AC3E}">
        <p14:creationId xmlns:p14="http://schemas.microsoft.com/office/powerpoint/2010/main" val="3108400512"/>
      </p:ext>
    </p:extLst>
  </p:cSld>
  <p:clrMapOvr>
    <a:masterClrMapping/>
  </p:clrMapOvr>
</p:sld>
</file>

<file path=ppt/theme/theme1.xml><?xml version="1.0" encoding="utf-8"?>
<a:theme xmlns:a="http://schemas.openxmlformats.org/drawingml/2006/main" name="Berlin">
  <a:themeElements>
    <a:clrScheme name="Custom 17">
      <a:dk1>
        <a:sysClr val="windowText" lastClr="000000"/>
      </a:dk1>
      <a:lt1>
        <a:sysClr val="window" lastClr="FFFFFF"/>
      </a:lt1>
      <a:dk2>
        <a:srgbClr val="7A0000"/>
      </a:dk2>
      <a:lt2>
        <a:srgbClr val="E7E6E6"/>
      </a:lt2>
      <a:accent1>
        <a:srgbClr val="757070"/>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410</TotalTime>
  <Words>2419</Words>
  <Application>Microsoft Office PowerPoint</Application>
  <PresentationFormat>Widescreen</PresentationFormat>
  <Paragraphs>231</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Trebuchet MS</vt:lpstr>
      <vt:lpstr>Berlin</vt:lpstr>
      <vt:lpstr>The First World War</vt:lpstr>
      <vt:lpstr>Long-term Causes: Alliances </vt:lpstr>
      <vt:lpstr>PowerPoint Presentation</vt:lpstr>
      <vt:lpstr>Long-term Causes: Anglo-German Arms Race</vt:lpstr>
      <vt:lpstr>PowerPoint Presentation</vt:lpstr>
      <vt:lpstr>Long-term Causes: Imperialism </vt:lpstr>
      <vt:lpstr>PowerPoint Presentation</vt:lpstr>
      <vt:lpstr>Long-term Causes: Nationalism </vt:lpstr>
      <vt:lpstr>PowerPoint Presentation</vt:lpstr>
      <vt:lpstr>PowerPoint Presentation</vt:lpstr>
      <vt:lpstr>Immediate Cause for WWI</vt:lpstr>
      <vt:lpstr>PowerPoint Presentation</vt:lpstr>
      <vt:lpstr>Two Opposing Alliances </vt:lpstr>
      <vt:lpstr>PowerPoint Presentation</vt:lpstr>
      <vt:lpstr>The Western Front </vt:lpstr>
      <vt:lpstr>PowerPoint Presentation</vt:lpstr>
      <vt:lpstr>Failure of the Schlieffen Plan</vt:lpstr>
      <vt:lpstr>Trench Warfare </vt:lpstr>
      <vt:lpstr>PowerPoint Presentation</vt:lpstr>
      <vt:lpstr>Two Major Battles on the Western Front </vt:lpstr>
      <vt:lpstr>Technological Advancements </vt:lpstr>
      <vt:lpstr>PowerPoint Presentation</vt:lpstr>
      <vt:lpstr>Eastern Front </vt:lpstr>
      <vt:lpstr>PowerPoint Presentation</vt:lpstr>
      <vt:lpstr>Gallipoli Campaign (1915)</vt:lpstr>
      <vt:lpstr>PowerPoint Presentation</vt:lpstr>
      <vt:lpstr>Middle East </vt:lpstr>
      <vt:lpstr>PowerPoint Presentation</vt:lpstr>
      <vt:lpstr>British and Allied Naval Blockade</vt:lpstr>
      <vt:lpstr>PowerPoint Presentation</vt:lpstr>
      <vt:lpstr>Total War </vt:lpstr>
      <vt:lpstr>PowerPoint Presentation</vt:lpstr>
      <vt:lpstr>Diplomacy during the War </vt:lpstr>
      <vt:lpstr>PowerPoint Presentation</vt:lpstr>
      <vt:lpstr>Wilsonian Idealism: 14 Points (January 1918)</vt:lpstr>
      <vt:lpstr>End of the War </vt:lpstr>
      <vt:lpstr>Paris Peace Conference (1919)</vt:lpstr>
      <vt:lpstr>Versailles Treaty (1919)</vt:lpstr>
      <vt:lpstr>League of Nations </vt:lpstr>
      <vt:lpstr>Impact of WWI on European Society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World War</dc:title>
  <dc:creator>Phillip Thurmond</dc:creator>
  <cp:lastModifiedBy>Phillip Thurmond</cp:lastModifiedBy>
  <cp:revision>12</cp:revision>
  <dcterms:created xsi:type="dcterms:W3CDTF">2019-11-22T17:35:21Z</dcterms:created>
  <dcterms:modified xsi:type="dcterms:W3CDTF">2020-05-04T15:12:46Z</dcterms:modified>
</cp:coreProperties>
</file>