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84" r:id="rId17"/>
    <p:sldId id="272" r:id="rId18"/>
    <p:sldId id="257" r:id="rId19"/>
    <p:sldId id="273" r:id="rId20"/>
    <p:sldId id="281" r:id="rId21"/>
    <p:sldId id="274" r:id="rId22"/>
    <p:sldId id="275" r:id="rId23"/>
    <p:sldId id="282" r:id="rId24"/>
    <p:sldId id="276" r:id="rId25"/>
    <p:sldId id="283" r:id="rId26"/>
    <p:sldId id="277" r:id="rId27"/>
    <p:sldId id="280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>
        <p:scale>
          <a:sx n="63" d="100"/>
          <a:sy n="63" d="100"/>
        </p:scale>
        <p:origin x="80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8/19/2019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8/19/2019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8/19/2019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8/19/2019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Image:Routes_armada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Wars of Religion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CD4D8-6A0C-4435-BBBC-E8619B19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9CD0-3BAB-47A9-B766-6A31252D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File:Republiek der Zeven Verenigde Nederlanden.svg">
            <a:extLst>
              <a:ext uri="{FF2B5EF4-FFF2-40B4-BE49-F238E27FC236}">
                <a16:creationId xmlns:a16="http://schemas.microsoft.com/office/drawing/2014/main" id="{5820B1E0-30C5-4953-BD5F-B756204D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7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698C-E417-4CD6-8BCD-3C5273F3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675640"/>
            <a:ext cx="10058400" cy="445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The Dutch Republic</a:t>
            </a:r>
          </a:p>
        </p:txBody>
      </p:sp>
    </p:spTree>
    <p:extLst>
      <p:ext uri="{BB962C8B-B14F-4D97-AF65-F5344CB8AC3E}">
        <p14:creationId xmlns:p14="http://schemas.microsoft.com/office/powerpoint/2010/main" val="34232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D69A-35BA-4197-B76C-8E8DE143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Wars of Religion (1562-1589)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5F719-8570-4B7D-949A-59FF5CC6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9 separate conflicts collectively called the French Wars of Religion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After the death of Henry II in 1559 a power struggle between three noble families for the Crown ensued.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The throne remained in the fragile control of the Catholic Valois dynasty.</a:t>
            </a:r>
          </a:p>
          <a:p>
            <a:pPr lvl="1"/>
            <a:r>
              <a:rPr lang="en-US" altLang="en-US" sz="2400" dirty="0">
                <a:cs typeface="Times New Roman" panose="02020603050405020304" pitchFamily="18" charset="0"/>
              </a:rPr>
              <a:t>Three French kings from 1559 to 1589 were dominated by their mother, Catherine de </a:t>
            </a:r>
            <a:r>
              <a:rPr lang="en-US" altLang="en-US" sz="2400" dirty="0" err="1">
                <a:cs typeface="Times New Roman" panose="02020603050405020304" pitchFamily="18" charset="0"/>
              </a:rPr>
              <a:t>Médicis</a:t>
            </a:r>
            <a:r>
              <a:rPr lang="en-US" altLang="en-US" sz="2400" dirty="0">
                <a:cs typeface="Times New Roman" panose="02020603050405020304" pitchFamily="18" charset="0"/>
              </a:rPr>
              <a:t>, who as regent fought hard to maintain Catholic control in France.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71C5-0A7E-4405-9CB0-3321526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1E92-8B8B-4E17-9426-1D5BD080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7188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Between 40-50% of nobles became  Calvinists (</a:t>
            </a:r>
            <a:r>
              <a:rPr lang="en-US" sz="2400" b="1" dirty="0">
                <a:cs typeface="Times New Roman" panose="02020603050405020304" pitchFamily="18" charset="0"/>
              </a:rPr>
              <a:t>Huguenots</a:t>
            </a:r>
            <a:r>
              <a:rPr lang="en-US" sz="2400" dirty="0">
                <a:cs typeface="Times New Roman" panose="02020603050405020304" pitchFamily="18" charset="0"/>
              </a:rPr>
              <a:t>)—many were Bourbons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Many nobles ostensibly converted for religious reasons but sought independence from the crown.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A resurgence of feudal disorder in France resulted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The Bourbons were next in line to inherit the throne if the Valois did not produce a male heir.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The ultra-Catholic Guise family also competed for the throne; strongly anti-Bourbon.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Fighting began in 1562 between Catholics and Calvinists.</a:t>
            </a:r>
          </a:p>
          <a:p>
            <a:pPr marL="1376363" lvl="1" indent="-461963">
              <a:spcBef>
                <a:spcPts val="600"/>
              </a:spcBef>
              <a:buNone/>
              <a:defRPr/>
            </a:pPr>
            <a:r>
              <a:rPr lang="en-US" sz="2400" dirty="0">
                <a:cs typeface="Times New Roman" panose="02020603050405020304" pitchFamily="18" charset="0"/>
              </a:rPr>
              <a:t>•	Atrocities against rival congregations occurred.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EF9-5109-4F0D-9BC5-B41BE6A9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160"/>
            <a:ext cx="10840720" cy="1097280"/>
          </a:xfrm>
        </p:spPr>
        <p:txBody>
          <a:bodyPr/>
          <a:lstStyle/>
          <a:p>
            <a:r>
              <a:rPr lang="en-US" sz="3600" dirty="0">
                <a:cs typeface="Times New Roman" pitchFamily="18" charset="0"/>
              </a:rPr>
              <a:t>St. Bartholomew’s Day Massacre (August 24, 1572)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FDBA-2F4D-48D3-8541-AB09CD99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444480" cy="46863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>
                <a:cs typeface="Times New Roman" pitchFamily="18" charset="0"/>
              </a:rPr>
              <a:t>The marriage of Margaret of Valois to the Bourbon Huguenot Henry of Navarre was intended to reconcile Catholics and Huguenots.</a:t>
            </a:r>
          </a:p>
          <a:p>
            <a:r>
              <a:rPr lang="en-US" sz="4000" dirty="0">
                <a:cs typeface="Times New Roman" pitchFamily="18" charset="0"/>
              </a:rPr>
              <a:t>Rioting occurred when the leader of the Catholic aristocracy, Henry of Guise, had a leader of the Huguenot party murdered the night before the wedding.</a:t>
            </a:r>
          </a:p>
          <a:p>
            <a:r>
              <a:rPr lang="en-US" sz="4000" dirty="0">
                <a:cs typeface="Times New Roman" pitchFamily="18" charset="0"/>
              </a:rPr>
              <a:t>Catherine de </a:t>
            </a:r>
            <a:r>
              <a:rPr lang="en-US" sz="4000" dirty="0" err="1">
                <a:cs typeface="Times New Roman" pitchFamily="18" charset="0"/>
              </a:rPr>
              <a:t>Médicis</a:t>
            </a:r>
            <a:r>
              <a:rPr lang="en-US" sz="4000" dirty="0">
                <a:cs typeface="Times New Roman" pitchFamily="18" charset="0"/>
              </a:rPr>
              <a:t> ordered the massacre of Calvinists in response.</a:t>
            </a:r>
          </a:p>
          <a:p>
            <a:pPr lvl="1"/>
            <a:r>
              <a:rPr lang="en-US" sz="4000" dirty="0">
                <a:cs typeface="Times New Roman" pitchFamily="18" charset="0"/>
              </a:rPr>
              <a:t>20,000 Huguenots were killed by early October.</a:t>
            </a:r>
          </a:p>
          <a:p>
            <a:r>
              <a:rPr lang="en-US" sz="4000" dirty="0">
                <a:cs typeface="Times New Roman" pitchFamily="18" charset="0"/>
              </a:rPr>
              <a:t>The massacre initiated the </a:t>
            </a:r>
            <a:r>
              <a:rPr lang="en-US" sz="4000" b="1" dirty="0">
                <a:cs typeface="Times New Roman" pitchFamily="18" charset="0"/>
              </a:rPr>
              <a:t>War of the  Three Henrys: </a:t>
            </a:r>
            <a:r>
              <a:rPr lang="en-US" sz="4000" dirty="0">
                <a:cs typeface="Times New Roman" pitchFamily="18" charset="0"/>
              </a:rPr>
              <a:t>civil wars between the Valois, Guise, and Bourbons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86C7-6AB9-4226-AFA7-B2C83549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C291-F99F-4BFA-920F-C66958B7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Francois Dubois 001.jpg">
            <a:extLst>
              <a:ext uri="{FF2B5EF4-FFF2-40B4-BE49-F238E27FC236}">
                <a16:creationId xmlns:a16="http://schemas.microsoft.com/office/drawing/2014/main" id="{DC43F988-C3D0-4F1B-93F8-7974EB32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7FA7-7515-4815-ABD7-9BFE60DA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06680"/>
            <a:ext cx="10058400" cy="1097280"/>
          </a:xfrm>
        </p:spPr>
        <p:txBody>
          <a:bodyPr/>
          <a:lstStyle/>
          <a:p>
            <a:r>
              <a:rPr lang="en-US" dirty="0"/>
              <a:t>Henry IV (</a:t>
            </a:r>
            <a:r>
              <a:rPr lang="en-US" sz="3600" dirty="0">
                <a:cs typeface="Times New Roman" pitchFamily="18" charset="0"/>
              </a:rPr>
              <a:t>r. 1589-1610)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7927-3428-4A5C-A4F9-C6E52EA2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483360"/>
            <a:ext cx="11379200" cy="514096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The First Bourbon King of France </a:t>
            </a:r>
          </a:p>
          <a:p>
            <a:r>
              <a:rPr lang="en-US" sz="3300" dirty="0">
                <a:cs typeface="Times New Roman" pitchFamily="18" charset="0"/>
              </a:rPr>
              <a:t>One of most important kings in French history</a:t>
            </a:r>
          </a:p>
          <a:p>
            <a:r>
              <a:rPr lang="en-US" sz="3300" dirty="0">
                <a:cs typeface="Times New Roman" pitchFamily="18" charset="0"/>
              </a:rPr>
              <a:t>His rise to power ended the French civil wars and placed France on a gradual course towards absolutism.</a:t>
            </a:r>
          </a:p>
          <a:p>
            <a:r>
              <a:rPr lang="en-US" sz="3300" dirty="0">
                <a:cs typeface="Times New Roman" pitchFamily="18" charset="0"/>
              </a:rPr>
              <a:t>Henry was a </a:t>
            </a:r>
            <a:r>
              <a:rPr lang="en-US" sz="3300" i="1" dirty="0">
                <a:cs typeface="Times New Roman" pitchFamily="18" charset="0"/>
              </a:rPr>
              <a:t>politique  </a:t>
            </a:r>
            <a:r>
              <a:rPr lang="en-US" sz="3300" dirty="0">
                <a:cs typeface="Times New Roman" pitchFamily="18" charset="0"/>
              </a:rPr>
              <a:t>(like Elizabeth I)</a:t>
            </a:r>
            <a:r>
              <a:rPr lang="en-US" sz="3300" i="1" dirty="0">
                <a:cs typeface="Times New Roman" pitchFamily="18" charset="0"/>
              </a:rPr>
              <a:t>	</a:t>
            </a:r>
          </a:p>
          <a:p>
            <a:pPr lvl="1"/>
            <a:r>
              <a:rPr lang="en-US" sz="3300" dirty="0">
                <a:cs typeface="Times New Roman" pitchFamily="18" charset="0"/>
              </a:rPr>
              <a:t>He sought practical political solutions (rather than ideological ones like Philip II); he was somewhat Machiavellian in nature.</a:t>
            </a:r>
          </a:p>
          <a:p>
            <a:pPr lvl="1"/>
            <a:r>
              <a:rPr lang="en-US" sz="3300" dirty="0">
                <a:cs typeface="Times New Roman" pitchFamily="18" charset="0"/>
              </a:rPr>
              <a:t>He converted to Catholicism to gain the loyalty of Paris.  (He allegedly stated: “Paris is worth a mass”)</a:t>
            </a:r>
          </a:p>
          <a:p>
            <a:pPr lvl="1"/>
            <a:r>
              <a:rPr lang="en-US" sz="3300" dirty="0">
                <a:cs typeface="Times New Roman" pitchFamily="18" charset="0"/>
              </a:rPr>
              <a:t>Privately he remained a Calvinist for the rest of his life.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0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E705-62D4-4D43-B24C-0D81BB75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BD3EC-E1EA-45C0-B4A2-8223A9D44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82" y="0"/>
            <a:ext cx="6667818" cy="6858000"/>
          </a:xfrm>
        </p:spPr>
      </p:pic>
    </p:spTree>
    <p:extLst>
      <p:ext uri="{BB962C8B-B14F-4D97-AF65-F5344CB8AC3E}">
        <p14:creationId xmlns:p14="http://schemas.microsoft.com/office/powerpoint/2010/main" val="27371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B1C2-B964-467B-BE8D-EB5A44B8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157480"/>
            <a:ext cx="10058400" cy="1097280"/>
          </a:xfrm>
        </p:spPr>
        <p:txBody>
          <a:bodyPr/>
          <a:lstStyle/>
          <a:p>
            <a:r>
              <a:rPr lang="en-US" dirty="0"/>
              <a:t>Edict of Nantes- 1598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3083-CBFC-46DE-879C-F809A3AA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1551940"/>
            <a:ext cx="11430000" cy="503174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Henry granted a degree of religious toleration to Huguenots and  ushered in an era or religious pluralism.</a:t>
            </a:r>
          </a:p>
          <a:p>
            <a:r>
              <a:rPr lang="en-US" altLang="en-US" sz="2400" dirty="0"/>
              <a:t>It permitted Huguenots the right to worship privately.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Public worship was not allowed.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Huguenots were not allowed to worship at all in Paris and other staunchly Catholic cities.</a:t>
            </a:r>
          </a:p>
          <a:p>
            <a:pPr marL="320040" lvl="1" indent="0"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sz="2400" dirty="0">
                <a:cs typeface="Times New Roman" pitchFamily="18" charset="0"/>
              </a:rPr>
              <a:t>It gave Huguenots access to universities, to public office, and the right to maintain some 200 fortified towns in western and southwestern France for self-protection.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Times New Roman" pitchFamily="18" charset="0"/>
              </a:rPr>
              <a:t>In reality, the Edict was more like a truce in the religious wars rather than a recognition of religious toleration.</a:t>
            </a: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Nevertheless, the Edict gave Huguenots more religious protection than perhaps any other religious minority in Europe. 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5758-9085-4A93-BA5B-F5A074BA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Thirty Years War </a:t>
            </a:r>
            <a:r>
              <a:rPr lang="en-US" dirty="0">
                <a:cs typeface="Times New Roman" pitchFamily="18" charset="0"/>
              </a:rPr>
              <a:t>(1618-1648)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4FA6-1012-4183-B2AC-5F727BAE6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 pitchFamily="18" charset="0"/>
              </a:rPr>
              <a:t>Failure of Peace of Augsburg (1555)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Agreement had given Germany princes the right to choose either Catholicism or Lutheranism as the official religion in their states within the HRE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The truce in Germany lasted for 60 years until factionalism in the Holy Roman Empire precipitated a cataclysmic war.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The war was split into 4 phases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8CA0-90AB-4038-9F88-D751E509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Bohemian Phase (1618-1625)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FC99D-B9E1-42DC-8EF2-CB93B796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321636" cy="5016500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pitchFamily="18" charset="0"/>
              </a:rPr>
              <a:t>Defenestration of Prague” (1618) triggered the war</a:t>
            </a:r>
            <a:r>
              <a:rPr lang="en-US" sz="2400" dirty="0"/>
              <a:t> in Bohemia</a:t>
            </a:r>
          </a:p>
          <a:p>
            <a:pPr lvl="1"/>
            <a:r>
              <a:rPr lang="en-US" altLang="en-US" sz="2400" dirty="0"/>
              <a:t>The Holy Roman Emperor placed severe restrictions on Protestantism in its empire.</a:t>
            </a:r>
          </a:p>
          <a:p>
            <a:pPr lvl="1"/>
            <a:r>
              <a:rPr lang="en-US" altLang="en-US" sz="2400" dirty="0"/>
              <a:t>Two HRE officials were thrown out a window and fell 70 feet (they did not die because they were allegedly saved by a large pile of manure).</a:t>
            </a:r>
          </a:p>
          <a:p>
            <a:pPr lvl="1"/>
            <a:r>
              <a:rPr lang="en-US" altLang="en-US" sz="2400" dirty="0"/>
              <a:t>The emperor then sought to annihilate the Calvinist nobility in Bohemia.</a:t>
            </a:r>
          </a:p>
          <a:p>
            <a:r>
              <a:rPr lang="en-US" altLang="en-US" sz="2400" dirty="0"/>
              <a:t>Protestant forces were eventually defeated and Protestantism was eliminated in Bohemia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C44D-587B-4A7E-9D85-F1218B1D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8F16-13AB-4E06-99DC-BA41EFA2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522226" cy="50165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From 1560 to 1648 wars would be fought largely over religious issues.</a:t>
            </a:r>
          </a:p>
          <a:p>
            <a:pPr lvl="1"/>
            <a:r>
              <a:rPr lang="en-US" altLang="en-US" sz="2800" dirty="0"/>
              <a:t>Spain sought to squash Protestantism in Western Europe and the spread of Islam in the Mediterranean.</a:t>
            </a:r>
          </a:p>
          <a:p>
            <a:pPr lvl="1"/>
            <a:r>
              <a:rPr lang="en-US" altLang="en-US" sz="2800" dirty="0"/>
              <a:t>French Catholics sought to squash the Huguenots.</a:t>
            </a:r>
          </a:p>
          <a:p>
            <a:pPr lvl="1"/>
            <a:r>
              <a:rPr lang="en-US" altLang="en-US" sz="2800" dirty="0"/>
              <a:t>The Holy Roman Empire sought to re-impose Catholicism in Germany.</a:t>
            </a:r>
          </a:p>
          <a:p>
            <a:pPr lvl="1"/>
            <a:r>
              <a:rPr lang="en-US" altLang="en-US" sz="2800" dirty="0"/>
              <a:t>The Calvinist Netherlands sought to break away from Spanish rule.</a:t>
            </a:r>
          </a:p>
          <a:p>
            <a:pPr lvl="1"/>
            <a:r>
              <a:rPr lang="en-US" altLang="en-US" sz="2800" dirty="0"/>
              <a:t>A civil war occurred in England between Puritans and Anglicans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10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C1C6-1482-4930-96B3-6260CC4A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4A1D6-D15E-4D83-8458-B3351C057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le:Defenestration-prague-1618.jpg">
            <a:extLst>
              <a:ext uri="{FF2B5EF4-FFF2-40B4-BE49-F238E27FC236}">
                <a16:creationId xmlns:a16="http://schemas.microsoft.com/office/drawing/2014/main" id="{8C77F540-F1CD-4149-BEF2-4CEE73DC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98"/>
            <a:ext cx="12192000" cy="68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ile:Prague Castle defenestration site.jpg">
            <a:extLst>
              <a:ext uri="{FF2B5EF4-FFF2-40B4-BE49-F238E27FC236}">
                <a16:creationId xmlns:a16="http://schemas.microsoft.com/office/drawing/2014/main" id="{14D480C9-A036-4001-9AF1-C793AB32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098"/>
            <a:ext cx="9144000" cy="685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83E7-E3A8-47AF-A889-0B1EE35B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Danish Phase (1625-1629)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6B4B-93C5-45E6-B63F-478E39D65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>
                <a:cs typeface="Times New Roman" panose="02020603050405020304" pitchFamily="18" charset="0"/>
              </a:rPr>
              <a:t>Represented  the height of Catholic power during the war</a:t>
            </a:r>
          </a:p>
          <a:p>
            <a:r>
              <a:rPr lang="en-US" sz="3300" dirty="0"/>
              <a:t>Albrecht von Wallenstein (1583-1634): mercenary general paid by the emperor to fight for the HRE</a:t>
            </a:r>
          </a:p>
          <a:p>
            <a:r>
              <a:rPr lang="en-US" sz="3300" dirty="0"/>
              <a:t>He invaded northern Germany and won a number of important battles against Protestant armies.</a:t>
            </a:r>
          </a:p>
          <a:p>
            <a:r>
              <a:rPr lang="en-US" altLang="en-US" sz="3300" dirty="0"/>
              <a:t>Edict of Restitution (1629): the emperor declared all church territories secularized since 1552 to be restored to the Catholic church</a:t>
            </a:r>
          </a:p>
          <a:p>
            <a:endParaRPr lang="en-US" alt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5DC3-0E7A-48A5-B99C-64FA0D15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Swedish Phase (1629-35)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45CE-53E5-4257-BCC0-D7058D4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4180"/>
            <a:ext cx="10058400" cy="44577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Swedish Phase (1629-35): Protestants liberated territory lost during the Danish Phase</a:t>
            </a:r>
          </a:p>
          <a:p>
            <a:pPr lvl="1"/>
            <a:r>
              <a:rPr lang="en-US" sz="3000" dirty="0"/>
              <a:t>Gustavus Adolphus, king of Sweden, (r. 1611-1632): led an army that pushed Catholic forces all the way back to Bohemia</a:t>
            </a:r>
          </a:p>
          <a:p>
            <a:pPr lvl="2"/>
            <a:r>
              <a:rPr lang="en-US" sz="2600" dirty="0"/>
              <a:t>Ended Habsburg hopes of reuniting the HRE</a:t>
            </a:r>
          </a:p>
          <a:p>
            <a:pPr lvl="2"/>
            <a:r>
              <a:rPr lang="en-US" sz="2600" dirty="0"/>
              <a:t>Gustavus was later killed in battle</a:t>
            </a:r>
            <a:endParaRPr lang="en-US" dirty="0"/>
          </a:p>
          <a:p>
            <a:r>
              <a:rPr lang="en-US" altLang="en-US" sz="3200" dirty="0"/>
              <a:t>In response, the emperor reluctantly annulled the Edict of Restitution.</a:t>
            </a:r>
          </a:p>
          <a:p>
            <a:r>
              <a:rPr lang="en-US" altLang="en-US" sz="3200" dirty="0"/>
              <a:t>The Swedish army was defeated by the HRE in 1634; France now feared a resurgence of Catholicism in the HRE.	</a:t>
            </a:r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0B77-F977-498B-A289-1904E302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57C3-2BCB-461B-8683-82E7465CE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ustav II of Sweden.jpg">
            <a:extLst>
              <a:ext uri="{FF2B5EF4-FFF2-40B4-BE49-F238E27FC236}">
                <a16:creationId xmlns:a16="http://schemas.microsoft.com/office/drawing/2014/main" id="{ED5BD7B4-509A-46BF-BA1D-608EF50F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60" y="-17856"/>
            <a:ext cx="5953780" cy="68758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3546-55A8-4D16-A4D1-2492CD88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Phase (1635-1648)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9051-F1AE-4217-A770-D4C68C75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Cardinal Richelieu (of France)(1585-1642) allied with Protestant forces to defeat the HRE.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Allied with Holland, Sweden, Finland, &amp; German mercenaries</a:t>
            </a:r>
          </a:p>
          <a:p>
            <a:r>
              <a:rPr lang="en-US" sz="2800" dirty="0"/>
              <a:t>Richelieu’s policies reflected Catholic France’s paramount diplomatic concerns as political, not religious; thus he can be seen as a </a:t>
            </a:r>
            <a:r>
              <a:rPr lang="en-US" sz="2800" i="1" dirty="0"/>
              <a:t>politique.</a:t>
            </a:r>
          </a:p>
          <a:p>
            <a:pPr lvl="1"/>
            <a:r>
              <a:rPr lang="en-US" sz="2600" dirty="0"/>
              <a:t>Had the Habsburgs won in Germany, France would have been confronted with a more powerful German state on its eastern border.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F643-57EA-456E-A4D0-A1077A95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E54-F921-4EDB-9CD3-43FA989D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ichelif">
            <a:extLst>
              <a:ext uri="{FF2B5EF4-FFF2-40B4-BE49-F238E27FC236}">
                <a16:creationId xmlns:a16="http://schemas.microsoft.com/office/drawing/2014/main" id="{57BF703F-D12A-4450-BF63-7353AE25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623" y="0"/>
            <a:ext cx="5875337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42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D6E0-1EFE-4F5E-A412-B1CCA65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177800"/>
            <a:ext cx="10058400" cy="1097280"/>
          </a:xfrm>
        </p:spPr>
        <p:txBody>
          <a:bodyPr/>
          <a:lstStyle/>
          <a:p>
            <a:r>
              <a:rPr lang="en-US" dirty="0"/>
              <a:t>Treaty of Westphalia (1648)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749C6-6063-4888-B720-1CEDCBBD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623060"/>
            <a:ext cx="10840720" cy="493014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>
                <a:cs typeface="Times New Roman" pitchFamily="18" charset="0"/>
              </a:rPr>
              <a:t>It renewed the Peace of Augsburg but added Calvinism as a politically accepted faith.</a:t>
            </a:r>
          </a:p>
          <a:p>
            <a:pPr lvl="1"/>
            <a:r>
              <a:rPr lang="en-US" sz="2500" dirty="0">
                <a:cs typeface="Times New Roman" pitchFamily="18" charset="0"/>
              </a:rPr>
              <a:t>In effect, it ended the Catholic Reformation in Germany.</a:t>
            </a:r>
          </a:p>
          <a:p>
            <a:pPr lvl="1"/>
            <a:r>
              <a:rPr lang="en-US" sz="2500" dirty="0">
                <a:cs typeface="Times New Roman" pitchFamily="18" charset="0"/>
              </a:rPr>
              <a:t>It guaranteed that Germany would remain divided politically and religiously for centuries.</a:t>
            </a:r>
          </a:p>
          <a:p>
            <a:r>
              <a:rPr lang="en-US" sz="2700" dirty="0">
                <a:cs typeface="Times New Roman" pitchFamily="18" charset="0"/>
              </a:rPr>
              <a:t>The dissolution of Holy Roman Empire was now confirmed.</a:t>
            </a:r>
          </a:p>
          <a:p>
            <a:pPr lvl="1"/>
            <a:r>
              <a:rPr lang="en-US" sz="2500" dirty="0">
                <a:cs typeface="Times New Roman" pitchFamily="18" charset="0"/>
              </a:rPr>
              <a:t>The Netherlands and Switzerland gained their independence from Spanish rule.</a:t>
            </a:r>
          </a:p>
          <a:p>
            <a:pPr lvl="1"/>
            <a:r>
              <a:rPr lang="en-US" sz="2500" dirty="0">
                <a:cs typeface="Times New Roman" pitchFamily="18" charset="0"/>
              </a:rPr>
              <a:t>300+ German states became sovereign.</a:t>
            </a:r>
          </a:p>
          <a:p>
            <a:pPr lvl="1"/>
            <a:r>
              <a:rPr lang="en-US" sz="2500" dirty="0">
                <a:cs typeface="Times New Roman" pitchFamily="18" charset="0"/>
              </a:rPr>
              <a:t>The pope was denied the right to intervene in HRE affairs.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DF80-FFE4-49CA-994D-1CFCFCAB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1537-EBFC-486B-AD15-3FA9DE737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Holy Roman Empire 1648.svg">
            <a:extLst>
              <a:ext uri="{FF2B5EF4-FFF2-40B4-BE49-F238E27FC236}">
                <a16:creationId xmlns:a16="http://schemas.microsoft.com/office/drawing/2014/main" id="{7A3AC848-41D7-464B-A945-37C7B33F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7"/>
            <a:ext cx="12192000" cy="687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le:Europe map 1648.PNG">
            <a:extLst>
              <a:ext uri="{FF2B5EF4-FFF2-40B4-BE49-F238E27FC236}">
                <a16:creationId xmlns:a16="http://schemas.microsoft.com/office/drawing/2014/main" id="{B7C6EB29-6A43-404F-B5FC-6864C28E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120F-2184-4029-9F8D-6C84D6E9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C81B-0F1A-476A-8331-752778BFF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France, Sweden, and Brandenburg (future Prussia) received various territories and gained international stature.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The two Habsburg branches were weakened:</a:t>
            </a: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The Spanish Hapsburgs saw their empire decline dramatically thereafter.</a:t>
            </a:r>
          </a:p>
          <a:p>
            <a:pPr lvl="2"/>
            <a:r>
              <a:rPr lang="en-US" sz="3000" dirty="0">
                <a:cs typeface="Times New Roman" panose="02020603050405020304" pitchFamily="18" charset="0"/>
              </a:rPr>
              <a:t>The Austrian Hapsburgs lost much influence in Germany.</a:t>
            </a:r>
          </a:p>
          <a:p>
            <a:pPr marL="1371600" lvl="2" indent="-457200">
              <a:lnSpc>
                <a:spcPct val="90000"/>
              </a:lnSpc>
              <a:spcBef>
                <a:spcPct val="0"/>
              </a:spcBef>
              <a:buNone/>
              <a:tabLst>
                <a:tab pos="1312863" algn="l"/>
              </a:tabLst>
              <a:defRPr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084D-EA83-4B53-8E24-2BA29D21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Thirty Years War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D89D-D539-4EA6-8919-4CEB7387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647680" cy="48387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Times New Roman" pitchFamily="18" charset="0"/>
              </a:rPr>
              <a:t>Germany was physically devastated (about 1/3 of the population perished; as high as 50% in certain areas).</a:t>
            </a:r>
          </a:p>
          <a:p>
            <a:r>
              <a:rPr lang="en-US" sz="2800" dirty="0">
                <a:cs typeface="Times New Roman" pitchFamily="18" charset="0"/>
              </a:rPr>
              <a:t>Germany was further divided by the decline of the Holy Roman Empire.</a:t>
            </a:r>
          </a:p>
          <a:p>
            <a:r>
              <a:rPr lang="en-US" sz="2800" dirty="0">
                <a:cs typeface="Times New Roman" pitchFamily="18" charset="0"/>
              </a:rPr>
              <a:t>It ended the wars of religion. </a:t>
            </a:r>
          </a:p>
          <a:p>
            <a:r>
              <a:rPr lang="en-US" sz="2800" dirty="0">
                <a:cs typeface="Times New Roman" pitchFamily="18" charset="0"/>
              </a:rPr>
              <a:t>It marked the beginning of the rise of France as the dominant European power; it also accelerated the continued rise of England, the Netherlands, and Prussia.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Balance of power diplomacy emerged in Europe.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E004-B392-4650-934B-D881FF81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Spain's Catholic Crusade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C8E5-537A-473A-B082-E01B53EF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cs typeface="Times New Roman" pitchFamily="18" charset="0"/>
              </a:rPr>
              <a:t>Philip II</a:t>
            </a:r>
            <a:r>
              <a:rPr lang="en-US" sz="2800" dirty="0">
                <a:cs typeface="Times New Roman" pitchFamily="18" charset="0"/>
              </a:rPr>
              <a:t> (r. 1556-98): A Habsburg ruler like his father, Charles V,  he fanatically sought to re-impose Catholicism in Europe.</a:t>
            </a:r>
          </a:p>
          <a:p>
            <a:pPr lvl="1"/>
            <a:r>
              <a:rPr lang="en-US" altLang="en-US" sz="2800" dirty="0">
                <a:cs typeface="Times New Roman" panose="02020603050405020304" pitchFamily="18" charset="0"/>
              </a:rPr>
              <a:t>Under Philip, Spain became the dominant country in Europe: the “Golden Age” of Spain.</a:t>
            </a:r>
          </a:p>
          <a:p>
            <a:pPr lvl="1"/>
            <a:r>
              <a:rPr lang="en-US" sz="2800" b="1" dirty="0">
                <a:cs typeface="Times New Roman" pitchFamily="18" charset="0"/>
              </a:rPr>
              <a:t>Escorial: </a:t>
            </a:r>
            <a:r>
              <a:rPr lang="en-US" sz="2800" dirty="0">
                <a:cs typeface="Times New Roman" pitchFamily="18" charset="0"/>
              </a:rPr>
              <a:t>new royal palace (and monastery) was built in Madrid in the shape of a grill to commemorate the martyrdom of St. Lawrence</a:t>
            </a:r>
          </a:p>
          <a:p>
            <a:pPr marL="1376363" lvl="2" indent="-46196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>
                <a:cs typeface="Times New Roman" pitchFamily="18" charset="0"/>
              </a:rPr>
              <a:t>It symbolized the power of Philip and his commitment to his Catholic crusade.</a:t>
            </a:r>
            <a:endParaRPr lang="en-US" sz="2800" b="1" dirty="0">
              <a:cs typeface="Times New Roman" pitchFamily="18" charset="0"/>
            </a:endParaRPr>
          </a:p>
          <a:p>
            <a:endParaRPr lang="en-US" altLang="en-US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1E3C-C8FD-477C-82AD-9F633970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2943-FEBA-4D2B-96FE-19F9F111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ttps://upload.wikimedia.org/wikipedia/commons/thumb/d/df/Philip_II.jpg/170px-Philip_II.jpg">
            <a:extLst>
              <a:ext uri="{FF2B5EF4-FFF2-40B4-BE49-F238E27FC236}">
                <a16:creationId xmlns:a16="http://schemas.microsoft.com/office/drawing/2014/main" id="{3A105E10-E1E4-4AC5-907F-17DF32D6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0870"/>
            <a:ext cx="4876800" cy="684713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ile:Vista aerea del Monasterio de El Escorial.jpg">
            <a:extLst>
              <a:ext uri="{FF2B5EF4-FFF2-40B4-BE49-F238E27FC236}">
                <a16:creationId xmlns:a16="http://schemas.microsoft.com/office/drawing/2014/main" id="{BC0ACF96-3503-4011-A107-41A14185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0"/>
            <a:ext cx="12192000" cy="68535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F50C-3836-4E15-BBC1-440174D4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1299-C3D1-460A-9DD9-8EDE7A2BA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2800" dirty="0"/>
              <a:t>Spain waged a war against the Turks in the Mediterranean to secure the region for Christian merchants.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/>
              <a:t>Battle of Lepanto (1571): Spain defeated the Turkish navy off the coast of Greece.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/>
              <a:t>Spain’s religious fervor in its battle with the Turks was reminiscent of the earlier Christian Crusades.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/>
              <a:t>Spain’s victory ended the Ottoman threat in the Mediterranean.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0DD1-7F56-476A-BF14-0AE75123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17475"/>
            <a:ext cx="10058400" cy="1097280"/>
          </a:xfrm>
        </p:spPr>
        <p:txBody>
          <a:bodyPr/>
          <a:lstStyle/>
          <a:p>
            <a:r>
              <a:rPr lang="en-US" dirty="0"/>
              <a:t>Catholic Spain V. Protestant England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2FCB-25DF-4B1C-9607-25B72C7C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524001"/>
            <a:ext cx="11344274" cy="4962524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Queen Mary Tudor had sought to re-impose Catholicism in England.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She had married Philip before he became king of Spain.</a:t>
            </a:r>
          </a:p>
          <a:p>
            <a:pPr lvl="2"/>
            <a:r>
              <a:rPr lang="en-US" dirty="0">
                <a:cs typeface="Times New Roman" pitchFamily="18" charset="0"/>
              </a:rPr>
              <a:t>When she died, Queen Elizabeth I reversed Mary’s course via the “Elizabethan Settlement.”</a:t>
            </a:r>
          </a:p>
          <a:p>
            <a:pPr lvl="2"/>
            <a:r>
              <a:rPr lang="en-US" dirty="0">
                <a:cs typeface="Times New Roman" pitchFamily="18" charset="0"/>
              </a:rPr>
              <a:t>Elizabeth later refused Philip’s request for marriage.</a:t>
            </a:r>
          </a:p>
          <a:p>
            <a:r>
              <a:rPr lang="en-US" dirty="0">
                <a:cs typeface="Times New Roman" pitchFamily="18" charset="0"/>
              </a:rPr>
              <a:t>Elizabeth subsequently helped the Protestant Netherlands in their revolt for independence from Spain.</a:t>
            </a:r>
          </a:p>
          <a:p>
            <a:pPr lvl="1"/>
            <a:r>
              <a:rPr lang="en-US" dirty="0">
                <a:cs typeface="Times New Roman" pitchFamily="18" charset="0"/>
              </a:rPr>
              <a:t>In 1587, she ordered the beheading of Catholic Mary, Queen of Scots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Philip sought revenge for England’s support for the Dutch; he also sought to make England Catholic again.</a:t>
            </a:r>
          </a:p>
          <a:p>
            <a:pPr lvl="1">
              <a:defRPr/>
            </a:pPr>
            <a:r>
              <a:rPr lang="en-US" dirty="0">
                <a:cs typeface="Times New Roman" pitchFamily="18" charset="0"/>
              </a:rPr>
              <a:t>He thus planned a monumental invasion of England in 1588.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2CF2-9692-4328-87E4-4FF25F9F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Armada-1588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1824-81B4-4C95-9B21-2872F748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Times New Roman" panose="02020603050405020304" pitchFamily="18" charset="0"/>
              </a:rPr>
              <a:t>Spain’s attempt to invade England ended in disaster.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Much of Spain’s navy lay in ruins due to a raging storm in the English Channel as well as the effectiveness of England’s smaller but better-armed navy.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This signaled the rise of England as a world naval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E979-10D1-4F08-90C6-A20B7DB3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Route taken by the Spanish Armada">
            <a:hlinkClick r:id="rId2" tooltip="Route taken by the Spanish Armada"/>
            <a:extLst>
              <a:ext uri="{FF2B5EF4-FFF2-40B4-BE49-F238E27FC236}">
                <a16:creationId xmlns:a16="http://schemas.microsoft.com/office/drawing/2014/main" id="{E3420117-B122-466D-8568-2EBBE4CA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1276" y="0"/>
            <a:ext cx="5476875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11" descr="Defeat of the Spanish Armada, 8 August 1588">
            <a:extLst>
              <a:ext uri="{FF2B5EF4-FFF2-40B4-BE49-F238E27FC236}">
                <a16:creationId xmlns:a16="http://schemas.microsoft.com/office/drawing/2014/main" id="{647D9416-4CAC-4F3C-BA7C-DA1393496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File:Elizabeth I (Armada Portrait).jpg">
            <a:extLst>
              <a:ext uri="{FF2B5EF4-FFF2-40B4-BE49-F238E27FC236}">
                <a16:creationId xmlns:a16="http://schemas.microsoft.com/office/drawing/2014/main" id="{D0705F2C-1EEF-4DE3-A4EA-DD487B3B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4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51E9-DE70-41FF-A6CD-0C67B00E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Dutch Revolt (1568-1648)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94D7-1A34-4CD7-834E-C6CE8824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654864"/>
            <a:ext cx="10740887" cy="4646543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pitchFamily="18" charset="0"/>
              </a:rPr>
              <a:t>William of Orange (1533-84) led 17 provinces in the Netherlands and Flanders against the Spanish Inquisition of Philip II.</a:t>
            </a:r>
          </a:p>
          <a:p>
            <a:pPr lvl="1"/>
            <a:r>
              <a:rPr lang="en-US" dirty="0">
                <a:cs typeface="Times New Roman" pitchFamily="18" charset="0"/>
              </a:rPr>
              <a:t>Philip sought to crush the rise of Calvinism in the Netherlands.</a:t>
            </a:r>
            <a:endParaRPr lang="en-US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United Provinces of the Netherlands formed in 1581 (Dutch Republic)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Received aid from England under Elizabeth I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Major blow to Philip’s goal of maintaining Catholicism throughout his empire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The Spanish Netherlands (modern-day Belgium): the 10 southern provinces remained under Spain’s control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The Dutch closing of the Scheldt River resulted in the demise of Antwerp as Europe’s commercial center and the rise of Amsterdam..</a:t>
            </a:r>
          </a:p>
        </p:txBody>
      </p:sp>
    </p:spTree>
    <p:extLst>
      <p:ext uri="{BB962C8B-B14F-4D97-AF65-F5344CB8AC3E}">
        <p14:creationId xmlns:p14="http://schemas.microsoft.com/office/powerpoint/2010/main" val="35450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Custom 5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64823"/>
      </a:accent1>
      <a:accent2>
        <a:srgbClr val="1773B1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54</TotalTime>
  <Words>1520</Words>
  <Application>Microsoft Office PowerPoint</Application>
  <PresentationFormat>Widescreen</PresentationFormat>
  <Paragraphs>122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Science Project 16x9</vt:lpstr>
      <vt:lpstr>Wars of Religion </vt:lpstr>
      <vt:lpstr>Background </vt:lpstr>
      <vt:lpstr>Spain's Catholic Crusade </vt:lpstr>
      <vt:lpstr>PowerPoint Presentation</vt:lpstr>
      <vt:lpstr>PowerPoint Presentation</vt:lpstr>
      <vt:lpstr>Catholic Spain V. Protestant England </vt:lpstr>
      <vt:lpstr>Spanish Armada-1588</vt:lpstr>
      <vt:lpstr>PowerPoint Presentation</vt:lpstr>
      <vt:lpstr>The Dutch Revolt (1568-1648)</vt:lpstr>
      <vt:lpstr>PowerPoint Presentation</vt:lpstr>
      <vt:lpstr>French Wars of Religion (1562-1589)</vt:lpstr>
      <vt:lpstr>PowerPoint Presentation</vt:lpstr>
      <vt:lpstr>St. Bartholomew’s Day Massacre (August 24, 1572)</vt:lpstr>
      <vt:lpstr>PowerPoint Presentation</vt:lpstr>
      <vt:lpstr>Henry IV (r. 1589-1610)</vt:lpstr>
      <vt:lpstr>PowerPoint Presentation</vt:lpstr>
      <vt:lpstr>Edict of Nantes- 1598</vt:lpstr>
      <vt:lpstr>Thirty Years War (1618-1648)</vt:lpstr>
      <vt:lpstr>Bohemian Phase (1618-1625)</vt:lpstr>
      <vt:lpstr>PowerPoint Presentation</vt:lpstr>
      <vt:lpstr>Danish Phase (1625-1629)</vt:lpstr>
      <vt:lpstr>Swedish Phase (1629-35)</vt:lpstr>
      <vt:lpstr>PowerPoint Presentation</vt:lpstr>
      <vt:lpstr>French Phase (1635-1648)</vt:lpstr>
      <vt:lpstr>PowerPoint Presentation</vt:lpstr>
      <vt:lpstr>Treaty of Westphalia (1648)</vt:lpstr>
      <vt:lpstr>PowerPoint Presentation</vt:lpstr>
      <vt:lpstr>PowerPoint Presentation</vt:lpstr>
      <vt:lpstr>Results of the Thirty Years War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 of Religion</dc:title>
  <dc:creator>Phillip Thurmond</dc:creator>
  <cp:lastModifiedBy>Phillip Thurmond</cp:lastModifiedBy>
  <cp:revision>7</cp:revision>
  <dcterms:created xsi:type="dcterms:W3CDTF">2019-08-19T16:41:26Z</dcterms:created>
  <dcterms:modified xsi:type="dcterms:W3CDTF">2019-08-19T17:36:20Z</dcterms:modified>
</cp:coreProperties>
</file>