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2"/>
  </p:notesMasterIdLst>
  <p:handoutMasterIdLst>
    <p:handoutMasterId r:id="rId43"/>
  </p:handoutMasterIdLst>
  <p:sldIdLst>
    <p:sldId id="256" r:id="rId3"/>
    <p:sldId id="262" r:id="rId4"/>
    <p:sldId id="316" r:id="rId5"/>
    <p:sldId id="259" r:id="rId6"/>
    <p:sldId id="333" r:id="rId7"/>
    <p:sldId id="343" r:id="rId8"/>
    <p:sldId id="312" r:id="rId9"/>
    <p:sldId id="276" r:id="rId10"/>
    <p:sldId id="277" r:id="rId11"/>
    <p:sldId id="281" r:id="rId12"/>
    <p:sldId id="288" r:id="rId13"/>
    <p:sldId id="297" r:id="rId14"/>
    <p:sldId id="299" r:id="rId15"/>
    <p:sldId id="311" r:id="rId16"/>
    <p:sldId id="313" r:id="rId17"/>
    <p:sldId id="315"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4" r:id="rId34"/>
    <p:sldId id="342" r:id="rId35"/>
    <p:sldId id="335" r:id="rId36"/>
    <p:sldId id="336" r:id="rId37"/>
    <p:sldId id="337" r:id="rId38"/>
    <p:sldId id="340" r:id="rId39"/>
    <p:sldId id="344" r:id="rId40"/>
    <p:sldId id="345" r:id="rId4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74" autoAdjust="0"/>
  </p:normalViewPr>
  <p:slideViewPr>
    <p:cSldViewPr>
      <p:cViewPr>
        <p:scale>
          <a:sx n="67" d="100"/>
          <a:sy n="67" d="100"/>
        </p:scale>
        <p:origin x="644" y="48"/>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3/12/2020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3/12/2020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3/12/2020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3/12/2020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3/12/2020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3/12/2020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3/12/2020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3/12/2020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3/12/2020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3/12/2020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3/12/2020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3/12/2020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3/12/2020</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4 Review</a:t>
            </a:r>
          </a:p>
        </p:txBody>
      </p:sp>
      <p:sp>
        <p:nvSpPr>
          <p:cNvPr id="3" name="Subtitle 2"/>
          <p:cNvSpPr>
            <a:spLocks noGrp="1"/>
          </p:cNvSpPr>
          <p:nvPr>
            <p:ph type="subTitle" idx="1"/>
          </p:nvPr>
        </p:nvSpPr>
        <p:spPr/>
        <p:txBody>
          <a:bodyPr/>
          <a:lstStyle/>
          <a:p>
            <a:r>
              <a:rPr lang="en-US" dirty="0"/>
              <a:t>Age of Exploration, Atlantic Slave Trade, and Commercial Revolution </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He was an advocate for Indian justice during Spanish colonial control? </a:t>
            </a:r>
          </a:p>
          <a:p>
            <a:endParaRPr lang="en-US" sz="3600" dirty="0"/>
          </a:p>
          <a:p>
            <a:endParaRPr lang="en-US" sz="3600" dirty="0"/>
          </a:p>
          <a:p>
            <a:r>
              <a:rPr lang="en-US" sz="3600" dirty="0"/>
              <a:t>Bartolome da las Casas </a:t>
            </a:r>
          </a:p>
        </p:txBody>
      </p:sp>
    </p:spTree>
    <p:extLst>
      <p:ext uri="{BB962C8B-B14F-4D97-AF65-F5344CB8AC3E}">
        <p14:creationId xmlns:p14="http://schemas.microsoft.com/office/powerpoint/2010/main" val="147197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He established a trade route between Portugal and India by sailing around the Cape of Good Hope? </a:t>
            </a:r>
          </a:p>
          <a:p>
            <a:endParaRPr lang="en-US" sz="3200" dirty="0"/>
          </a:p>
          <a:p>
            <a:endParaRPr lang="en-US" sz="3200" dirty="0"/>
          </a:p>
          <a:p>
            <a:r>
              <a:rPr lang="en-US" sz="3200" dirty="0"/>
              <a:t>Vasco da Gama </a:t>
            </a:r>
          </a:p>
        </p:txBody>
      </p:sp>
    </p:spTree>
    <p:extLst>
      <p:ext uri="{BB962C8B-B14F-4D97-AF65-F5344CB8AC3E}">
        <p14:creationId xmlns:p14="http://schemas.microsoft.com/office/powerpoint/2010/main" val="707917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2414" y="1905000"/>
            <a:ext cx="9144000" cy="4267200"/>
          </a:xfrm>
        </p:spPr>
        <p:txBody>
          <a:bodyPr>
            <a:normAutofit/>
          </a:bodyPr>
          <a:lstStyle/>
          <a:p>
            <a:r>
              <a:rPr lang="en-US" sz="3600" dirty="0"/>
              <a:t>Prince Henry the Navigator is best know for?</a:t>
            </a:r>
          </a:p>
          <a:p>
            <a:endParaRPr lang="en-US" sz="3600" dirty="0"/>
          </a:p>
          <a:p>
            <a:endParaRPr lang="en-US" sz="3600" dirty="0"/>
          </a:p>
          <a:p>
            <a:r>
              <a:rPr lang="en-US" sz="3600" dirty="0"/>
              <a:t>Establishing a sailing school </a:t>
            </a:r>
          </a:p>
        </p:txBody>
      </p:sp>
    </p:spTree>
    <p:extLst>
      <p:ext uri="{BB962C8B-B14F-4D97-AF65-F5344CB8AC3E}">
        <p14:creationId xmlns:p14="http://schemas.microsoft.com/office/powerpoint/2010/main" val="147517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Who was the leader of the Inca when the Spanish arrived? </a:t>
            </a:r>
          </a:p>
          <a:p>
            <a:endParaRPr lang="en-US" sz="4000" dirty="0"/>
          </a:p>
          <a:p>
            <a:endParaRPr lang="en-US" sz="4000" dirty="0"/>
          </a:p>
          <a:p>
            <a:r>
              <a:rPr lang="en-US" sz="4000" dirty="0"/>
              <a:t>Atahualpa </a:t>
            </a:r>
          </a:p>
        </p:txBody>
      </p:sp>
    </p:spTree>
    <p:extLst>
      <p:ext uri="{BB962C8B-B14F-4D97-AF65-F5344CB8AC3E}">
        <p14:creationId xmlns:p14="http://schemas.microsoft.com/office/powerpoint/2010/main" val="272140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5139" y="1905000"/>
            <a:ext cx="9144000" cy="4267200"/>
          </a:xfrm>
        </p:spPr>
        <p:txBody>
          <a:bodyPr>
            <a:normAutofit/>
          </a:bodyPr>
          <a:lstStyle/>
          <a:p>
            <a:r>
              <a:rPr lang="en-US" sz="3200" dirty="0"/>
              <a:t>As a result of Magellan's expedition Spain claimed this colony in the Pacific. </a:t>
            </a:r>
          </a:p>
          <a:p>
            <a:endParaRPr lang="en-US" sz="3200" dirty="0"/>
          </a:p>
          <a:p>
            <a:endParaRPr lang="en-US" sz="3200" dirty="0"/>
          </a:p>
          <a:p>
            <a:r>
              <a:rPr lang="en-US" sz="3200" dirty="0"/>
              <a:t>Philippines </a:t>
            </a:r>
          </a:p>
        </p:txBody>
      </p:sp>
    </p:spTree>
    <p:extLst>
      <p:ext uri="{BB962C8B-B14F-4D97-AF65-F5344CB8AC3E}">
        <p14:creationId xmlns:p14="http://schemas.microsoft.com/office/powerpoint/2010/main" val="90612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This crop arrived in the New World via the Columbian exchange and became vital to the commercial success of the region. </a:t>
            </a:r>
          </a:p>
          <a:p>
            <a:endParaRPr lang="en-US" sz="2800" dirty="0"/>
          </a:p>
          <a:p>
            <a:endParaRPr lang="en-US" sz="2800" dirty="0"/>
          </a:p>
          <a:p>
            <a:r>
              <a:rPr lang="en-US" sz="2800" dirty="0"/>
              <a:t>Sugar</a:t>
            </a:r>
          </a:p>
        </p:txBody>
      </p:sp>
    </p:spTree>
    <p:extLst>
      <p:ext uri="{BB962C8B-B14F-4D97-AF65-F5344CB8AC3E}">
        <p14:creationId xmlns:p14="http://schemas.microsoft.com/office/powerpoint/2010/main" val="270453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The number one killer of the native populations in the New World after the arrival of Europeans was? </a:t>
            </a:r>
          </a:p>
          <a:p>
            <a:endParaRPr lang="en-US" sz="3200" dirty="0"/>
          </a:p>
          <a:p>
            <a:endParaRPr lang="en-US" sz="3200" dirty="0"/>
          </a:p>
          <a:p>
            <a:r>
              <a:rPr lang="en-US" sz="3200" dirty="0"/>
              <a:t>Disease</a:t>
            </a:r>
          </a:p>
        </p:txBody>
      </p:sp>
    </p:spTree>
    <p:extLst>
      <p:ext uri="{BB962C8B-B14F-4D97-AF65-F5344CB8AC3E}">
        <p14:creationId xmlns:p14="http://schemas.microsoft.com/office/powerpoint/2010/main" val="2454694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36FA-7A83-43AA-906B-81D3D341B9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BB0C5E-FAD9-4E60-A354-F94593696D6C}"/>
              </a:ext>
            </a:extLst>
          </p:cNvPr>
          <p:cNvSpPr>
            <a:spLocks noGrp="1"/>
          </p:cNvSpPr>
          <p:nvPr>
            <p:ph idx="1"/>
          </p:nvPr>
        </p:nvSpPr>
        <p:spPr/>
        <p:txBody>
          <a:bodyPr>
            <a:normAutofit/>
          </a:bodyPr>
          <a:lstStyle/>
          <a:p>
            <a:r>
              <a:rPr lang="en-US" sz="3200" dirty="0"/>
              <a:t>To sail around the globe.</a:t>
            </a:r>
          </a:p>
          <a:p>
            <a:endParaRPr lang="en-US" sz="3200" dirty="0"/>
          </a:p>
          <a:p>
            <a:endParaRPr lang="en-US" sz="3200" dirty="0"/>
          </a:p>
          <a:p>
            <a:endParaRPr lang="en-US" sz="3200" dirty="0"/>
          </a:p>
          <a:p>
            <a:r>
              <a:rPr lang="en-US" sz="3200" dirty="0"/>
              <a:t>Circumnavigate </a:t>
            </a:r>
          </a:p>
        </p:txBody>
      </p:sp>
    </p:spTree>
    <p:extLst>
      <p:ext uri="{BB962C8B-B14F-4D97-AF65-F5344CB8AC3E}">
        <p14:creationId xmlns:p14="http://schemas.microsoft.com/office/powerpoint/2010/main" val="355261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13F5-DE0F-428A-B168-BB722A3AD4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1D548-47F2-4241-920D-18515A7D60B0}"/>
              </a:ext>
            </a:extLst>
          </p:cNvPr>
          <p:cNvSpPr>
            <a:spLocks noGrp="1"/>
          </p:cNvSpPr>
          <p:nvPr>
            <p:ph idx="1"/>
          </p:nvPr>
        </p:nvSpPr>
        <p:spPr/>
        <p:txBody>
          <a:bodyPr>
            <a:normAutofit/>
          </a:bodyPr>
          <a:lstStyle/>
          <a:p>
            <a:r>
              <a:rPr lang="en-US" sz="3200" dirty="0"/>
              <a:t>What were the three reasons for European exploration? </a:t>
            </a:r>
          </a:p>
          <a:p>
            <a:endParaRPr lang="en-US" sz="3200" dirty="0"/>
          </a:p>
          <a:p>
            <a:endParaRPr lang="en-US" sz="3200" dirty="0"/>
          </a:p>
          <a:p>
            <a:endParaRPr lang="en-US" sz="3200" dirty="0"/>
          </a:p>
          <a:p>
            <a:r>
              <a:rPr lang="en-US" sz="3200" dirty="0"/>
              <a:t>God, Gold, and Glory </a:t>
            </a:r>
          </a:p>
        </p:txBody>
      </p:sp>
    </p:spTree>
    <p:extLst>
      <p:ext uri="{BB962C8B-B14F-4D97-AF65-F5344CB8AC3E}">
        <p14:creationId xmlns:p14="http://schemas.microsoft.com/office/powerpoint/2010/main" val="3316500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70F28-768A-44F7-AE3B-653687E7DB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D32BE0-FB87-4C40-BF9C-23C670D23257}"/>
              </a:ext>
            </a:extLst>
          </p:cNvPr>
          <p:cNvSpPr>
            <a:spLocks noGrp="1"/>
          </p:cNvSpPr>
          <p:nvPr>
            <p:ph idx="1"/>
          </p:nvPr>
        </p:nvSpPr>
        <p:spPr/>
        <p:txBody>
          <a:bodyPr/>
          <a:lstStyle/>
          <a:p>
            <a:r>
              <a:rPr lang="en-US" dirty="0"/>
              <a:t> </a:t>
            </a:r>
            <a:r>
              <a:rPr lang="en-US" sz="3600" dirty="0"/>
              <a:t>Technology that allowed sailors to determine a ships latitude.</a:t>
            </a:r>
          </a:p>
          <a:p>
            <a:endParaRPr lang="en-US" sz="3600" dirty="0"/>
          </a:p>
          <a:p>
            <a:endParaRPr lang="en-US" sz="3600" dirty="0"/>
          </a:p>
          <a:p>
            <a:endParaRPr lang="en-US" sz="3600" dirty="0"/>
          </a:p>
          <a:p>
            <a:r>
              <a:rPr lang="en-US" sz="3600" dirty="0"/>
              <a:t>Astrolabe </a:t>
            </a:r>
          </a:p>
          <a:p>
            <a:endParaRPr lang="en-US" dirty="0"/>
          </a:p>
        </p:txBody>
      </p:sp>
    </p:spTree>
    <p:extLst>
      <p:ext uri="{BB962C8B-B14F-4D97-AF65-F5344CB8AC3E}">
        <p14:creationId xmlns:p14="http://schemas.microsoft.com/office/powerpoint/2010/main" val="83596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This was the movement of animals, plants, and diseases between the “Old world” and the “New World”?</a:t>
            </a:r>
          </a:p>
          <a:p>
            <a:endParaRPr lang="en-US" sz="3600" dirty="0"/>
          </a:p>
          <a:p>
            <a:endParaRPr lang="en-US" sz="3600" dirty="0"/>
          </a:p>
          <a:p>
            <a:r>
              <a:rPr lang="en-US" sz="3600" dirty="0"/>
              <a:t>Columbian Exchange </a:t>
            </a:r>
          </a:p>
        </p:txBody>
      </p:sp>
    </p:spTree>
    <p:extLst>
      <p:ext uri="{BB962C8B-B14F-4D97-AF65-F5344CB8AC3E}">
        <p14:creationId xmlns:p14="http://schemas.microsoft.com/office/powerpoint/2010/main" val="1125079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0BA2B-7778-4A71-811A-AABF94F499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24364D-873B-44ED-B508-F4A84E980BE7}"/>
              </a:ext>
            </a:extLst>
          </p:cNvPr>
          <p:cNvSpPr>
            <a:spLocks noGrp="1"/>
          </p:cNvSpPr>
          <p:nvPr>
            <p:ph idx="1"/>
          </p:nvPr>
        </p:nvSpPr>
        <p:spPr/>
        <p:txBody>
          <a:bodyPr>
            <a:normAutofit/>
          </a:bodyPr>
          <a:lstStyle/>
          <a:p>
            <a:r>
              <a:rPr lang="en-US" sz="3600" dirty="0"/>
              <a:t>New type of sailing vessel that was faster and sturdier. </a:t>
            </a:r>
          </a:p>
          <a:p>
            <a:endParaRPr lang="en-US" sz="3600" dirty="0"/>
          </a:p>
          <a:p>
            <a:endParaRPr lang="en-US" sz="3600" dirty="0"/>
          </a:p>
          <a:p>
            <a:endParaRPr lang="en-US" sz="3600" dirty="0"/>
          </a:p>
          <a:p>
            <a:r>
              <a:rPr lang="en-US" sz="3600" dirty="0"/>
              <a:t>Caravel </a:t>
            </a:r>
          </a:p>
        </p:txBody>
      </p:sp>
    </p:spTree>
    <p:extLst>
      <p:ext uri="{BB962C8B-B14F-4D97-AF65-F5344CB8AC3E}">
        <p14:creationId xmlns:p14="http://schemas.microsoft.com/office/powerpoint/2010/main" val="619598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436E8-4111-4A32-AC92-F5B4C4DE7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683AFD-B96F-416E-A33C-A1584B87F748}"/>
              </a:ext>
            </a:extLst>
          </p:cNvPr>
          <p:cNvSpPr>
            <a:spLocks noGrp="1"/>
          </p:cNvSpPr>
          <p:nvPr>
            <p:ph idx="1"/>
          </p:nvPr>
        </p:nvSpPr>
        <p:spPr/>
        <p:txBody>
          <a:bodyPr>
            <a:normAutofit/>
          </a:bodyPr>
          <a:lstStyle/>
          <a:p>
            <a:r>
              <a:rPr lang="en-US" sz="3600" dirty="0"/>
              <a:t>The name given to the Spanish treatment of the natives by protestants. </a:t>
            </a:r>
          </a:p>
          <a:p>
            <a:endParaRPr lang="en-US" sz="3600" dirty="0"/>
          </a:p>
          <a:p>
            <a:endParaRPr lang="en-US" sz="3600" dirty="0"/>
          </a:p>
          <a:p>
            <a:endParaRPr lang="en-US" sz="3600" dirty="0"/>
          </a:p>
          <a:p>
            <a:r>
              <a:rPr lang="en-US" sz="3600" dirty="0"/>
              <a:t>The “Black Legend” </a:t>
            </a:r>
          </a:p>
        </p:txBody>
      </p:sp>
    </p:spTree>
    <p:extLst>
      <p:ext uri="{BB962C8B-B14F-4D97-AF65-F5344CB8AC3E}">
        <p14:creationId xmlns:p14="http://schemas.microsoft.com/office/powerpoint/2010/main" val="81961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53757-E396-44FD-84B0-BE5C5F5226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693BE-0EEE-4771-90CB-80F8BE3FB112}"/>
              </a:ext>
            </a:extLst>
          </p:cNvPr>
          <p:cNvSpPr>
            <a:spLocks noGrp="1"/>
          </p:cNvSpPr>
          <p:nvPr>
            <p:ph idx="1"/>
          </p:nvPr>
        </p:nvSpPr>
        <p:spPr/>
        <p:txBody>
          <a:bodyPr>
            <a:normAutofit/>
          </a:bodyPr>
          <a:lstStyle/>
          <a:p>
            <a:r>
              <a:rPr lang="en-US" sz="3600" dirty="0"/>
              <a:t>An Italian sailor that “discovered” the New World? </a:t>
            </a:r>
          </a:p>
          <a:p>
            <a:endParaRPr lang="en-US" sz="3600" dirty="0"/>
          </a:p>
          <a:p>
            <a:endParaRPr lang="en-US" sz="3600" dirty="0"/>
          </a:p>
          <a:p>
            <a:endParaRPr lang="en-US" sz="3600" dirty="0"/>
          </a:p>
          <a:p>
            <a:r>
              <a:rPr lang="en-US" sz="3600" dirty="0"/>
              <a:t>Christopher Columbus </a:t>
            </a:r>
          </a:p>
        </p:txBody>
      </p:sp>
    </p:spTree>
    <p:extLst>
      <p:ext uri="{BB962C8B-B14F-4D97-AF65-F5344CB8AC3E}">
        <p14:creationId xmlns:p14="http://schemas.microsoft.com/office/powerpoint/2010/main" val="212788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6D53-4CA4-4C87-8638-2801991B83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271726-F144-4DAF-ACFE-FE6B420CB1C1}"/>
              </a:ext>
            </a:extLst>
          </p:cNvPr>
          <p:cNvSpPr>
            <a:spLocks noGrp="1"/>
          </p:cNvSpPr>
          <p:nvPr>
            <p:ph idx="1"/>
          </p:nvPr>
        </p:nvSpPr>
        <p:spPr/>
        <p:txBody>
          <a:bodyPr>
            <a:normAutofit/>
          </a:bodyPr>
          <a:lstStyle/>
          <a:p>
            <a:r>
              <a:rPr lang="en-US" sz="3600" dirty="0"/>
              <a:t>The first permanent Spanish colony in the New World? </a:t>
            </a:r>
          </a:p>
          <a:p>
            <a:endParaRPr lang="en-US" sz="3600" dirty="0"/>
          </a:p>
          <a:p>
            <a:endParaRPr lang="en-US" sz="3600" dirty="0"/>
          </a:p>
          <a:p>
            <a:endParaRPr lang="en-US" sz="3600" dirty="0"/>
          </a:p>
          <a:p>
            <a:r>
              <a:rPr lang="en-US" sz="3600" dirty="0"/>
              <a:t>Hispaniola </a:t>
            </a:r>
          </a:p>
        </p:txBody>
      </p:sp>
    </p:spTree>
    <p:extLst>
      <p:ext uri="{BB962C8B-B14F-4D97-AF65-F5344CB8AC3E}">
        <p14:creationId xmlns:p14="http://schemas.microsoft.com/office/powerpoint/2010/main" val="2425451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F7C2-2587-4475-AC69-2421DC04D5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094DFD-55FD-46AC-9446-23F092254BF7}"/>
              </a:ext>
            </a:extLst>
          </p:cNvPr>
          <p:cNvSpPr>
            <a:spLocks noGrp="1"/>
          </p:cNvSpPr>
          <p:nvPr>
            <p:ph idx="1"/>
          </p:nvPr>
        </p:nvSpPr>
        <p:spPr/>
        <p:txBody>
          <a:bodyPr>
            <a:normAutofit/>
          </a:bodyPr>
          <a:lstStyle/>
          <a:p>
            <a:r>
              <a:rPr lang="en-US" sz="4400" dirty="0"/>
              <a:t>The system of trade between Europe, Africa, and the Americas</a:t>
            </a:r>
          </a:p>
          <a:p>
            <a:endParaRPr lang="en-US" sz="3200" dirty="0"/>
          </a:p>
          <a:p>
            <a:endParaRPr lang="en-US" sz="3200" dirty="0"/>
          </a:p>
          <a:p>
            <a:endParaRPr lang="en-US" sz="3200" dirty="0"/>
          </a:p>
          <a:p>
            <a:r>
              <a:rPr lang="en-US" sz="3200" dirty="0"/>
              <a:t>Triangular trade </a:t>
            </a:r>
          </a:p>
        </p:txBody>
      </p:sp>
    </p:spTree>
    <p:extLst>
      <p:ext uri="{BB962C8B-B14F-4D97-AF65-F5344CB8AC3E}">
        <p14:creationId xmlns:p14="http://schemas.microsoft.com/office/powerpoint/2010/main" val="1839626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7E15-ED72-495A-8B66-E412AEE842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C69140-B56F-4B71-B9D9-DEADD0E723F3}"/>
              </a:ext>
            </a:extLst>
          </p:cNvPr>
          <p:cNvSpPr>
            <a:spLocks noGrp="1"/>
          </p:cNvSpPr>
          <p:nvPr>
            <p:ph idx="1"/>
          </p:nvPr>
        </p:nvSpPr>
        <p:spPr/>
        <p:txBody>
          <a:bodyPr>
            <a:normAutofit/>
          </a:bodyPr>
          <a:lstStyle/>
          <a:p>
            <a:r>
              <a:rPr lang="en-US" sz="3600" dirty="0"/>
              <a:t>The Spanish plantation system that exploited the Natives as a source of cheap labor. </a:t>
            </a:r>
          </a:p>
          <a:p>
            <a:endParaRPr lang="en-US" sz="3600" dirty="0"/>
          </a:p>
          <a:p>
            <a:endParaRPr lang="en-US" sz="3600" dirty="0"/>
          </a:p>
          <a:p>
            <a:r>
              <a:rPr lang="en-US" sz="3600" dirty="0"/>
              <a:t>Encomienda </a:t>
            </a:r>
          </a:p>
        </p:txBody>
      </p:sp>
    </p:spTree>
    <p:extLst>
      <p:ext uri="{BB962C8B-B14F-4D97-AF65-F5344CB8AC3E}">
        <p14:creationId xmlns:p14="http://schemas.microsoft.com/office/powerpoint/2010/main" val="133479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E7703-EEED-4F0B-A65F-472DD6792D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26F27A-39B4-4C23-8169-2C2BF3FEBADE}"/>
              </a:ext>
            </a:extLst>
          </p:cNvPr>
          <p:cNvSpPr>
            <a:spLocks noGrp="1"/>
          </p:cNvSpPr>
          <p:nvPr>
            <p:ph idx="1"/>
          </p:nvPr>
        </p:nvSpPr>
        <p:spPr/>
        <p:txBody>
          <a:bodyPr>
            <a:normAutofit/>
          </a:bodyPr>
          <a:lstStyle/>
          <a:p>
            <a:r>
              <a:rPr lang="en-US" sz="3600" dirty="0"/>
              <a:t>The three most important cash crops grown in the New World? </a:t>
            </a:r>
          </a:p>
          <a:p>
            <a:endParaRPr lang="en-US" sz="3600" dirty="0"/>
          </a:p>
          <a:p>
            <a:endParaRPr lang="en-US" sz="3600" dirty="0"/>
          </a:p>
          <a:p>
            <a:endParaRPr lang="en-US" sz="3600" dirty="0"/>
          </a:p>
          <a:p>
            <a:r>
              <a:rPr lang="en-US" sz="3600" dirty="0"/>
              <a:t>Sugar, Cotton, and Tobacco </a:t>
            </a:r>
          </a:p>
        </p:txBody>
      </p:sp>
    </p:spTree>
    <p:extLst>
      <p:ext uri="{BB962C8B-B14F-4D97-AF65-F5344CB8AC3E}">
        <p14:creationId xmlns:p14="http://schemas.microsoft.com/office/powerpoint/2010/main" val="34361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F8038-0D9B-48FB-B07F-CD1E2E4ED4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EBC46A-C89F-400E-8495-2DA625CEE4AE}"/>
              </a:ext>
            </a:extLst>
          </p:cNvPr>
          <p:cNvSpPr>
            <a:spLocks noGrp="1"/>
          </p:cNvSpPr>
          <p:nvPr>
            <p:ph idx="1"/>
          </p:nvPr>
        </p:nvSpPr>
        <p:spPr/>
        <p:txBody>
          <a:bodyPr>
            <a:normAutofit/>
          </a:bodyPr>
          <a:lstStyle/>
          <a:p>
            <a:r>
              <a:rPr lang="en-US" sz="3200" dirty="0"/>
              <a:t>Spanish conquistador that conquered the Aztecs of central Mexico </a:t>
            </a:r>
          </a:p>
          <a:p>
            <a:endParaRPr lang="en-US" sz="3200" dirty="0"/>
          </a:p>
          <a:p>
            <a:endParaRPr lang="en-US" sz="3200" dirty="0"/>
          </a:p>
          <a:p>
            <a:endParaRPr lang="en-US" sz="3200" dirty="0"/>
          </a:p>
          <a:p>
            <a:r>
              <a:rPr lang="en-US" sz="3200" dirty="0"/>
              <a:t>Hernan Cortes </a:t>
            </a:r>
          </a:p>
        </p:txBody>
      </p:sp>
    </p:spTree>
    <p:extLst>
      <p:ext uri="{BB962C8B-B14F-4D97-AF65-F5344CB8AC3E}">
        <p14:creationId xmlns:p14="http://schemas.microsoft.com/office/powerpoint/2010/main" val="4210180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61801-E7C2-462E-8E1D-0FC3C4530C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9C7EA2-8006-49F4-9CEB-0A38EB5334A3}"/>
              </a:ext>
            </a:extLst>
          </p:cNvPr>
          <p:cNvSpPr>
            <a:spLocks noGrp="1"/>
          </p:cNvSpPr>
          <p:nvPr>
            <p:ph idx="1"/>
          </p:nvPr>
        </p:nvSpPr>
        <p:spPr/>
        <p:txBody>
          <a:bodyPr>
            <a:normAutofit/>
          </a:bodyPr>
          <a:lstStyle/>
          <a:p>
            <a:r>
              <a:rPr lang="en-US" sz="3600" dirty="0"/>
              <a:t>Native American group that is most known for its mound building. </a:t>
            </a:r>
          </a:p>
          <a:p>
            <a:endParaRPr lang="en-US" sz="3600" dirty="0"/>
          </a:p>
          <a:p>
            <a:endParaRPr lang="en-US" sz="3600" dirty="0"/>
          </a:p>
          <a:p>
            <a:endParaRPr lang="en-US" sz="3600" dirty="0"/>
          </a:p>
          <a:p>
            <a:r>
              <a:rPr lang="en-US" sz="3600" dirty="0"/>
              <a:t>Mississippian</a:t>
            </a:r>
          </a:p>
        </p:txBody>
      </p:sp>
    </p:spTree>
    <p:extLst>
      <p:ext uri="{BB962C8B-B14F-4D97-AF65-F5344CB8AC3E}">
        <p14:creationId xmlns:p14="http://schemas.microsoft.com/office/powerpoint/2010/main" val="3033560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CAB00-B081-4B50-8B13-7A0C264A00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5FC128-CBD5-4754-B2C5-F4C319A197B2}"/>
              </a:ext>
            </a:extLst>
          </p:cNvPr>
          <p:cNvSpPr>
            <a:spLocks noGrp="1"/>
          </p:cNvSpPr>
          <p:nvPr>
            <p:ph idx="1"/>
          </p:nvPr>
        </p:nvSpPr>
        <p:spPr/>
        <p:txBody>
          <a:bodyPr>
            <a:normAutofit fontScale="92500"/>
          </a:bodyPr>
          <a:lstStyle/>
          <a:p>
            <a:r>
              <a:rPr lang="en-US" sz="3600" dirty="0"/>
              <a:t>A type of business were investors purchase a portion of the business and in exchange they receive the profits when the business does well.</a:t>
            </a:r>
          </a:p>
          <a:p>
            <a:endParaRPr lang="en-US" sz="3600" dirty="0"/>
          </a:p>
          <a:p>
            <a:pPr marL="0" indent="0">
              <a:buNone/>
            </a:pPr>
            <a:endParaRPr lang="en-US" sz="3600" dirty="0"/>
          </a:p>
          <a:p>
            <a:endParaRPr lang="en-US" sz="3600" dirty="0"/>
          </a:p>
          <a:p>
            <a:r>
              <a:rPr lang="en-US" sz="3600" dirty="0"/>
              <a:t>Joint-Stock Company </a:t>
            </a:r>
          </a:p>
        </p:txBody>
      </p:sp>
    </p:spTree>
    <p:extLst>
      <p:ext uri="{BB962C8B-B14F-4D97-AF65-F5344CB8AC3E}">
        <p14:creationId xmlns:p14="http://schemas.microsoft.com/office/powerpoint/2010/main" val="29658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The decline in the native populations of the New World (particularly the Caribbean) lead directly to the start of? </a:t>
            </a:r>
          </a:p>
          <a:p>
            <a:endParaRPr lang="en-US" sz="3200" dirty="0"/>
          </a:p>
          <a:p>
            <a:endParaRPr lang="en-US" sz="3200" dirty="0"/>
          </a:p>
          <a:p>
            <a:r>
              <a:rPr lang="en-US" sz="3200" dirty="0"/>
              <a:t>The Atlantic Slave Trade</a:t>
            </a:r>
          </a:p>
        </p:txBody>
      </p:sp>
    </p:spTree>
    <p:extLst>
      <p:ext uri="{BB962C8B-B14F-4D97-AF65-F5344CB8AC3E}">
        <p14:creationId xmlns:p14="http://schemas.microsoft.com/office/powerpoint/2010/main" val="202111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D2BC-BFBF-4B0A-A76C-1EC3AC5585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6B74A6-A1B4-4CC5-8E5F-C12B9C0985B3}"/>
              </a:ext>
            </a:extLst>
          </p:cNvPr>
          <p:cNvSpPr>
            <a:spLocks noGrp="1"/>
          </p:cNvSpPr>
          <p:nvPr>
            <p:ph idx="1"/>
          </p:nvPr>
        </p:nvSpPr>
        <p:spPr/>
        <p:txBody>
          <a:bodyPr>
            <a:noAutofit/>
          </a:bodyPr>
          <a:lstStyle/>
          <a:p>
            <a:r>
              <a:rPr lang="en-US" sz="3600" dirty="0"/>
              <a:t>Name the two most important chartered/ joint-stock companies. </a:t>
            </a:r>
          </a:p>
          <a:p>
            <a:endParaRPr lang="en-US" sz="3600" dirty="0"/>
          </a:p>
          <a:p>
            <a:endParaRPr lang="en-US" sz="3600" dirty="0"/>
          </a:p>
          <a:p>
            <a:endParaRPr lang="en-US" sz="3600" dirty="0"/>
          </a:p>
          <a:p>
            <a:r>
              <a:rPr lang="en-US" sz="3600" dirty="0"/>
              <a:t>British East India Company and the Dutch East India Company (VOC)</a:t>
            </a:r>
          </a:p>
        </p:txBody>
      </p:sp>
    </p:spTree>
    <p:extLst>
      <p:ext uri="{BB962C8B-B14F-4D97-AF65-F5344CB8AC3E}">
        <p14:creationId xmlns:p14="http://schemas.microsoft.com/office/powerpoint/2010/main" val="40841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9F068-2912-492C-991B-F8B0D6D647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52239F-5958-454C-8E9C-3F861113E7B8}"/>
              </a:ext>
            </a:extLst>
          </p:cNvPr>
          <p:cNvSpPr>
            <a:spLocks noGrp="1"/>
          </p:cNvSpPr>
          <p:nvPr>
            <p:ph idx="1"/>
          </p:nvPr>
        </p:nvSpPr>
        <p:spPr/>
        <p:txBody>
          <a:bodyPr>
            <a:normAutofit/>
          </a:bodyPr>
          <a:lstStyle/>
          <a:p>
            <a:r>
              <a:rPr lang="en-US" sz="3600" dirty="0"/>
              <a:t>This native group was never unified </a:t>
            </a:r>
            <a:r>
              <a:rPr lang="en-US" sz="3600" dirty="0" err="1"/>
              <a:t>politicaly</a:t>
            </a:r>
            <a:r>
              <a:rPr lang="en-US" sz="3600" dirty="0"/>
              <a:t>. </a:t>
            </a:r>
          </a:p>
          <a:p>
            <a:endParaRPr lang="en-US" sz="3600" dirty="0"/>
          </a:p>
          <a:p>
            <a:endParaRPr lang="en-US" sz="3600" dirty="0"/>
          </a:p>
          <a:p>
            <a:endParaRPr lang="en-US" sz="3600" dirty="0"/>
          </a:p>
          <a:p>
            <a:r>
              <a:rPr lang="en-US" sz="3600" dirty="0"/>
              <a:t>Maya </a:t>
            </a:r>
          </a:p>
        </p:txBody>
      </p:sp>
    </p:spTree>
    <p:extLst>
      <p:ext uri="{BB962C8B-B14F-4D97-AF65-F5344CB8AC3E}">
        <p14:creationId xmlns:p14="http://schemas.microsoft.com/office/powerpoint/2010/main" val="3725924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CCF6B-B285-4B14-86FF-26A1551A1E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CCD396-19D8-4442-91F2-45386972EF89}"/>
              </a:ext>
            </a:extLst>
          </p:cNvPr>
          <p:cNvSpPr>
            <a:spLocks noGrp="1"/>
          </p:cNvSpPr>
          <p:nvPr>
            <p:ph idx="1"/>
          </p:nvPr>
        </p:nvSpPr>
        <p:spPr/>
        <p:txBody>
          <a:bodyPr>
            <a:normAutofit lnSpcReduction="10000"/>
          </a:bodyPr>
          <a:lstStyle/>
          <a:p>
            <a:r>
              <a:rPr lang="en-US" sz="3200" dirty="0"/>
              <a:t>Polytheistic, no written language, Sun god is the chief deity, built using large stone blocks.  Civil war and the conquest by the Spanish and disease.  All of the above describes which pre-Columbian native group. </a:t>
            </a:r>
          </a:p>
          <a:p>
            <a:endParaRPr lang="en-US" sz="3200" dirty="0"/>
          </a:p>
          <a:p>
            <a:endParaRPr lang="en-US" sz="3200" dirty="0"/>
          </a:p>
          <a:p>
            <a:r>
              <a:rPr lang="en-US" sz="3200" dirty="0"/>
              <a:t>Inca </a:t>
            </a:r>
          </a:p>
          <a:p>
            <a:endParaRPr lang="en-US" dirty="0"/>
          </a:p>
        </p:txBody>
      </p:sp>
    </p:spTree>
    <p:extLst>
      <p:ext uri="{BB962C8B-B14F-4D97-AF65-F5344CB8AC3E}">
        <p14:creationId xmlns:p14="http://schemas.microsoft.com/office/powerpoint/2010/main" val="77501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7A99-6621-456B-9CA4-54FE155EDF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4C46E4-6E79-4BAB-BA52-0CE3C5F1772D}"/>
              </a:ext>
            </a:extLst>
          </p:cNvPr>
          <p:cNvSpPr>
            <a:spLocks noGrp="1"/>
          </p:cNvSpPr>
          <p:nvPr>
            <p:ph idx="1"/>
          </p:nvPr>
        </p:nvSpPr>
        <p:spPr/>
        <p:txBody>
          <a:bodyPr>
            <a:normAutofit/>
          </a:bodyPr>
          <a:lstStyle/>
          <a:p>
            <a:r>
              <a:rPr lang="en-US" sz="3600" dirty="0"/>
              <a:t>This social group was the top of the </a:t>
            </a:r>
            <a:r>
              <a:rPr lang="en-US" sz="3600" dirty="0" err="1"/>
              <a:t>Casta</a:t>
            </a:r>
            <a:r>
              <a:rPr lang="en-US" sz="3600" dirty="0"/>
              <a:t> (social class) system in Spanish America. </a:t>
            </a:r>
          </a:p>
          <a:p>
            <a:endParaRPr lang="en-US" sz="3600" dirty="0"/>
          </a:p>
          <a:p>
            <a:endParaRPr lang="en-US" sz="3600" dirty="0"/>
          </a:p>
          <a:p>
            <a:r>
              <a:rPr lang="en-US" sz="3600" dirty="0" err="1"/>
              <a:t>Peninsulares</a:t>
            </a:r>
            <a:endParaRPr lang="en-US" sz="3600" dirty="0"/>
          </a:p>
        </p:txBody>
      </p:sp>
    </p:spTree>
    <p:extLst>
      <p:ext uri="{BB962C8B-B14F-4D97-AF65-F5344CB8AC3E}">
        <p14:creationId xmlns:p14="http://schemas.microsoft.com/office/powerpoint/2010/main" val="115731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1701-F5CA-41ED-89E0-D4D60FD5DC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A9F820-28AC-4DC3-B4B7-DC1ADB2EBCC4}"/>
              </a:ext>
            </a:extLst>
          </p:cNvPr>
          <p:cNvSpPr>
            <a:spLocks noGrp="1"/>
          </p:cNvSpPr>
          <p:nvPr>
            <p:ph idx="1"/>
          </p:nvPr>
        </p:nvSpPr>
        <p:spPr/>
        <p:txBody>
          <a:bodyPr>
            <a:normAutofit/>
          </a:bodyPr>
          <a:lstStyle/>
          <a:p>
            <a:r>
              <a:rPr lang="en-US" sz="3600" dirty="0"/>
              <a:t>Which African kingdom was most likely to be involved in the slave trade? </a:t>
            </a:r>
          </a:p>
          <a:p>
            <a:endParaRPr lang="en-US" sz="3600" dirty="0"/>
          </a:p>
          <a:p>
            <a:endParaRPr lang="en-US" sz="3600" dirty="0"/>
          </a:p>
          <a:p>
            <a:r>
              <a:rPr lang="en-US" sz="3600" dirty="0"/>
              <a:t>Asante </a:t>
            </a:r>
          </a:p>
        </p:txBody>
      </p:sp>
    </p:spTree>
    <p:extLst>
      <p:ext uri="{BB962C8B-B14F-4D97-AF65-F5344CB8AC3E}">
        <p14:creationId xmlns:p14="http://schemas.microsoft.com/office/powerpoint/2010/main" val="322466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7590-A026-4FF9-A090-B43FA7C232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CBB446-8E38-4B5D-8495-544CB999C6A8}"/>
              </a:ext>
            </a:extLst>
          </p:cNvPr>
          <p:cNvSpPr>
            <a:spLocks noGrp="1"/>
          </p:cNvSpPr>
          <p:nvPr>
            <p:ph idx="1"/>
          </p:nvPr>
        </p:nvSpPr>
        <p:spPr/>
        <p:txBody>
          <a:bodyPr>
            <a:normAutofit/>
          </a:bodyPr>
          <a:lstStyle/>
          <a:p>
            <a:r>
              <a:rPr lang="en-US" sz="3200" dirty="0"/>
              <a:t>The idea that a nation should gather as much raw gold and silver is known as? </a:t>
            </a:r>
          </a:p>
          <a:p>
            <a:endParaRPr lang="en-US" sz="3200" dirty="0"/>
          </a:p>
          <a:p>
            <a:endParaRPr lang="en-US" sz="3200" dirty="0"/>
          </a:p>
          <a:p>
            <a:endParaRPr lang="en-US" sz="3200" dirty="0"/>
          </a:p>
          <a:p>
            <a:r>
              <a:rPr lang="en-US" sz="3200" dirty="0"/>
              <a:t>Bullionism </a:t>
            </a:r>
          </a:p>
        </p:txBody>
      </p:sp>
    </p:spTree>
    <p:extLst>
      <p:ext uri="{BB962C8B-B14F-4D97-AF65-F5344CB8AC3E}">
        <p14:creationId xmlns:p14="http://schemas.microsoft.com/office/powerpoint/2010/main" val="270102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DBB4C-2D8F-46C1-BD74-E9AD40FF31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22B401-CCAA-4396-BF07-862DEE5902D8}"/>
              </a:ext>
            </a:extLst>
          </p:cNvPr>
          <p:cNvSpPr>
            <a:spLocks noGrp="1"/>
          </p:cNvSpPr>
          <p:nvPr>
            <p:ph idx="1"/>
          </p:nvPr>
        </p:nvSpPr>
        <p:spPr/>
        <p:txBody>
          <a:bodyPr>
            <a:normAutofit/>
          </a:bodyPr>
          <a:lstStyle/>
          <a:p>
            <a:r>
              <a:rPr lang="en-US" sz="3600" dirty="0"/>
              <a:t>The leader of the Aztecs when the Spanish arrived? </a:t>
            </a:r>
          </a:p>
          <a:p>
            <a:endParaRPr lang="en-US" sz="3600" dirty="0"/>
          </a:p>
          <a:p>
            <a:endParaRPr lang="en-US" sz="3600" dirty="0"/>
          </a:p>
          <a:p>
            <a:endParaRPr lang="en-US" sz="3600" dirty="0"/>
          </a:p>
          <a:p>
            <a:r>
              <a:rPr lang="en-US" sz="3600" dirty="0"/>
              <a:t>Moctezuma II</a:t>
            </a:r>
          </a:p>
        </p:txBody>
      </p:sp>
    </p:spTree>
    <p:extLst>
      <p:ext uri="{BB962C8B-B14F-4D97-AF65-F5344CB8AC3E}">
        <p14:creationId xmlns:p14="http://schemas.microsoft.com/office/powerpoint/2010/main" val="102101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0FD2-E4A8-4AAD-B8BE-1A6A3D8B1A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83315B-0606-49A3-A852-3A952D90B0D5}"/>
              </a:ext>
            </a:extLst>
          </p:cNvPr>
          <p:cNvSpPr>
            <a:spLocks noGrp="1"/>
          </p:cNvSpPr>
          <p:nvPr>
            <p:ph idx="1"/>
          </p:nvPr>
        </p:nvSpPr>
        <p:spPr/>
        <p:txBody>
          <a:bodyPr/>
          <a:lstStyle/>
          <a:p>
            <a:r>
              <a:rPr lang="en-US" sz="3600" dirty="0"/>
              <a:t>What is the </a:t>
            </a:r>
            <a:r>
              <a:rPr lang="en-US" sz="3600" dirty="0" err="1"/>
              <a:t>casta</a:t>
            </a:r>
            <a:r>
              <a:rPr lang="en-US" sz="3600" dirty="0"/>
              <a:t> (social class) that was characterized by people of European decent but were born in the New World? </a:t>
            </a:r>
          </a:p>
          <a:p>
            <a:endParaRPr lang="en-US" dirty="0"/>
          </a:p>
          <a:p>
            <a:endParaRPr lang="en-US" dirty="0"/>
          </a:p>
          <a:p>
            <a:endParaRPr lang="en-US" dirty="0"/>
          </a:p>
          <a:p>
            <a:r>
              <a:rPr lang="en-US" sz="3200" dirty="0"/>
              <a:t>criollos</a:t>
            </a:r>
          </a:p>
        </p:txBody>
      </p:sp>
    </p:spTree>
    <p:extLst>
      <p:ext uri="{BB962C8B-B14F-4D97-AF65-F5344CB8AC3E}">
        <p14:creationId xmlns:p14="http://schemas.microsoft.com/office/powerpoint/2010/main" val="270129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1E671-37BF-4F5C-B275-BDEAF5877C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827C1B-1FCC-485D-A928-06676740085B}"/>
              </a:ext>
            </a:extLst>
          </p:cNvPr>
          <p:cNvSpPr>
            <a:spLocks noGrp="1"/>
          </p:cNvSpPr>
          <p:nvPr>
            <p:ph idx="1"/>
          </p:nvPr>
        </p:nvSpPr>
        <p:spPr/>
        <p:txBody>
          <a:bodyPr>
            <a:normAutofit/>
          </a:bodyPr>
          <a:lstStyle/>
          <a:p>
            <a:r>
              <a:rPr lang="en-US" sz="3200" dirty="0"/>
              <a:t>In order to create economic self sufficiency a nation had to have…? </a:t>
            </a:r>
          </a:p>
          <a:p>
            <a:endParaRPr lang="en-US" sz="3200" dirty="0"/>
          </a:p>
          <a:p>
            <a:endParaRPr lang="en-US" sz="3200" dirty="0"/>
          </a:p>
          <a:p>
            <a:r>
              <a:rPr lang="en-US" sz="3200" dirty="0"/>
              <a:t>A favorable balance of trade </a:t>
            </a:r>
          </a:p>
        </p:txBody>
      </p:sp>
    </p:spTree>
    <p:extLst>
      <p:ext uri="{BB962C8B-B14F-4D97-AF65-F5344CB8AC3E}">
        <p14:creationId xmlns:p14="http://schemas.microsoft.com/office/powerpoint/2010/main" val="315381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55D69-7483-4489-8337-C8F273C43A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808185-233E-4D85-BD8D-9D2623D817BD}"/>
              </a:ext>
            </a:extLst>
          </p:cNvPr>
          <p:cNvSpPr>
            <a:spLocks noGrp="1"/>
          </p:cNvSpPr>
          <p:nvPr>
            <p:ph idx="1"/>
          </p:nvPr>
        </p:nvSpPr>
        <p:spPr/>
        <p:txBody>
          <a:bodyPr>
            <a:normAutofit lnSpcReduction="10000"/>
          </a:bodyPr>
          <a:lstStyle/>
          <a:p>
            <a:r>
              <a:rPr lang="en-US" sz="3200" dirty="0"/>
              <a:t>The king and queen of Spain that united Spain through marriage, completed the Reconquista 1492, and financed Columbus’s voyage that same year. </a:t>
            </a:r>
          </a:p>
          <a:p>
            <a:endParaRPr lang="en-US" sz="3200" dirty="0"/>
          </a:p>
          <a:p>
            <a:endParaRPr lang="en-US" sz="3200" dirty="0"/>
          </a:p>
          <a:p>
            <a:endParaRPr lang="en-US" sz="3200" dirty="0"/>
          </a:p>
          <a:p>
            <a:r>
              <a:rPr lang="en-US" sz="3200" dirty="0"/>
              <a:t>Ferdinand and Isabella </a:t>
            </a:r>
          </a:p>
        </p:txBody>
      </p:sp>
    </p:spTree>
    <p:extLst>
      <p:ext uri="{BB962C8B-B14F-4D97-AF65-F5344CB8AC3E}">
        <p14:creationId xmlns:p14="http://schemas.microsoft.com/office/powerpoint/2010/main" val="238667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The theory that states that there is a set amount of wealth in the world and it is the job of each nation to gain as much of that wealth by creating colonies that act as the source of wealth. </a:t>
            </a:r>
          </a:p>
          <a:p>
            <a:endParaRPr lang="en-US" sz="2800" dirty="0"/>
          </a:p>
          <a:p>
            <a:endParaRPr lang="en-US" sz="2800" dirty="0"/>
          </a:p>
          <a:p>
            <a:r>
              <a:rPr lang="en-US" sz="3200" dirty="0"/>
              <a:t>Mercantilism </a:t>
            </a:r>
          </a:p>
        </p:txBody>
      </p:sp>
    </p:spTree>
    <p:extLst>
      <p:ext uri="{BB962C8B-B14F-4D97-AF65-F5344CB8AC3E}">
        <p14:creationId xmlns:p14="http://schemas.microsoft.com/office/powerpoint/2010/main" val="114818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303A-0B77-4D81-8D4D-DC0B35B51C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B813F1-A5B5-46B6-B803-DE3A9BB047A1}"/>
              </a:ext>
            </a:extLst>
          </p:cNvPr>
          <p:cNvSpPr>
            <a:spLocks noGrp="1"/>
          </p:cNvSpPr>
          <p:nvPr>
            <p:ph idx="1"/>
          </p:nvPr>
        </p:nvSpPr>
        <p:spPr/>
        <p:txBody>
          <a:bodyPr>
            <a:noAutofit/>
          </a:bodyPr>
          <a:lstStyle/>
          <a:p>
            <a:r>
              <a:rPr lang="en-US" sz="3600" dirty="0"/>
              <a:t>This social class became more </a:t>
            </a:r>
            <a:r>
              <a:rPr lang="en-US" sz="3600" dirty="0" err="1"/>
              <a:t>politicaly</a:t>
            </a:r>
            <a:r>
              <a:rPr lang="en-US" sz="3600" dirty="0"/>
              <a:t> and economically significant due to the Commercial Revolution. </a:t>
            </a:r>
          </a:p>
          <a:p>
            <a:endParaRPr lang="en-US" sz="3600" dirty="0"/>
          </a:p>
          <a:p>
            <a:pPr marL="0" indent="0">
              <a:buNone/>
            </a:pPr>
            <a:endParaRPr lang="en-US" sz="3600" dirty="0"/>
          </a:p>
          <a:p>
            <a:r>
              <a:rPr lang="en-US" sz="3600" dirty="0"/>
              <a:t>Bourgeoise (middle class) </a:t>
            </a:r>
          </a:p>
        </p:txBody>
      </p:sp>
    </p:spTree>
    <p:extLst>
      <p:ext uri="{BB962C8B-B14F-4D97-AF65-F5344CB8AC3E}">
        <p14:creationId xmlns:p14="http://schemas.microsoft.com/office/powerpoint/2010/main" val="12773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F6F0A-259B-45C2-A5D0-F043AE47D6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065B1-DB03-4C68-96DD-BA1C29A05D5E}"/>
              </a:ext>
            </a:extLst>
          </p:cNvPr>
          <p:cNvSpPr>
            <a:spLocks noGrp="1"/>
          </p:cNvSpPr>
          <p:nvPr>
            <p:ph idx="1"/>
          </p:nvPr>
        </p:nvSpPr>
        <p:spPr/>
        <p:txBody>
          <a:bodyPr>
            <a:normAutofit/>
          </a:bodyPr>
          <a:lstStyle/>
          <a:p>
            <a:r>
              <a:rPr lang="en-US" sz="3200" dirty="0"/>
              <a:t>The fall of this city in 1453 spurred on European exploration. </a:t>
            </a:r>
          </a:p>
          <a:p>
            <a:endParaRPr lang="en-US" sz="3200" dirty="0"/>
          </a:p>
          <a:p>
            <a:endParaRPr lang="en-US" sz="3200" dirty="0"/>
          </a:p>
          <a:p>
            <a:endParaRPr lang="en-US" sz="3200" dirty="0"/>
          </a:p>
          <a:p>
            <a:r>
              <a:rPr lang="en-US" sz="3200" dirty="0"/>
              <a:t>Constantinople </a:t>
            </a:r>
          </a:p>
        </p:txBody>
      </p:sp>
    </p:spTree>
    <p:extLst>
      <p:ext uri="{BB962C8B-B14F-4D97-AF65-F5344CB8AC3E}">
        <p14:creationId xmlns:p14="http://schemas.microsoft.com/office/powerpoint/2010/main" val="3407627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He is credited with the first circumnavigation of the globe. </a:t>
            </a:r>
          </a:p>
          <a:p>
            <a:endParaRPr lang="en-US" sz="3200" dirty="0"/>
          </a:p>
          <a:p>
            <a:endParaRPr lang="en-US" sz="3200" dirty="0"/>
          </a:p>
          <a:p>
            <a:r>
              <a:rPr lang="en-US" sz="3200" dirty="0"/>
              <a:t>Ferdinand Magellan  </a:t>
            </a:r>
          </a:p>
        </p:txBody>
      </p:sp>
    </p:spTree>
    <p:extLst>
      <p:ext uri="{BB962C8B-B14F-4D97-AF65-F5344CB8AC3E}">
        <p14:creationId xmlns:p14="http://schemas.microsoft.com/office/powerpoint/2010/main" val="957192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Which conquistador conquered the Inca in South America? </a:t>
            </a:r>
          </a:p>
          <a:p>
            <a:endParaRPr lang="en-US" sz="3600" dirty="0"/>
          </a:p>
          <a:p>
            <a:endParaRPr lang="en-US" sz="3600" dirty="0"/>
          </a:p>
          <a:p>
            <a:r>
              <a:rPr lang="en-US" sz="3600" dirty="0"/>
              <a:t>Francisco Pizarro </a:t>
            </a:r>
          </a:p>
        </p:txBody>
      </p:sp>
    </p:spTree>
    <p:extLst>
      <p:ext uri="{BB962C8B-B14F-4D97-AF65-F5344CB8AC3E}">
        <p14:creationId xmlns:p14="http://schemas.microsoft.com/office/powerpoint/2010/main" val="966477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This split the globe between the Spanish and the Portuguese? </a:t>
            </a:r>
          </a:p>
          <a:p>
            <a:endParaRPr lang="en-US" sz="3200" dirty="0"/>
          </a:p>
          <a:p>
            <a:endParaRPr lang="en-US" sz="3200" dirty="0"/>
          </a:p>
          <a:p>
            <a:r>
              <a:rPr lang="en-US" sz="3200" dirty="0"/>
              <a:t>Treaty of Tordesillas 1494</a:t>
            </a:r>
          </a:p>
        </p:txBody>
      </p:sp>
    </p:spTree>
    <p:extLst>
      <p:ext uri="{BB962C8B-B14F-4D97-AF65-F5344CB8AC3E}">
        <p14:creationId xmlns:p14="http://schemas.microsoft.com/office/powerpoint/2010/main" val="3219258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695</Words>
  <Application>Microsoft Office PowerPoint</Application>
  <PresentationFormat>Custom</PresentationFormat>
  <Paragraphs>173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Consolas</vt:lpstr>
      <vt:lpstr>Corbel</vt:lpstr>
      <vt:lpstr>Chalkboard 16x9</vt:lpstr>
      <vt:lpstr>Unit 4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2016-03-01T14:38:09Z</dcterms:created>
  <dcterms:modified xsi:type="dcterms:W3CDTF">2020-03-12T13:53:14Z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