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61"/>
  </p:notesMasterIdLst>
  <p:handoutMasterIdLst>
    <p:handoutMasterId r:id="rId62"/>
  </p:handoutMasterIdLst>
  <p:sldIdLst>
    <p:sldId id="256" r:id="rId3"/>
    <p:sldId id="257" r:id="rId4"/>
    <p:sldId id="258" r:id="rId5"/>
    <p:sldId id="260" r:id="rId6"/>
    <p:sldId id="328" r:id="rId7"/>
    <p:sldId id="261" r:id="rId8"/>
    <p:sldId id="324" r:id="rId9"/>
    <p:sldId id="263" r:id="rId10"/>
    <p:sldId id="264" r:id="rId11"/>
    <p:sldId id="319" r:id="rId12"/>
    <p:sldId id="291" r:id="rId13"/>
    <p:sldId id="323" r:id="rId14"/>
    <p:sldId id="265" r:id="rId15"/>
    <p:sldId id="302" r:id="rId16"/>
    <p:sldId id="331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304" r:id="rId25"/>
    <p:sldId id="274" r:id="rId26"/>
    <p:sldId id="275" r:id="rId27"/>
    <p:sldId id="279" r:id="rId28"/>
    <p:sldId id="280" r:id="rId29"/>
    <p:sldId id="273" r:id="rId30"/>
    <p:sldId id="283" r:id="rId31"/>
    <p:sldId id="284" r:id="rId32"/>
    <p:sldId id="285" r:id="rId33"/>
    <p:sldId id="286" r:id="rId34"/>
    <p:sldId id="289" r:id="rId35"/>
    <p:sldId id="329" r:id="rId36"/>
    <p:sldId id="278" r:id="rId37"/>
    <p:sldId id="290" r:id="rId38"/>
    <p:sldId id="292" r:id="rId39"/>
    <p:sldId id="293" r:id="rId40"/>
    <p:sldId id="327" r:id="rId41"/>
    <p:sldId id="294" r:id="rId42"/>
    <p:sldId id="295" r:id="rId43"/>
    <p:sldId id="296" r:id="rId44"/>
    <p:sldId id="300" r:id="rId45"/>
    <p:sldId id="301" r:id="rId46"/>
    <p:sldId id="303" r:id="rId47"/>
    <p:sldId id="306" r:id="rId48"/>
    <p:sldId id="307" r:id="rId49"/>
    <p:sldId id="308" r:id="rId50"/>
    <p:sldId id="309" r:id="rId51"/>
    <p:sldId id="330" r:id="rId52"/>
    <p:sldId id="310" r:id="rId53"/>
    <p:sldId id="325" r:id="rId54"/>
    <p:sldId id="314" r:id="rId55"/>
    <p:sldId id="317" r:id="rId56"/>
    <p:sldId id="320" r:id="rId57"/>
    <p:sldId id="326" r:id="rId58"/>
    <p:sldId id="321" r:id="rId59"/>
    <p:sldId id="322" r:id="rId6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74" autoAdjust="0"/>
  </p:normalViewPr>
  <p:slideViewPr>
    <p:cSldViewPr>
      <p:cViewPr varScale="1">
        <p:scale>
          <a:sx n="67" d="100"/>
          <a:sy n="67" d="100"/>
        </p:scale>
        <p:origin x="644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2/27/2020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2/27/2020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2/27/2020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 Review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Renaissance, Reformation, and Gunpowder Empires 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The 30 years (1618-1648) war was an example of war fought over what issues between 1450-1750?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Religion </a:t>
            </a:r>
          </a:p>
        </p:txBody>
      </p:sp>
    </p:spTree>
    <p:extLst>
      <p:ext uri="{BB962C8B-B14F-4D97-AF65-F5344CB8AC3E}">
        <p14:creationId xmlns:p14="http://schemas.microsoft.com/office/powerpoint/2010/main" val="203365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established the </a:t>
            </a:r>
            <a:r>
              <a:rPr lang="en-US" sz="3600" dirty="0" err="1"/>
              <a:t>Tokogawa</a:t>
            </a:r>
            <a:r>
              <a:rPr lang="en-US" sz="3600" dirty="0"/>
              <a:t> </a:t>
            </a:r>
            <a:r>
              <a:rPr lang="en-US" sz="3600" dirty="0" err="1"/>
              <a:t>Shogunate</a:t>
            </a:r>
            <a:r>
              <a:rPr lang="en-US" sz="3600" dirty="0"/>
              <a:t>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Tokugawa </a:t>
            </a:r>
            <a:r>
              <a:rPr lang="en-US" sz="3600" dirty="0" err="1"/>
              <a:t>Ieyasu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12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153AC-7B4B-4495-8300-F9ECD728E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66EC7-EB41-4CF7-8EA4-7A3519558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Meaning to be kicked out of the church?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Excommunication </a:t>
            </a:r>
          </a:p>
        </p:txBody>
      </p:sp>
    </p:spTree>
    <p:extLst>
      <p:ext uri="{BB962C8B-B14F-4D97-AF65-F5344CB8AC3E}">
        <p14:creationId xmlns:p14="http://schemas.microsoft.com/office/powerpoint/2010/main" val="244727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Which Mughal emperor was responsible for an increase in rights for women.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Akbar </a:t>
            </a:r>
          </a:p>
        </p:txBody>
      </p:sp>
    </p:spTree>
    <p:extLst>
      <p:ext uri="{BB962C8B-B14F-4D97-AF65-F5344CB8AC3E}">
        <p14:creationId xmlns:p14="http://schemas.microsoft.com/office/powerpoint/2010/main" val="69312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geographical areas were under Ottoman control at the height of the empire?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Most of the Middle East. North Africa, and the Balkans (Southeastern Europe) </a:t>
            </a:r>
          </a:p>
        </p:txBody>
      </p:sp>
    </p:spTree>
    <p:extLst>
      <p:ext uri="{BB962C8B-B14F-4D97-AF65-F5344CB8AC3E}">
        <p14:creationId xmlns:p14="http://schemas.microsoft.com/office/powerpoint/2010/main" val="332765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2E12F-4CFD-4FE2-BF28-A3ECD0ACA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027B2-31A7-41A0-8588-CC7C6B1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Title given to the leaders of the Russia state?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Tsar (czar)</a:t>
            </a:r>
          </a:p>
        </p:txBody>
      </p:sp>
    </p:spTree>
    <p:extLst>
      <p:ext uri="{BB962C8B-B14F-4D97-AF65-F5344CB8AC3E}">
        <p14:creationId xmlns:p14="http://schemas.microsoft.com/office/powerpoint/2010/main" val="37854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This order of monks was established during the Counter (Catholic) Reformation and is responsible for the founding of many foreign missions in Asia and the “New World”?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Jesuits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40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This was a group of Christian boys that were used as soldiers by the Ottoman Empire. </a:t>
            </a:r>
          </a:p>
          <a:p>
            <a:endParaRPr lang="en-US" sz="3600" dirty="0"/>
          </a:p>
          <a:p>
            <a:r>
              <a:rPr lang="en-US" sz="3600" dirty="0"/>
              <a:t>Janissaries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60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theological difference between the </a:t>
            </a:r>
            <a:r>
              <a:rPr lang="en-US" sz="3600" dirty="0" err="1"/>
              <a:t>Safavid</a:t>
            </a:r>
            <a:r>
              <a:rPr lang="en-US" sz="3600" dirty="0"/>
              <a:t> and Ottoman Empires?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 err="1"/>
              <a:t>Safavids</a:t>
            </a:r>
            <a:r>
              <a:rPr lang="en-US" sz="3600" dirty="0"/>
              <a:t> were Shi’a and the Ottomans were Sunni </a:t>
            </a:r>
          </a:p>
        </p:txBody>
      </p:sp>
    </p:spTree>
    <p:extLst>
      <p:ext uri="{BB962C8B-B14F-4D97-AF65-F5344CB8AC3E}">
        <p14:creationId xmlns:p14="http://schemas.microsoft.com/office/powerpoint/2010/main" val="163007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group was sent to settle the frontier regions and to help expand Russian  territory?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Cossacks </a:t>
            </a:r>
          </a:p>
        </p:txBody>
      </p:sp>
    </p:spTree>
    <p:extLst>
      <p:ext uri="{BB962C8B-B14F-4D97-AF65-F5344CB8AC3E}">
        <p14:creationId xmlns:p14="http://schemas.microsoft.com/office/powerpoint/2010/main" val="201161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He invented the printing press?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4400" dirty="0"/>
              <a:t>Guttenberg</a:t>
            </a:r>
          </a:p>
        </p:txBody>
      </p:sp>
    </p:spTree>
    <p:extLst>
      <p:ext uri="{BB962C8B-B14F-4D97-AF65-F5344CB8AC3E}">
        <p14:creationId xmlns:p14="http://schemas.microsoft.com/office/powerpoint/2010/main" val="427764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were the only two nations to have access to Japan?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China and the Netherlands </a:t>
            </a:r>
          </a:p>
        </p:txBody>
      </p:sp>
    </p:spTree>
    <p:extLst>
      <p:ext uri="{BB962C8B-B14F-4D97-AF65-F5344CB8AC3E}">
        <p14:creationId xmlns:p14="http://schemas.microsoft.com/office/powerpoint/2010/main" val="129725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 was a Chinese eunuch that commanded the largest  Chinese fleet during the Ming dynasty 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Zheng He </a:t>
            </a:r>
          </a:p>
        </p:txBody>
      </p:sp>
    </p:spTree>
    <p:extLst>
      <p:ext uri="{BB962C8B-B14F-4D97-AF65-F5344CB8AC3E}">
        <p14:creationId xmlns:p14="http://schemas.microsoft.com/office/powerpoint/2010/main" val="14441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had a six wives and split from the Catholic Church?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Henry VIII </a:t>
            </a:r>
          </a:p>
        </p:txBody>
      </p:sp>
    </p:spTree>
    <p:extLst>
      <p:ext uri="{BB962C8B-B14F-4D97-AF65-F5344CB8AC3E}">
        <p14:creationId xmlns:p14="http://schemas.microsoft.com/office/powerpoint/2010/main" val="417789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At this meeting Martin Luther was found guilty of heresy by the Holy Roman Emperor?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Diet of Worms </a:t>
            </a:r>
          </a:p>
        </p:txBody>
      </p:sp>
    </p:spTree>
    <p:extLst>
      <p:ext uri="{BB962C8B-B14F-4D97-AF65-F5344CB8AC3E}">
        <p14:creationId xmlns:p14="http://schemas.microsoft.com/office/powerpoint/2010/main" val="247765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first emperor of the Ming dynasty?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 err="1"/>
              <a:t>Hongwu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237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 the greatest example of monumental architecture built during the Mughal dynasty?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Taj Mahal </a:t>
            </a:r>
          </a:p>
        </p:txBody>
      </p:sp>
    </p:spTree>
    <p:extLst>
      <p:ext uri="{BB962C8B-B14F-4D97-AF65-F5344CB8AC3E}">
        <p14:creationId xmlns:p14="http://schemas.microsoft.com/office/powerpoint/2010/main" val="415370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wrote </a:t>
            </a:r>
            <a:r>
              <a:rPr lang="en-US" sz="3600" i="1" dirty="0"/>
              <a:t>The Prince, </a:t>
            </a:r>
            <a:r>
              <a:rPr lang="en-US" sz="3600" dirty="0"/>
              <a:t>a book that advised rulers on how to gain power and to keep it.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 err="1"/>
              <a:t>Niccolo</a:t>
            </a:r>
            <a:r>
              <a:rPr lang="en-US" sz="3600" dirty="0"/>
              <a:t> Machiavelli </a:t>
            </a:r>
          </a:p>
        </p:txBody>
      </p:sp>
    </p:spTree>
    <p:extLst>
      <p:ext uri="{BB962C8B-B14F-4D97-AF65-F5344CB8AC3E}">
        <p14:creationId xmlns:p14="http://schemas.microsoft.com/office/powerpoint/2010/main" val="335985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was the main difference between the Italian and Northern Renaissance?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Northern Renaissance was more religious in nature while the Italian was more secular. </a:t>
            </a:r>
          </a:p>
        </p:txBody>
      </p:sp>
    </p:spTree>
    <p:extLst>
      <p:ext uri="{BB962C8B-B14F-4D97-AF65-F5344CB8AC3E}">
        <p14:creationId xmlns:p14="http://schemas.microsoft.com/office/powerpoint/2010/main" val="210844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did King Philip II of Spain want to invade England?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Elizabeth I was a Protestant and he was a Catholic </a:t>
            </a:r>
          </a:p>
        </p:txBody>
      </p:sp>
    </p:spTree>
    <p:extLst>
      <p:ext uri="{BB962C8B-B14F-4D97-AF65-F5344CB8AC3E}">
        <p14:creationId xmlns:p14="http://schemas.microsoft.com/office/powerpoint/2010/main" val="264043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the Ottomans conquered the Byzantine Empire under the rule of Mehmed II they changed the name of Constantinople to?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Istanbul </a:t>
            </a:r>
          </a:p>
        </p:txBody>
      </p:sp>
    </p:spTree>
    <p:extLst>
      <p:ext uri="{BB962C8B-B14F-4D97-AF65-F5344CB8AC3E}">
        <p14:creationId xmlns:p14="http://schemas.microsoft.com/office/powerpoint/2010/main" val="31838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Where did the renaissance begin?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4000" dirty="0"/>
              <a:t>Florence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5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function of the Forbidden City?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It was a palace for the Emperor </a:t>
            </a:r>
          </a:p>
        </p:txBody>
      </p:sp>
    </p:spTree>
    <p:extLst>
      <p:ext uri="{BB962C8B-B14F-4D97-AF65-F5344CB8AC3E}">
        <p14:creationId xmlns:p14="http://schemas.microsoft.com/office/powerpoint/2010/main" val="354333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was responsible for getting rid of the last Ashikaga Shogun in 1573?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Nobunaga </a:t>
            </a:r>
          </a:p>
        </p:txBody>
      </p:sp>
    </p:spTree>
    <p:extLst>
      <p:ext uri="{BB962C8B-B14F-4D97-AF65-F5344CB8AC3E}">
        <p14:creationId xmlns:p14="http://schemas.microsoft.com/office/powerpoint/2010/main" val="383658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He established the line of Russian Czars?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Ivan the III (Great) </a:t>
            </a:r>
          </a:p>
        </p:txBody>
      </p:sp>
    </p:spTree>
    <p:extLst>
      <p:ext uri="{BB962C8B-B14F-4D97-AF65-F5344CB8AC3E}">
        <p14:creationId xmlns:p14="http://schemas.microsoft.com/office/powerpoint/2010/main" val="158927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Through what two cities did the Chinese limit foreign (European) contact?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Macao and Canton </a:t>
            </a:r>
          </a:p>
        </p:txBody>
      </p:sp>
    </p:spTree>
    <p:extLst>
      <p:ext uri="{BB962C8B-B14F-4D97-AF65-F5344CB8AC3E}">
        <p14:creationId xmlns:p14="http://schemas.microsoft.com/office/powerpoint/2010/main" val="77823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9E4C4-8F5C-440E-AB48-C859C2F18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6D8A3-E379-469F-BF65-D3FAD1E97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two items did Russia trade with Britain during the reign of Ivan IV? 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Fur and timber</a:t>
            </a:r>
          </a:p>
        </p:txBody>
      </p:sp>
    </p:spTree>
    <p:extLst>
      <p:ext uri="{BB962C8B-B14F-4D97-AF65-F5344CB8AC3E}">
        <p14:creationId xmlns:p14="http://schemas.microsoft.com/office/powerpoint/2010/main" val="133814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is the name given to the series of wars that sought to expel the Islamic Moors from the Iberian Peninsula?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Reconquista  </a:t>
            </a:r>
          </a:p>
        </p:txBody>
      </p:sp>
    </p:spTree>
    <p:extLst>
      <p:ext uri="{BB962C8B-B14F-4D97-AF65-F5344CB8AC3E}">
        <p14:creationId xmlns:p14="http://schemas.microsoft.com/office/powerpoint/2010/main" val="60776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 importation of new crops from this region of the world helped to increase the population of China during the Ming Dynasty.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Americas </a:t>
            </a:r>
          </a:p>
        </p:txBody>
      </p:sp>
    </p:spTree>
    <p:extLst>
      <p:ext uri="{BB962C8B-B14F-4D97-AF65-F5344CB8AC3E}">
        <p14:creationId xmlns:p14="http://schemas.microsoft.com/office/powerpoint/2010/main" val="108782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is the practice of paying for the forgiveness of sin?</a:t>
            </a:r>
          </a:p>
          <a:p>
            <a:endParaRPr lang="en-US" sz="3600" dirty="0"/>
          </a:p>
          <a:p>
            <a:r>
              <a:rPr lang="en-US" sz="3600" dirty="0"/>
              <a:t>Indulgences </a:t>
            </a:r>
          </a:p>
        </p:txBody>
      </p:sp>
    </p:spTree>
    <p:extLst>
      <p:ext uri="{BB962C8B-B14F-4D97-AF65-F5344CB8AC3E}">
        <p14:creationId xmlns:p14="http://schemas.microsoft.com/office/powerpoint/2010/main" val="365865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95 Theses were written by?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Martin Luther</a:t>
            </a:r>
          </a:p>
        </p:txBody>
      </p:sp>
    </p:spTree>
    <p:extLst>
      <p:ext uri="{BB962C8B-B14F-4D97-AF65-F5344CB8AC3E}">
        <p14:creationId xmlns:p14="http://schemas.microsoft.com/office/powerpoint/2010/main" val="295332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83F20-107D-4DEF-BC3D-8DDEC93D0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DFE25-5834-4353-8235-83F6A2C14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0351" y="1905000"/>
            <a:ext cx="9144000" cy="4267200"/>
          </a:xfrm>
        </p:spPr>
        <p:txBody>
          <a:bodyPr>
            <a:normAutofit/>
          </a:bodyPr>
          <a:lstStyle/>
          <a:p>
            <a:r>
              <a:rPr lang="en-US" sz="3200" dirty="0"/>
              <a:t>Renaissance art technique that gives depth on a two dimensional surface?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Perspective  </a:t>
            </a:r>
          </a:p>
        </p:txBody>
      </p:sp>
    </p:spTree>
    <p:extLst>
      <p:ext uri="{BB962C8B-B14F-4D97-AF65-F5344CB8AC3E}">
        <p14:creationId xmlns:p14="http://schemas.microsoft.com/office/powerpoint/2010/main" val="268719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dynasty was able to overthrow the Mongol led </a:t>
            </a:r>
            <a:r>
              <a:rPr lang="en-US" sz="3200" dirty="0" err="1"/>
              <a:t>Yaun</a:t>
            </a:r>
            <a:r>
              <a:rPr lang="en-US" sz="3200" dirty="0"/>
              <a:t>  dynasty?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Ming </a:t>
            </a:r>
          </a:p>
        </p:txBody>
      </p:sp>
    </p:spTree>
    <p:extLst>
      <p:ext uri="{BB962C8B-B14F-4D97-AF65-F5344CB8AC3E}">
        <p14:creationId xmlns:p14="http://schemas.microsoft.com/office/powerpoint/2010/main" val="62568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was an example of a Renaissance Man?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Leonardo da Vinci  </a:t>
            </a:r>
          </a:p>
        </p:txBody>
      </p:sp>
    </p:spTree>
    <p:extLst>
      <p:ext uri="{BB962C8B-B14F-4D97-AF65-F5344CB8AC3E}">
        <p14:creationId xmlns:p14="http://schemas.microsoft.com/office/powerpoint/2010/main" val="5615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Name the three Islamic Empires.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Ottoman, </a:t>
            </a:r>
            <a:r>
              <a:rPr lang="en-US" sz="3600" dirty="0" err="1"/>
              <a:t>Safavid</a:t>
            </a:r>
            <a:r>
              <a:rPr lang="en-US" sz="3600" dirty="0"/>
              <a:t>, and Mughal </a:t>
            </a:r>
          </a:p>
        </p:txBody>
      </p:sp>
    </p:spTree>
    <p:extLst>
      <p:ext uri="{BB962C8B-B14F-4D97-AF65-F5344CB8AC3E}">
        <p14:creationId xmlns:p14="http://schemas.microsoft.com/office/powerpoint/2010/main" val="256892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unique about the Mughal attitudes toward Hindus?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They were tolerant </a:t>
            </a:r>
          </a:p>
        </p:txBody>
      </p:sp>
    </p:spTree>
    <p:extLst>
      <p:ext uri="{BB962C8B-B14F-4D97-AF65-F5344CB8AC3E}">
        <p14:creationId xmlns:p14="http://schemas.microsoft.com/office/powerpoint/2010/main" val="190874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Name one issues that lead to the decline of the Ming dynasty? </a:t>
            </a:r>
          </a:p>
          <a:p>
            <a:endParaRPr lang="en-US" sz="3600" dirty="0"/>
          </a:p>
          <a:p>
            <a:r>
              <a:rPr lang="en-US" sz="3600" dirty="0"/>
              <a:t>Incompetent rulers, Invasions, Drought and Famine, rebellions </a:t>
            </a:r>
          </a:p>
        </p:txBody>
      </p:sp>
    </p:spTree>
    <p:extLst>
      <p:ext uri="{BB962C8B-B14F-4D97-AF65-F5344CB8AC3E}">
        <p14:creationId xmlns:p14="http://schemas.microsoft.com/office/powerpoint/2010/main" val="83760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Place the Chinese dynasties we have studied thus far in proper chronological order starting with the earliest.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Shang, Zhou, Qin, Han, Sui, Tang, Song, </a:t>
            </a:r>
            <a:r>
              <a:rPr lang="en-US" sz="3600" dirty="0" err="1"/>
              <a:t>Yaun</a:t>
            </a:r>
            <a:r>
              <a:rPr lang="en-US" sz="3600" dirty="0"/>
              <a:t>. Ming </a:t>
            </a:r>
          </a:p>
        </p:txBody>
      </p:sp>
    </p:spTree>
    <p:extLst>
      <p:ext uri="{BB962C8B-B14F-4D97-AF65-F5344CB8AC3E}">
        <p14:creationId xmlns:p14="http://schemas.microsoft.com/office/powerpoint/2010/main" val="417192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81200"/>
            <a:ext cx="9144000" cy="4267200"/>
          </a:xfrm>
        </p:spPr>
        <p:txBody>
          <a:bodyPr>
            <a:normAutofit/>
          </a:bodyPr>
          <a:lstStyle/>
          <a:p>
            <a:r>
              <a:rPr lang="en-US" sz="3200" dirty="0"/>
              <a:t>What impact did the printing press have?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Is made books cheaper and it helped increase the literacy rate</a:t>
            </a:r>
          </a:p>
        </p:txBody>
      </p:sp>
    </p:spTree>
    <p:extLst>
      <p:ext uri="{BB962C8B-B14F-4D97-AF65-F5344CB8AC3E}">
        <p14:creationId xmlns:p14="http://schemas.microsoft.com/office/powerpoint/2010/main" val="22807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revival of this group occurred when the Ming Dynasty came to power.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Scholarly-Gentry </a:t>
            </a:r>
          </a:p>
        </p:txBody>
      </p:sp>
    </p:spTree>
    <p:extLst>
      <p:ext uri="{BB962C8B-B14F-4D97-AF65-F5344CB8AC3E}">
        <p14:creationId xmlns:p14="http://schemas.microsoft.com/office/powerpoint/2010/main" val="116967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 was a leader during the Catholic Reformation and was the founder of the Society of Jesus (Jesuits). </a:t>
            </a:r>
          </a:p>
          <a:p>
            <a:endParaRPr lang="en-US" sz="3200" dirty="0"/>
          </a:p>
          <a:p>
            <a:r>
              <a:rPr lang="en-US" sz="3200" dirty="0"/>
              <a:t>Ignatius Loyola </a:t>
            </a:r>
          </a:p>
        </p:txBody>
      </p:sp>
    </p:spTree>
    <p:extLst>
      <p:ext uri="{BB962C8B-B14F-4D97-AF65-F5344CB8AC3E}">
        <p14:creationId xmlns:p14="http://schemas.microsoft.com/office/powerpoint/2010/main" val="364299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Contrary to Japanese feudalism European created this kind of relationship between lord and vassal.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Reciprocal</a:t>
            </a:r>
          </a:p>
        </p:txBody>
      </p:sp>
    </p:spTree>
    <p:extLst>
      <p:ext uri="{BB962C8B-B14F-4D97-AF65-F5344CB8AC3E}">
        <p14:creationId xmlns:p14="http://schemas.microsoft.com/office/powerpoint/2010/main" val="297905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During his reign Ivan the Terrible (IV) began to become an autocratic ruler.  In order to accomplish this he began to purge Russia of this class of nobility. </a:t>
            </a:r>
          </a:p>
          <a:p>
            <a:endParaRPr lang="en-US" sz="3200" dirty="0"/>
          </a:p>
          <a:p>
            <a:r>
              <a:rPr lang="en-US" sz="3200" dirty="0"/>
              <a:t>Boyars </a:t>
            </a:r>
          </a:p>
        </p:txBody>
      </p:sp>
    </p:spTree>
    <p:extLst>
      <p:ext uri="{BB962C8B-B14F-4D97-AF65-F5344CB8AC3E}">
        <p14:creationId xmlns:p14="http://schemas.microsoft.com/office/powerpoint/2010/main" val="352002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7E8A0-1082-4493-AF43-E17B0EBD8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89E7F-DB62-434C-AEA4-2B6A3BAD3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movement to reform the Catholic Church?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Protestant Reformation </a:t>
            </a:r>
          </a:p>
        </p:txBody>
      </p:sp>
    </p:spTree>
    <p:extLst>
      <p:ext uri="{BB962C8B-B14F-4D97-AF65-F5344CB8AC3E}">
        <p14:creationId xmlns:p14="http://schemas.microsoft.com/office/powerpoint/2010/main" val="383773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D5134-D634-404F-8295-11870913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6DCC3-1AA3-4026-B6A9-B1B8BD36C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official state religion of Russia?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Orthodox Christianity </a:t>
            </a:r>
          </a:p>
        </p:txBody>
      </p:sp>
    </p:spTree>
    <p:extLst>
      <p:ext uri="{BB962C8B-B14F-4D97-AF65-F5344CB8AC3E}">
        <p14:creationId xmlns:p14="http://schemas.microsoft.com/office/powerpoint/2010/main" val="236813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Renaissance concept is focused on accomplishments and capabilities of individuals.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Humanism </a:t>
            </a:r>
          </a:p>
        </p:txBody>
      </p:sp>
    </p:spTree>
    <p:extLst>
      <p:ext uri="{BB962C8B-B14F-4D97-AF65-F5344CB8AC3E}">
        <p14:creationId xmlns:p14="http://schemas.microsoft.com/office/powerpoint/2010/main" val="160627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6D0FD-90F8-45F5-8470-03D319C17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6BA3F-F09F-4FB6-97DD-3E516682D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Safavid empire was at its greatest extent during the reign of which Shah?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Abbas the Great </a:t>
            </a:r>
          </a:p>
        </p:txBody>
      </p:sp>
    </p:spTree>
    <p:extLst>
      <p:ext uri="{BB962C8B-B14F-4D97-AF65-F5344CB8AC3E}">
        <p14:creationId xmlns:p14="http://schemas.microsoft.com/office/powerpoint/2010/main" val="401756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westward expansion of the </a:t>
            </a:r>
            <a:r>
              <a:rPr lang="en-US" sz="3200" dirty="0" err="1"/>
              <a:t>Safavids</a:t>
            </a:r>
            <a:r>
              <a:rPr lang="en-US" sz="3200" dirty="0"/>
              <a:t> was stopped by the Ottomans at this battle.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Battle of </a:t>
            </a:r>
            <a:r>
              <a:rPr lang="en-US" sz="3200" dirty="0" err="1"/>
              <a:t>Chaldiran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458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Where did Luther’s ideas first take hold in Europe?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Germany (Holy Roman Empire) </a:t>
            </a:r>
          </a:p>
        </p:txBody>
      </p:sp>
    </p:spTree>
    <p:extLst>
      <p:ext uri="{BB962C8B-B14F-4D97-AF65-F5344CB8AC3E}">
        <p14:creationId xmlns:p14="http://schemas.microsoft.com/office/powerpoint/2010/main" val="3137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99AFB-369F-4BA6-9FC1-6224A0F2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40027-491D-424F-93F8-37D7896CF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was Charles V?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Holy Roman Emperor </a:t>
            </a:r>
          </a:p>
        </p:txBody>
      </p:sp>
    </p:spTree>
    <p:extLst>
      <p:ext uri="{BB962C8B-B14F-4D97-AF65-F5344CB8AC3E}">
        <p14:creationId xmlns:p14="http://schemas.microsoft.com/office/powerpoint/2010/main" val="149187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C801F-394A-4EF8-A53D-C9239EDE2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D5747-AB24-44E6-9038-2CEAED49B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774" y="1905000"/>
            <a:ext cx="9144000" cy="4267200"/>
          </a:xfrm>
        </p:spPr>
        <p:txBody>
          <a:bodyPr>
            <a:normAutofit/>
          </a:bodyPr>
          <a:lstStyle/>
          <a:p>
            <a:r>
              <a:rPr lang="en-US" sz="3600" dirty="0"/>
              <a:t>What kind of Humanist were Machiavelli and Thomas More? 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Civic Humanist </a:t>
            </a:r>
          </a:p>
        </p:txBody>
      </p:sp>
    </p:spTree>
    <p:extLst>
      <p:ext uri="{BB962C8B-B14F-4D97-AF65-F5344CB8AC3E}">
        <p14:creationId xmlns:p14="http://schemas.microsoft.com/office/powerpoint/2010/main" val="190527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0BC1-60B6-4839-9962-832BFC897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53532-15B8-44AF-A1C6-C00FA487E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belief that ones life has be determined by god from birth describe what Calvinist idea?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Predestination</a:t>
            </a:r>
          </a:p>
        </p:txBody>
      </p:sp>
    </p:spTree>
    <p:extLst>
      <p:ext uri="{BB962C8B-B14F-4D97-AF65-F5344CB8AC3E}">
        <p14:creationId xmlns:p14="http://schemas.microsoft.com/office/powerpoint/2010/main" val="92287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BEAC-F2F3-4F5D-ADE6-D4B5CFBFD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5DE13-4E2C-4D03-9564-229769E65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significant about the voyages of Zheng He?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It showed that the Chinese had the ability to project their influence beyond their own boarders. </a:t>
            </a:r>
          </a:p>
        </p:txBody>
      </p:sp>
    </p:spTree>
    <p:extLst>
      <p:ext uri="{BB962C8B-B14F-4D97-AF65-F5344CB8AC3E}">
        <p14:creationId xmlns:p14="http://schemas.microsoft.com/office/powerpoint/2010/main" val="210349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order to invade England and to remove Elizabeth I from the throne Spain built this.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Spanish Armada </a:t>
            </a:r>
          </a:p>
        </p:txBody>
      </p:sp>
    </p:spTree>
    <p:extLst>
      <p:ext uri="{BB962C8B-B14F-4D97-AF65-F5344CB8AC3E}">
        <p14:creationId xmlns:p14="http://schemas.microsoft.com/office/powerpoint/2010/main" val="210532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EA24C-709F-429B-B1B6-0AE30535C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88A5C-D70A-446B-BFFF-DDFFBE1AE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spread the Protestant Reformation to France.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John Calvin </a:t>
            </a:r>
          </a:p>
        </p:txBody>
      </p:sp>
    </p:spTree>
    <p:extLst>
      <p:ext uri="{BB962C8B-B14F-4D97-AF65-F5344CB8AC3E}">
        <p14:creationId xmlns:p14="http://schemas.microsoft.com/office/powerpoint/2010/main" val="130378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was a meeting that redefined and reaffirmed Catholic doctrine</a:t>
            </a:r>
          </a:p>
          <a:p>
            <a:endParaRPr lang="en-US" sz="3600" dirty="0"/>
          </a:p>
          <a:p>
            <a:r>
              <a:rPr lang="en-US" sz="3600" dirty="0"/>
              <a:t>Council of Trent </a:t>
            </a:r>
          </a:p>
        </p:txBody>
      </p:sp>
    </p:spTree>
    <p:extLst>
      <p:ext uri="{BB962C8B-B14F-4D97-AF65-F5344CB8AC3E}">
        <p14:creationId xmlns:p14="http://schemas.microsoft.com/office/powerpoint/2010/main" val="231177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leader of the Ottoman empire was known as a?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Sultan </a:t>
            </a:r>
          </a:p>
        </p:txBody>
      </p:sp>
    </p:spTree>
    <p:extLst>
      <p:ext uri="{BB962C8B-B14F-4D97-AF65-F5344CB8AC3E}">
        <p14:creationId xmlns:p14="http://schemas.microsoft.com/office/powerpoint/2010/main" val="281644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974</Words>
  <Application>Microsoft Office PowerPoint</Application>
  <PresentationFormat>Custom</PresentationFormat>
  <Paragraphs>233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2" baseType="lpstr">
      <vt:lpstr>Arial</vt:lpstr>
      <vt:lpstr>Consolas</vt:lpstr>
      <vt:lpstr>Corbel</vt:lpstr>
      <vt:lpstr>Chalkboard 16x9</vt:lpstr>
      <vt:lpstr>Unit 3 Review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2016-03-01T14:38:09Z</dcterms:created>
  <dcterms:modified xsi:type="dcterms:W3CDTF">2020-02-27T13:31:17Z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