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7"/>
  </p:notesMasterIdLst>
  <p:handoutMasterIdLst>
    <p:handoutMasterId r:id="rId78"/>
  </p:handoutMasterIdLst>
  <p:sldIdLst>
    <p:sldId id="256" r:id="rId3"/>
    <p:sldId id="309" r:id="rId4"/>
    <p:sldId id="257" r:id="rId5"/>
    <p:sldId id="303" r:id="rId6"/>
    <p:sldId id="277" r:id="rId7"/>
    <p:sldId id="325" r:id="rId8"/>
    <p:sldId id="316" r:id="rId9"/>
    <p:sldId id="290" r:id="rId10"/>
    <p:sldId id="331" r:id="rId11"/>
    <p:sldId id="304" r:id="rId12"/>
    <p:sldId id="278" r:id="rId13"/>
    <p:sldId id="293" r:id="rId14"/>
    <p:sldId id="258" r:id="rId15"/>
    <p:sldId id="259" r:id="rId16"/>
    <p:sldId id="328" r:id="rId17"/>
    <p:sldId id="261" r:id="rId18"/>
    <p:sldId id="310" r:id="rId19"/>
    <p:sldId id="292" r:id="rId20"/>
    <p:sldId id="327" r:id="rId21"/>
    <p:sldId id="329" r:id="rId22"/>
    <p:sldId id="262" r:id="rId23"/>
    <p:sldId id="322" r:id="rId24"/>
    <p:sldId id="263" r:id="rId25"/>
    <p:sldId id="305" r:id="rId26"/>
    <p:sldId id="306" r:id="rId27"/>
    <p:sldId id="334" r:id="rId28"/>
    <p:sldId id="330" r:id="rId29"/>
    <p:sldId id="287" r:id="rId30"/>
    <p:sldId id="264" r:id="rId31"/>
    <p:sldId id="294" r:id="rId32"/>
    <p:sldId id="265" r:id="rId33"/>
    <p:sldId id="307" r:id="rId34"/>
    <p:sldId id="267" r:id="rId35"/>
    <p:sldId id="319" r:id="rId36"/>
    <p:sldId id="326" r:id="rId37"/>
    <p:sldId id="268" r:id="rId38"/>
    <p:sldId id="313" r:id="rId39"/>
    <p:sldId id="269" r:id="rId40"/>
    <p:sldId id="311" r:id="rId41"/>
    <p:sldId id="321" r:id="rId42"/>
    <p:sldId id="312" r:id="rId43"/>
    <p:sldId id="270" r:id="rId44"/>
    <p:sldId id="271" r:id="rId45"/>
    <p:sldId id="314" r:id="rId46"/>
    <p:sldId id="272" r:id="rId47"/>
    <p:sldId id="315" r:id="rId48"/>
    <p:sldId id="273" r:id="rId49"/>
    <p:sldId id="295" r:id="rId50"/>
    <p:sldId id="332" r:id="rId51"/>
    <p:sldId id="317" r:id="rId52"/>
    <p:sldId id="281" r:id="rId53"/>
    <p:sldId id="274" r:id="rId54"/>
    <p:sldId id="323" r:id="rId55"/>
    <p:sldId id="276" r:id="rId56"/>
    <p:sldId id="296" r:id="rId57"/>
    <p:sldId id="260" r:id="rId58"/>
    <p:sldId id="297" r:id="rId59"/>
    <p:sldId id="279" r:id="rId60"/>
    <p:sldId id="280" r:id="rId61"/>
    <p:sldId id="298" r:id="rId62"/>
    <p:sldId id="320" r:id="rId63"/>
    <p:sldId id="324" r:id="rId64"/>
    <p:sldId id="282" r:id="rId65"/>
    <p:sldId id="283" r:id="rId66"/>
    <p:sldId id="333" r:id="rId67"/>
    <p:sldId id="299" r:id="rId68"/>
    <p:sldId id="300" r:id="rId69"/>
    <p:sldId id="285" r:id="rId70"/>
    <p:sldId id="301" r:id="rId71"/>
    <p:sldId id="286" r:id="rId72"/>
    <p:sldId id="288" r:id="rId73"/>
    <p:sldId id="289" r:id="rId74"/>
    <p:sldId id="291" r:id="rId75"/>
    <p:sldId id="266" r:id="rId7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35" autoAdjust="0"/>
    <p:restoredTop sz="95274" autoAdjust="0"/>
  </p:normalViewPr>
  <p:slideViewPr>
    <p:cSldViewPr>
      <p:cViewPr varScale="1">
        <p:scale>
          <a:sx n="67" d="100"/>
          <a:sy n="67" d="100"/>
        </p:scale>
        <p:origin x="252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1/30/2020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and 2 Review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Period 1 (1200-1450)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dynasty came to power after they defeated the Chen during the 3 Kingdoms Period.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Sui</a:t>
            </a:r>
          </a:p>
        </p:txBody>
      </p:sp>
    </p:spTree>
    <p:extLst>
      <p:ext uri="{BB962C8B-B14F-4D97-AF65-F5344CB8AC3E}">
        <p14:creationId xmlns:p14="http://schemas.microsoft.com/office/powerpoint/2010/main" val="37852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712" y="1981200"/>
            <a:ext cx="9144000" cy="4267200"/>
          </a:xfrm>
        </p:spPr>
        <p:txBody>
          <a:bodyPr>
            <a:normAutofit/>
          </a:bodyPr>
          <a:lstStyle/>
          <a:p>
            <a:r>
              <a:rPr lang="en-US" sz="4000" dirty="0"/>
              <a:t>Who was King </a:t>
            </a:r>
            <a:r>
              <a:rPr lang="en-US" sz="4000" dirty="0" err="1"/>
              <a:t>Lalibella</a:t>
            </a:r>
            <a:r>
              <a:rPr lang="en-US" sz="4000" dirty="0"/>
              <a:t>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Ruler of Ethiopia </a:t>
            </a:r>
          </a:p>
        </p:txBody>
      </p:sp>
    </p:spTree>
    <p:extLst>
      <p:ext uri="{BB962C8B-B14F-4D97-AF65-F5344CB8AC3E}">
        <p14:creationId xmlns:p14="http://schemas.microsoft.com/office/powerpoint/2010/main" val="28364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Who was crowned emperor in 800 CE? </a:t>
            </a:r>
          </a:p>
          <a:p>
            <a:endParaRPr lang="en-US" sz="4400" dirty="0"/>
          </a:p>
          <a:p>
            <a:r>
              <a:rPr lang="en-US" sz="4400" dirty="0"/>
              <a:t>Charlemagne </a:t>
            </a:r>
          </a:p>
        </p:txBody>
      </p:sp>
    </p:spTree>
    <p:extLst>
      <p:ext uri="{BB962C8B-B14F-4D97-AF65-F5344CB8AC3E}">
        <p14:creationId xmlns:p14="http://schemas.microsoft.com/office/powerpoint/2010/main" val="64325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the five pillars of Islam?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Faith, Prayer, Fasting, Alms, Pilgrimage </a:t>
            </a:r>
          </a:p>
        </p:txBody>
      </p:sp>
    </p:spTree>
    <p:extLst>
      <p:ext uri="{BB962C8B-B14F-4D97-AF65-F5344CB8AC3E}">
        <p14:creationId xmlns:p14="http://schemas.microsoft.com/office/powerpoint/2010/main" val="21344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the holy text of Islam?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Qur’an </a:t>
            </a:r>
          </a:p>
        </p:txBody>
      </p:sp>
    </p:spTree>
    <p:extLst>
      <p:ext uri="{BB962C8B-B14F-4D97-AF65-F5344CB8AC3E}">
        <p14:creationId xmlns:p14="http://schemas.microsoft.com/office/powerpoint/2010/main" val="35948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13DF9-AA97-4824-BECC-E8B6F49C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37B65-D50D-4494-845E-FBED939A0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main difference in the patterns of conversion to Islam in Asia and Africa?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Asia- lower caste and the lower classes </a:t>
            </a:r>
          </a:p>
          <a:p>
            <a:r>
              <a:rPr lang="en-US" sz="3200" dirty="0"/>
              <a:t>Africa- Kings and elite </a:t>
            </a:r>
          </a:p>
        </p:txBody>
      </p:sp>
    </p:spTree>
    <p:extLst>
      <p:ext uri="{BB962C8B-B14F-4D97-AF65-F5344CB8AC3E}">
        <p14:creationId xmlns:p14="http://schemas.microsoft.com/office/powerpoint/2010/main" val="5143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event marks the first date in the Islamic calendar?</a:t>
            </a:r>
          </a:p>
          <a:p>
            <a:endParaRPr lang="en-US" sz="4000" dirty="0"/>
          </a:p>
          <a:p>
            <a:r>
              <a:rPr lang="en-US" sz="4000" dirty="0" err="1"/>
              <a:t>Hijra</a:t>
            </a:r>
            <a:r>
              <a:rPr lang="en-US" sz="4000" dirty="0"/>
              <a:t> (622)</a:t>
            </a:r>
          </a:p>
        </p:txBody>
      </p:sp>
    </p:spTree>
    <p:extLst>
      <p:ext uri="{BB962C8B-B14F-4D97-AF65-F5344CB8AC3E}">
        <p14:creationId xmlns:p14="http://schemas.microsoft.com/office/powerpoint/2010/main" val="247483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Song were forced to pay tribute to neighboring kingdoms.  Name two of these kingdoms.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Liao, Xi Xia, </a:t>
            </a:r>
            <a:r>
              <a:rPr lang="en-US" sz="4000" dirty="0" err="1"/>
              <a:t>Jin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834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manor?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The house that a lord lived in and the center of the Manorial system </a:t>
            </a:r>
          </a:p>
        </p:txBody>
      </p:sp>
    </p:spTree>
    <p:extLst>
      <p:ext uri="{BB962C8B-B14F-4D97-AF65-F5344CB8AC3E}">
        <p14:creationId xmlns:p14="http://schemas.microsoft.com/office/powerpoint/2010/main" val="8688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298AB-99F5-4769-A207-054CA2E2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B0D6-6FAB-419F-B76B-2BD9918D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empire in southern Africa was important to the gold trade between inland territories and the Swahili coast city states.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Great Zimbabwe </a:t>
            </a:r>
          </a:p>
        </p:txBody>
      </p:sp>
    </p:spTree>
    <p:extLst>
      <p:ext uri="{BB962C8B-B14F-4D97-AF65-F5344CB8AC3E}">
        <p14:creationId xmlns:p14="http://schemas.microsoft.com/office/powerpoint/2010/main" val="311586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These ideologies did not get along with each other in China during the middle ages.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Buddhism and Confucianism </a:t>
            </a:r>
          </a:p>
        </p:txBody>
      </p:sp>
    </p:spTree>
    <p:extLst>
      <p:ext uri="{BB962C8B-B14F-4D97-AF65-F5344CB8AC3E}">
        <p14:creationId xmlns:p14="http://schemas.microsoft.com/office/powerpoint/2010/main" val="382136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3901D-B9C9-459E-8E12-38EFB293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98793-3D9F-4775-ACB3-48B0CC68F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key inventions of the Southern Song period.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Paper money, compass, and gunpowder </a:t>
            </a:r>
          </a:p>
        </p:txBody>
      </p:sp>
    </p:spTree>
    <p:extLst>
      <p:ext uri="{BB962C8B-B14F-4D97-AF65-F5344CB8AC3E}">
        <p14:creationId xmlns:p14="http://schemas.microsoft.com/office/powerpoint/2010/main" val="33635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Who is the political and religious leader of Islam? 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Caliph </a:t>
            </a:r>
          </a:p>
        </p:txBody>
      </p:sp>
    </p:spTree>
    <p:extLst>
      <p:ext uri="{BB962C8B-B14F-4D97-AF65-F5344CB8AC3E}">
        <p14:creationId xmlns:p14="http://schemas.microsoft.com/office/powerpoint/2010/main" val="20042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was most likely to be literate during the middle ages in Europe?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Monks </a:t>
            </a:r>
          </a:p>
        </p:txBody>
      </p:sp>
    </p:spTree>
    <p:extLst>
      <p:ext uri="{BB962C8B-B14F-4D97-AF65-F5344CB8AC3E}">
        <p14:creationId xmlns:p14="http://schemas.microsoft.com/office/powerpoint/2010/main" val="254883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was Ali’s relationship to Muhammad? 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His son in law </a:t>
            </a:r>
          </a:p>
        </p:txBody>
      </p:sp>
    </p:spTree>
    <p:extLst>
      <p:ext uri="{BB962C8B-B14F-4D97-AF65-F5344CB8AC3E}">
        <p14:creationId xmlns:p14="http://schemas.microsoft.com/office/powerpoint/2010/main" val="138579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main political Chinese influences on the Japanese, Koreans, and Vietnamese was?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4000" dirty="0"/>
              <a:t>The Chinese Bureaucracy </a:t>
            </a:r>
          </a:p>
        </p:txBody>
      </p:sp>
    </p:spTree>
    <p:extLst>
      <p:ext uri="{BB962C8B-B14F-4D97-AF65-F5344CB8AC3E}">
        <p14:creationId xmlns:p14="http://schemas.microsoft.com/office/powerpoint/2010/main" val="391916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Over a 200 year period beginning in 1095 the Islamic world was invaded by who? 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European Crusaders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EB10-D49E-43F1-8030-B3A59508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117C7-287E-4614-91B0-355386AFC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Group of Muslims that combine mystic aspects with traditional Islamic beliefs.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Sufi </a:t>
            </a:r>
          </a:p>
        </p:txBody>
      </p:sp>
    </p:spTree>
    <p:extLst>
      <p:ext uri="{BB962C8B-B14F-4D97-AF65-F5344CB8AC3E}">
        <p14:creationId xmlns:p14="http://schemas.microsoft.com/office/powerpoint/2010/main" val="54889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256E2-D7F6-482B-934C-2DAD5159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6E9C-859D-4225-9345-8D58798A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split between the Roman Catholic Church and the Eastern Orthodox Church is known as the?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Great Schism (1054)</a:t>
            </a:r>
          </a:p>
        </p:txBody>
      </p:sp>
    </p:spTree>
    <p:extLst>
      <p:ext uri="{BB962C8B-B14F-4D97-AF65-F5344CB8AC3E}">
        <p14:creationId xmlns:p14="http://schemas.microsoft.com/office/powerpoint/2010/main" val="321383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a fief?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land granted to a lesser noble </a:t>
            </a:r>
          </a:p>
        </p:txBody>
      </p:sp>
    </p:spTree>
    <p:extLst>
      <p:ext uri="{BB962C8B-B14F-4D97-AF65-F5344CB8AC3E}">
        <p14:creationId xmlns:p14="http://schemas.microsoft.com/office/powerpoint/2010/main" val="14133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clan replaced the Umayyad as the dominant Islamic clan? </a:t>
            </a:r>
          </a:p>
          <a:p>
            <a:endParaRPr lang="en-US" sz="4000" dirty="0"/>
          </a:p>
          <a:p>
            <a:r>
              <a:rPr lang="en-US" sz="4000" dirty="0"/>
              <a:t>Abbasid </a:t>
            </a:r>
          </a:p>
        </p:txBody>
      </p:sp>
    </p:spTree>
    <p:extLst>
      <p:ext uri="{BB962C8B-B14F-4D97-AF65-F5344CB8AC3E}">
        <p14:creationId xmlns:p14="http://schemas.microsoft.com/office/powerpoint/2010/main" val="224899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did Muhammad receive in 610 CE?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The revelations from the angel Gabriel </a:t>
            </a:r>
          </a:p>
        </p:txBody>
      </p:sp>
    </p:spTree>
    <p:extLst>
      <p:ext uri="{BB962C8B-B14F-4D97-AF65-F5344CB8AC3E}">
        <p14:creationId xmlns:p14="http://schemas.microsoft.com/office/powerpoint/2010/main" val="386953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is the Battle of Tours in 732 significant?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Charles Martel stopped the spread of Islam into northern Europe. </a:t>
            </a:r>
          </a:p>
        </p:txBody>
      </p:sp>
    </p:spTree>
    <p:extLst>
      <p:ext uri="{BB962C8B-B14F-4D97-AF65-F5344CB8AC3E}">
        <p14:creationId xmlns:p14="http://schemas.microsoft.com/office/powerpoint/2010/main" val="109952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were the three groups that replaced the Abbasid clan?</a:t>
            </a:r>
          </a:p>
          <a:p>
            <a:endParaRPr lang="en-US" sz="3600" dirty="0"/>
          </a:p>
          <a:p>
            <a:r>
              <a:rPr lang="en-US" sz="3600" dirty="0" err="1"/>
              <a:t>Buyids</a:t>
            </a:r>
            <a:r>
              <a:rPr lang="en-US" sz="3600" dirty="0"/>
              <a:t>, Seljuk Turks, Mongols </a:t>
            </a:r>
          </a:p>
        </p:txBody>
      </p:sp>
    </p:spTree>
    <p:extLst>
      <p:ext uri="{BB962C8B-B14F-4D97-AF65-F5344CB8AC3E}">
        <p14:creationId xmlns:p14="http://schemas.microsoft.com/office/powerpoint/2010/main" val="260288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This family married their daughters to the emperors which made them the most dominant Japanese family until the 12</a:t>
            </a:r>
            <a:r>
              <a:rPr lang="en-US" sz="4000" baseline="30000" dirty="0"/>
              <a:t>th</a:t>
            </a:r>
            <a:r>
              <a:rPr lang="en-US" sz="4000" dirty="0"/>
              <a:t> century.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Fujiwara </a:t>
            </a:r>
          </a:p>
        </p:txBody>
      </p:sp>
    </p:spTree>
    <p:extLst>
      <p:ext uri="{BB962C8B-B14F-4D97-AF65-F5344CB8AC3E}">
        <p14:creationId xmlns:p14="http://schemas.microsoft.com/office/powerpoint/2010/main" val="266695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Islamic sect combined Islamic teachings with mystic aspects of traditional religion? 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Sufi </a:t>
            </a:r>
          </a:p>
        </p:txBody>
      </p:sp>
    </p:spTree>
    <p:extLst>
      <p:ext uri="{BB962C8B-B14F-4D97-AF65-F5344CB8AC3E}">
        <p14:creationId xmlns:p14="http://schemas.microsoft.com/office/powerpoint/2010/main" val="261941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most common form of the plague?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The Bubonic Plague </a:t>
            </a:r>
          </a:p>
        </p:txBody>
      </p:sp>
    </p:spTree>
    <p:extLst>
      <p:ext uri="{BB962C8B-B14F-4D97-AF65-F5344CB8AC3E}">
        <p14:creationId xmlns:p14="http://schemas.microsoft.com/office/powerpoint/2010/main" val="38985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5D54-C562-4531-8E15-0EDB0040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AC2F-6577-47C2-8EF3-E278805D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large trading empire in southeast Asia. Located in present day Indonesia.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 err="1"/>
              <a:t>Srivijaya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715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are Bedouins?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/>
              <a:t>Nomadic </a:t>
            </a:r>
            <a:r>
              <a:rPr lang="en-US" sz="4000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67009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happened to Japan as a result of the civil war that took place during the Ashikaga </a:t>
            </a:r>
            <a:r>
              <a:rPr lang="en-US" sz="4000" dirty="0" err="1"/>
              <a:t>Shogunate</a:t>
            </a:r>
            <a:r>
              <a:rPr lang="en-US" sz="4000" dirty="0"/>
              <a:t>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Japan was split into 300 kingdoms</a:t>
            </a:r>
          </a:p>
        </p:txBody>
      </p:sp>
    </p:spTree>
    <p:extLst>
      <p:ext uri="{BB962C8B-B14F-4D97-AF65-F5344CB8AC3E}">
        <p14:creationId xmlns:p14="http://schemas.microsoft.com/office/powerpoint/2010/main" val="291577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Who were the Berbers?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North African pastoral people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2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Tang dynasty’s greatest architectural achievement was the continuation of the?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Great Wall </a:t>
            </a:r>
          </a:p>
        </p:txBody>
      </p:sp>
    </p:spTree>
    <p:extLst>
      <p:ext uri="{BB962C8B-B14F-4D97-AF65-F5344CB8AC3E}">
        <p14:creationId xmlns:p14="http://schemas.microsoft.com/office/powerpoint/2010/main" val="271204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allowed for an increase in the population throughout the Middle Ages in Europe?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Improved agricultural tools and techniques</a:t>
            </a:r>
          </a:p>
        </p:txBody>
      </p:sp>
    </p:spTree>
    <p:extLst>
      <p:ext uri="{BB962C8B-B14F-4D97-AF65-F5344CB8AC3E}">
        <p14:creationId xmlns:p14="http://schemas.microsoft.com/office/powerpoint/2010/main" val="205774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North and West Africa became more connected to the outside world due to trade along which trade network.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Trans-Saharan Trade Network </a:t>
            </a:r>
          </a:p>
        </p:txBody>
      </p:sp>
    </p:spTree>
    <p:extLst>
      <p:ext uri="{BB962C8B-B14F-4D97-AF65-F5344CB8AC3E}">
        <p14:creationId xmlns:p14="http://schemas.microsoft.com/office/powerpoint/2010/main" val="38168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Who established the Yuan dynasty?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Kublai Khan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kept a journal of his travels around the world?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Ibn Battuta </a:t>
            </a:r>
          </a:p>
        </p:txBody>
      </p:sp>
    </p:spTree>
    <p:extLst>
      <p:ext uri="{BB962C8B-B14F-4D97-AF65-F5344CB8AC3E}">
        <p14:creationId xmlns:p14="http://schemas.microsoft.com/office/powerpoint/2010/main" val="319462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groups of people did Islam appeal to once it arrived in India?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Low-caste Hindus and Buddhist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8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Chinese social class was educated and worked for the government.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Scholarly-gentry </a:t>
            </a:r>
          </a:p>
        </p:txBody>
      </p:sp>
    </p:spTree>
    <p:extLst>
      <p:ext uri="{BB962C8B-B14F-4D97-AF65-F5344CB8AC3E}">
        <p14:creationId xmlns:p14="http://schemas.microsoft.com/office/powerpoint/2010/main" val="317729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term for non-Muslims specifically Hindus and Buddhist?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Dhimmi </a:t>
            </a:r>
          </a:p>
        </p:txBody>
      </p:sp>
    </p:spTree>
    <p:extLst>
      <p:ext uri="{BB962C8B-B14F-4D97-AF65-F5344CB8AC3E}">
        <p14:creationId xmlns:p14="http://schemas.microsoft.com/office/powerpoint/2010/main" val="250284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happened to the Mongol empire after Genghis Khan’s death?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Spilt into 4 Khanates </a:t>
            </a:r>
          </a:p>
        </p:txBody>
      </p:sp>
    </p:spTree>
    <p:extLst>
      <p:ext uri="{BB962C8B-B14F-4D97-AF65-F5344CB8AC3E}">
        <p14:creationId xmlns:p14="http://schemas.microsoft.com/office/powerpoint/2010/main" val="337451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a dhow?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A new type of ship </a:t>
            </a:r>
          </a:p>
        </p:txBody>
      </p:sp>
    </p:spTree>
    <p:extLst>
      <p:ext uri="{BB962C8B-B14F-4D97-AF65-F5344CB8AC3E}">
        <p14:creationId xmlns:p14="http://schemas.microsoft.com/office/powerpoint/2010/main" val="245833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1066 who decided he was going to invade England?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William the Conqueror  </a:t>
            </a:r>
          </a:p>
        </p:txBody>
      </p:sp>
    </p:spTree>
    <p:extLst>
      <p:ext uri="{BB962C8B-B14F-4D97-AF65-F5344CB8AC3E}">
        <p14:creationId xmlns:p14="http://schemas.microsoft.com/office/powerpoint/2010/main" val="335912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137E-5B11-47DB-8146-ADDB89F8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D4AB8-DCC7-4A35-87CF-F3CF88795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relationship between Constantine and Christianity?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He converted and then issued the Edict of Milan of 313 that stopped the persecution of Christians </a:t>
            </a:r>
          </a:p>
        </p:txBody>
      </p:sp>
    </p:spTree>
    <p:extLst>
      <p:ext uri="{BB962C8B-B14F-4D97-AF65-F5344CB8AC3E}">
        <p14:creationId xmlns:p14="http://schemas.microsoft.com/office/powerpoint/2010/main" val="276933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is the correct chronological order of the West African Islamic kingdoms?</a:t>
            </a:r>
          </a:p>
          <a:p>
            <a:endParaRPr lang="en-US" sz="4000" dirty="0"/>
          </a:p>
          <a:p>
            <a:r>
              <a:rPr lang="en-US" sz="4000" dirty="0"/>
              <a:t>Ghana, Mali, Songhay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7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Chinese had influence over three main regions.  Which of those regions was the most open to the influence and which was not?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Korea-open</a:t>
            </a:r>
          </a:p>
          <a:p>
            <a:r>
              <a:rPr lang="en-US" sz="3200" dirty="0"/>
              <a:t>Vietnam- closed </a:t>
            </a:r>
          </a:p>
        </p:txBody>
      </p:sp>
    </p:spTree>
    <p:extLst>
      <p:ext uri="{BB962C8B-B14F-4D97-AF65-F5344CB8AC3E}">
        <p14:creationId xmlns:p14="http://schemas.microsoft.com/office/powerpoint/2010/main" val="403305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we know that Mansa Musa was a practicing Muslim?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 made the hajj</a:t>
            </a:r>
          </a:p>
        </p:txBody>
      </p:sp>
    </p:spTree>
    <p:extLst>
      <p:ext uri="{BB962C8B-B14F-4D97-AF65-F5344CB8AC3E}">
        <p14:creationId xmlns:p14="http://schemas.microsoft.com/office/powerpoint/2010/main" val="108225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two social groups were included in the </a:t>
            </a:r>
            <a:r>
              <a:rPr lang="en-US" sz="3600" dirty="0" err="1"/>
              <a:t>Bhaktic</a:t>
            </a:r>
            <a:r>
              <a:rPr lang="en-US" sz="3600" dirty="0"/>
              <a:t> cults?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Women and the untouchables </a:t>
            </a:r>
          </a:p>
        </p:txBody>
      </p:sp>
    </p:spTree>
    <p:extLst>
      <p:ext uri="{BB962C8B-B14F-4D97-AF65-F5344CB8AC3E}">
        <p14:creationId xmlns:p14="http://schemas.microsoft.com/office/powerpoint/2010/main" val="257062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During the Song and Tang Dynasties the civil service examinations gave rise to which social phenomenon?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Social mobility (movement between social classes)</a:t>
            </a:r>
          </a:p>
        </p:txBody>
      </p:sp>
    </p:spTree>
    <p:extLst>
      <p:ext uri="{BB962C8B-B14F-4D97-AF65-F5344CB8AC3E}">
        <p14:creationId xmlns:p14="http://schemas.microsoft.com/office/powerpoint/2010/main" val="275120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was Islam spread to North Africa?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Through Merchants and traders </a:t>
            </a:r>
          </a:p>
        </p:txBody>
      </p:sp>
    </p:spTree>
    <p:extLst>
      <p:ext uri="{BB962C8B-B14F-4D97-AF65-F5344CB8AC3E}">
        <p14:creationId xmlns:p14="http://schemas.microsoft.com/office/powerpoint/2010/main" val="107758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secular functions did the church and monasteries serve during the Middle Ages?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Education, Shelter, Large Estates </a:t>
            </a:r>
          </a:p>
        </p:txBody>
      </p:sp>
    </p:spTree>
    <p:extLst>
      <p:ext uri="{BB962C8B-B14F-4D97-AF65-F5344CB8AC3E}">
        <p14:creationId xmlns:p14="http://schemas.microsoft.com/office/powerpoint/2010/main" val="428916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What clan controlled the politics and economy of Mecca?</a:t>
            </a:r>
          </a:p>
          <a:p>
            <a:endParaRPr lang="en-US" sz="4400" dirty="0"/>
          </a:p>
          <a:p>
            <a:r>
              <a:rPr lang="en-US" sz="4400" dirty="0"/>
              <a:t>Umayyad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7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happened to Charlemagne’s empire at the Treaty of Verdun in 843?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It was split into three kingdoms</a:t>
            </a:r>
          </a:p>
        </p:txBody>
      </p:sp>
    </p:spTree>
    <p:extLst>
      <p:ext uri="{BB962C8B-B14F-4D97-AF65-F5344CB8AC3E}">
        <p14:creationId xmlns:p14="http://schemas.microsoft.com/office/powerpoint/2010/main" val="357682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main religion in Ethiopia?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Christianity </a:t>
            </a:r>
          </a:p>
        </p:txBody>
      </p:sp>
    </p:spTree>
    <p:extLst>
      <p:ext uri="{BB962C8B-B14F-4D97-AF65-F5344CB8AC3E}">
        <p14:creationId xmlns:p14="http://schemas.microsoft.com/office/powerpoint/2010/main" val="4517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group migrated south and are responsible for a language group that persists to this day?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Bantu</a:t>
            </a:r>
          </a:p>
        </p:txBody>
      </p:sp>
    </p:spTree>
    <p:extLst>
      <p:ext uri="{BB962C8B-B14F-4D97-AF65-F5344CB8AC3E}">
        <p14:creationId xmlns:p14="http://schemas.microsoft.com/office/powerpoint/2010/main" val="3305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sort a relationship was created in European feudalism between lord and vassal?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Reciprocal relationship </a:t>
            </a:r>
          </a:p>
        </p:txBody>
      </p:sp>
    </p:spTree>
    <p:extLst>
      <p:ext uri="{BB962C8B-B14F-4D97-AF65-F5344CB8AC3E}">
        <p14:creationId xmlns:p14="http://schemas.microsoft.com/office/powerpoint/2010/main" val="15277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largest of the three kingdoms created at the Treaty of Verdun was the?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Holy Roman Empire </a:t>
            </a:r>
          </a:p>
        </p:txBody>
      </p:sp>
    </p:spTree>
    <p:extLst>
      <p:ext uri="{BB962C8B-B14F-4D97-AF65-F5344CB8AC3E}">
        <p14:creationId xmlns:p14="http://schemas.microsoft.com/office/powerpoint/2010/main" val="401179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Muslims viewed ____________ as a process in the conversion of pagans to Islam.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Slavery </a:t>
            </a:r>
          </a:p>
        </p:txBody>
      </p:sp>
    </p:spTree>
    <p:extLst>
      <p:ext uri="{BB962C8B-B14F-4D97-AF65-F5344CB8AC3E}">
        <p14:creationId xmlns:p14="http://schemas.microsoft.com/office/powerpoint/2010/main" val="372710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Which of the three West African kingdoms was able to thrive due to its trading cities of Timbuktu and </a:t>
            </a:r>
            <a:r>
              <a:rPr lang="en-US" sz="3600" dirty="0" err="1"/>
              <a:t>Jenne</a:t>
            </a:r>
            <a:r>
              <a:rPr lang="en-US" sz="3600" dirty="0"/>
              <a:t>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Mali </a:t>
            </a:r>
          </a:p>
        </p:txBody>
      </p:sp>
    </p:spTree>
    <p:extLst>
      <p:ext uri="{BB962C8B-B14F-4D97-AF65-F5344CB8AC3E}">
        <p14:creationId xmlns:p14="http://schemas.microsoft.com/office/powerpoint/2010/main" val="408736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social class was more likely to convert to Islam in West Africa?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elite </a:t>
            </a:r>
          </a:p>
        </p:txBody>
      </p:sp>
    </p:spTree>
    <p:extLst>
      <p:ext uri="{BB962C8B-B14F-4D97-AF65-F5344CB8AC3E}">
        <p14:creationId xmlns:p14="http://schemas.microsoft.com/office/powerpoint/2010/main" val="282041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most important of the Swahili trading ports.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err="1"/>
              <a:t>Kilwa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0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DAF0-9AE4-4129-BD20-0F655B2D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23891-7F6F-4009-A626-B6C35495B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Was the relationship between Song dynasty and the nomadic groups?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Song had to pay tribute to the nomadic groups in order to prevent invasion. </a:t>
            </a:r>
          </a:p>
        </p:txBody>
      </p:sp>
    </p:spTree>
    <p:extLst>
      <p:ext uri="{BB962C8B-B14F-4D97-AF65-F5344CB8AC3E}">
        <p14:creationId xmlns:p14="http://schemas.microsoft.com/office/powerpoint/2010/main" val="56450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century saw the rise of universities in Western Europe?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13</a:t>
            </a:r>
            <a:r>
              <a:rPr lang="en-US" sz="3600" baseline="30000" dirty="0"/>
              <a:t>th</a:t>
            </a:r>
            <a:r>
              <a:rPr lang="en-US" sz="3600" dirty="0"/>
              <a:t> Century </a:t>
            </a:r>
          </a:p>
        </p:txBody>
      </p:sp>
    </p:spTree>
    <p:extLst>
      <p:ext uri="{BB962C8B-B14F-4D97-AF65-F5344CB8AC3E}">
        <p14:creationId xmlns:p14="http://schemas.microsoft.com/office/powerpoint/2010/main" val="89343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government concept was established in England by the Magna Carta in 1215?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Limited Government </a:t>
            </a:r>
          </a:p>
        </p:txBody>
      </p:sp>
    </p:spTree>
    <p:extLst>
      <p:ext uri="{BB962C8B-B14F-4D97-AF65-F5344CB8AC3E}">
        <p14:creationId xmlns:p14="http://schemas.microsoft.com/office/powerpoint/2010/main" val="30396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trade network was the Swahili Coast apart of?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Indian Ocean Trade Network </a:t>
            </a:r>
          </a:p>
        </p:txBody>
      </p:sp>
    </p:spTree>
    <p:extLst>
      <p:ext uri="{BB962C8B-B14F-4D97-AF65-F5344CB8AC3E}">
        <p14:creationId xmlns:p14="http://schemas.microsoft.com/office/powerpoint/2010/main" val="383524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took place between 1000 and 1492 on the Iberian Peninsula?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Reconquista of Spain for the Islamic Moors  </a:t>
            </a:r>
          </a:p>
        </p:txBody>
      </p:sp>
    </p:spTree>
    <p:extLst>
      <p:ext uri="{BB962C8B-B14F-4D97-AF65-F5344CB8AC3E}">
        <p14:creationId xmlns:p14="http://schemas.microsoft.com/office/powerpoint/2010/main" val="324665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He united the Mongols</a:t>
            </a:r>
          </a:p>
          <a:p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Genghis Khan </a:t>
            </a:r>
          </a:p>
        </p:txBody>
      </p:sp>
    </p:spTree>
    <p:extLst>
      <p:ext uri="{BB962C8B-B14F-4D97-AF65-F5344CB8AC3E}">
        <p14:creationId xmlns:p14="http://schemas.microsoft.com/office/powerpoint/2010/main" val="19599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region of the world were the Seljuk Turks from?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Central Asia </a:t>
            </a:r>
          </a:p>
        </p:txBody>
      </p:sp>
    </p:spTree>
    <p:extLst>
      <p:ext uri="{BB962C8B-B14F-4D97-AF65-F5344CB8AC3E}">
        <p14:creationId xmlns:p14="http://schemas.microsoft.com/office/powerpoint/2010/main" val="65280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economic component of feudalism that came to dominate Europe during the middle ages? </a:t>
            </a:r>
          </a:p>
          <a:p>
            <a:endParaRPr lang="en-US" sz="4000" dirty="0"/>
          </a:p>
          <a:p>
            <a:r>
              <a:rPr lang="en-US" sz="4000" dirty="0" err="1"/>
              <a:t>Manorialism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55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a vassal?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person that is subordinate or holds allegiance to a noble </a:t>
            </a:r>
          </a:p>
        </p:txBody>
      </p:sp>
    </p:spTree>
    <p:extLst>
      <p:ext uri="{BB962C8B-B14F-4D97-AF65-F5344CB8AC3E}">
        <p14:creationId xmlns:p14="http://schemas.microsoft.com/office/powerpoint/2010/main" val="1931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6" y="304800"/>
            <a:ext cx="9143998" cy="10207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major impact of the three-field system?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Increased food supplies which increased population </a:t>
            </a:r>
          </a:p>
        </p:txBody>
      </p:sp>
    </p:spTree>
    <p:extLst>
      <p:ext uri="{BB962C8B-B14F-4D97-AF65-F5344CB8AC3E}">
        <p14:creationId xmlns:p14="http://schemas.microsoft.com/office/powerpoint/2010/main" val="7657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the two main sects of Islam?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Sunni and Shi’a </a:t>
            </a:r>
          </a:p>
        </p:txBody>
      </p:sp>
    </p:spTree>
    <p:extLst>
      <p:ext uri="{BB962C8B-B14F-4D97-AF65-F5344CB8AC3E}">
        <p14:creationId xmlns:p14="http://schemas.microsoft.com/office/powerpoint/2010/main" val="240084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Place the social groups that were part of the  European feudal system in the proper order from the bottom to the top.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Peasant, Knight, Nobel, King </a:t>
            </a:r>
          </a:p>
        </p:txBody>
      </p:sp>
    </p:spTree>
    <p:extLst>
      <p:ext uri="{BB962C8B-B14F-4D97-AF65-F5344CB8AC3E}">
        <p14:creationId xmlns:p14="http://schemas.microsoft.com/office/powerpoint/2010/main" val="46886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B428-08FA-408D-BB40-41B634AB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C0699-40FD-4287-B14B-09ABC828F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eastern portion of the Roman empire continued until 1453 and was known by what name?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Byzantine Empire </a:t>
            </a:r>
          </a:p>
        </p:txBody>
      </p:sp>
    </p:spTree>
    <p:extLst>
      <p:ext uri="{BB962C8B-B14F-4D97-AF65-F5344CB8AC3E}">
        <p14:creationId xmlns:p14="http://schemas.microsoft.com/office/powerpoint/2010/main" val="278262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1198</Words>
  <Application>Microsoft Office PowerPoint</Application>
  <PresentationFormat>Custom</PresentationFormat>
  <Paragraphs>297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Consolas</vt:lpstr>
      <vt:lpstr>Corbel</vt:lpstr>
      <vt:lpstr>Chalkboard 16x9</vt:lpstr>
      <vt:lpstr>Unit 1 and 2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2015-11-15T21:33:05Z</dcterms:created>
  <dcterms:modified xsi:type="dcterms:W3CDTF">2020-01-30T16:47:58Z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