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5" r:id="rId6"/>
    <p:sldId id="264" r:id="rId7"/>
    <p:sldId id="259" r:id="rId8"/>
    <p:sldId id="266" r:id="rId9"/>
    <p:sldId id="260" r:id="rId10"/>
    <p:sldId id="267" r:id="rId11"/>
    <p:sldId id="261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2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06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1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6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4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0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5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5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1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3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8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580B-3BFE-43F2-9EBD-973D1F5B5F89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8B2A9-8BF7-4E9E-AE6F-CD825CD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5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75" y="2733709"/>
            <a:ext cx="8824823" cy="1373070"/>
          </a:xfrm>
        </p:spPr>
        <p:txBody>
          <a:bodyPr/>
          <a:lstStyle/>
          <a:p>
            <a:r>
              <a:rPr lang="en-US" dirty="0" smtClean="0"/>
              <a:t>Transformation of the West:</a:t>
            </a:r>
            <a:br>
              <a:rPr lang="en-US" dirty="0" smtClean="0"/>
            </a:br>
            <a:r>
              <a:rPr lang="en-US" sz="4000" dirty="0" smtClean="0"/>
              <a:t>The Renaissance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97" y="15865"/>
            <a:ext cx="7615799" cy="68421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96" y="0"/>
            <a:ext cx="76157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95" y="15865"/>
            <a:ext cx="761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Changes of the Renaissance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greater state powers</a:t>
            </a:r>
          </a:p>
          <a:p>
            <a:pPr lvl="1"/>
            <a:r>
              <a:rPr lang="en-US" sz="2400" dirty="0" smtClean="0"/>
              <a:t>Kings use increased revenues to increase pomp &amp; ceremony</a:t>
            </a:r>
          </a:p>
          <a:p>
            <a:pPr lvl="2"/>
            <a:r>
              <a:rPr lang="en-US" sz="2000" dirty="0" smtClean="0"/>
              <a:t>Francis I</a:t>
            </a:r>
          </a:p>
          <a:p>
            <a:r>
              <a:rPr lang="en-US" sz="2800" dirty="0" smtClean="0"/>
              <a:t>Feudalism still popular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Technology &amp;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/>
          <a:lstStyle/>
          <a:p>
            <a:r>
              <a:rPr lang="en-US" sz="2800" dirty="0" smtClean="0"/>
              <a:t>Johannes Gutenberg</a:t>
            </a:r>
          </a:p>
          <a:p>
            <a:pPr lvl="1"/>
            <a:r>
              <a:rPr lang="en-US" sz="2400" dirty="0" smtClean="0"/>
              <a:t>Movable type = printing</a:t>
            </a:r>
          </a:p>
          <a:p>
            <a:pPr lvl="1"/>
            <a:r>
              <a:rPr lang="en-US" sz="2400" dirty="0" smtClean="0"/>
              <a:t>Expands literacy &amp; ideas</a:t>
            </a:r>
          </a:p>
          <a:p>
            <a:r>
              <a:rPr lang="en-US" sz="2800" dirty="0" smtClean="0"/>
              <a:t>European Style Family</a:t>
            </a:r>
          </a:p>
          <a:p>
            <a:pPr lvl="1"/>
            <a:r>
              <a:rPr lang="en-US" sz="2400" dirty="0" smtClean="0"/>
              <a:t>Marry later</a:t>
            </a:r>
          </a:p>
          <a:p>
            <a:pPr lvl="1"/>
            <a:r>
              <a:rPr lang="en-US" sz="2400" dirty="0" smtClean="0"/>
              <a:t>Emphasis on nuclear family</a:t>
            </a:r>
          </a:p>
          <a:p>
            <a:pPr lvl="1"/>
            <a:r>
              <a:rPr lang="en-US" sz="2400" dirty="0" smtClean="0"/>
              <a:t>Limit birth rates</a:t>
            </a:r>
          </a:p>
          <a:p>
            <a:pPr lvl="1"/>
            <a:r>
              <a:rPr lang="en-US" sz="2400" dirty="0" smtClean="0"/>
              <a:t>Property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MTE5NTU2MzE2MjM4MDg3Njk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15" y="0"/>
            <a:ext cx="6858029" cy="685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pm17038\Desktop\Gutenberg.press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" y="0"/>
            <a:ext cx="1219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Metal_movable_ty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" y="8626"/>
            <a:ext cx="12208565" cy="68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Spirit and the Italian Renaissance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04846"/>
            <a:ext cx="9613861" cy="4382218"/>
          </a:xfrm>
        </p:spPr>
        <p:txBody>
          <a:bodyPr>
            <a:normAutofit/>
          </a:bodyPr>
          <a:lstStyle/>
          <a:p>
            <a:r>
              <a:rPr lang="en-US" dirty="0" smtClean="0"/>
              <a:t>Francesco Petrarch (1304-1374)</a:t>
            </a:r>
          </a:p>
          <a:p>
            <a:pPr lvl="1"/>
            <a:r>
              <a:rPr lang="en-US" dirty="0" smtClean="0"/>
              <a:t>Secular writing</a:t>
            </a:r>
          </a:p>
          <a:p>
            <a:pPr marL="0" indent="0">
              <a:buNone/>
            </a:pPr>
            <a:r>
              <a:rPr lang="en-US" dirty="0" smtClean="0"/>
              <a:t>Italian Renaissance </a:t>
            </a:r>
          </a:p>
          <a:p>
            <a:r>
              <a:rPr lang="en-US" dirty="0" smtClean="0"/>
              <a:t>Artistic movement that challenged medieval intellectual values &amp; styles</a:t>
            </a:r>
          </a:p>
          <a:p>
            <a:r>
              <a:rPr lang="en-US" dirty="0" smtClean="0"/>
              <a:t>Italy was urbanized, commercial, &amp; had city-state politics</a:t>
            </a:r>
          </a:p>
          <a:p>
            <a:pPr lvl="1"/>
            <a:r>
              <a:rPr lang="en-US" dirty="0" smtClean="0"/>
              <a:t>War common among city-states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Petrarch &amp; </a:t>
            </a:r>
            <a:r>
              <a:rPr lang="en-US" dirty="0" err="1" smtClean="0"/>
              <a:t>Boccacio</a:t>
            </a:r>
            <a:endParaRPr lang="en-US" dirty="0" smtClean="0"/>
          </a:p>
          <a:p>
            <a:pPr lvl="1"/>
            <a:r>
              <a:rPr lang="en-US" dirty="0" smtClean="0"/>
              <a:t>Promote literary canons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italian_city_states_1494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pm17038\Desktop\Renaissance-Fashion-Char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20" y="0"/>
            <a:ext cx="846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Cosimo_di_Medici_(Bronzino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30" y="-71410"/>
            <a:ext cx="8617782" cy="69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Big Changes:  Culture &amp; Commerce 1450-1650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67444"/>
          </a:xfrm>
        </p:spPr>
        <p:txBody>
          <a:bodyPr/>
          <a:lstStyle/>
          <a:p>
            <a:r>
              <a:rPr lang="en-US" sz="2800" dirty="0" smtClean="0"/>
              <a:t>Western art focused on realism</a:t>
            </a:r>
          </a:p>
          <a:p>
            <a:pPr lvl="1"/>
            <a:r>
              <a:rPr lang="en-US" sz="2400" dirty="0" smtClean="0"/>
              <a:t>Leonardo da Vinci (painter &amp; inventor)</a:t>
            </a:r>
          </a:p>
          <a:p>
            <a:pPr lvl="1"/>
            <a:r>
              <a:rPr lang="en-US" sz="2400" dirty="0" smtClean="0"/>
              <a:t>Michelangelo (painter &amp; sculpture)</a:t>
            </a:r>
          </a:p>
          <a:p>
            <a:pPr lvl="1"/>
            <a:r>
              <a:rPr lang="en-US" sz="2400" dirty="0" smtClean="0"/>
              <a:t>Machiavelli (political theorist)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Humanism</a:t>
            </a:r>
          </a:p>
          <a:p>
            <a:pPr lvl="1"/>
            <a:r>
              <a:rPr lang="en-US" sz="2400" dirty="0" smtClean="0"/>
              <a:t>Focus on human kind as the center of intellect &amp; art</a:t>
            </a:r>
          </a:p>
          <a:p>
            <a:pPr lvl="1"/>
            <a:r>
              <a:rPr lang="en-US" sz="2400" dirty="0"/>
              <a:t>reintroduce the subjects of history, literature, and </a:t>
            </a:r>
            <a:r>
              <a:rPr lang="en-US" sz="2400" dirty="0" smtClean="0"/>
              <a:t>philosophy.</a:t>
            </a:r>
          </a:p>
          <a:p>
            <a:pPr lvl="2"/>
            <a:r>
              <a:rPr lang="en-US" sz="2200" dirty="0" smtClean="0"/>
              <a:t>These </a:t>
            </a:r>
            <a:r>
              <a:rPr lang="en-US" sz="2200" dirty="0"/>
              <a:t>are known as the humanities.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Renaissance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techniques </a:t>
            </a:r>
          </a:p>
          <a:p>
            <a:pPr lvl="1"/>
            <a:r>
              <a:rPr lang="en-US" dirty="0" smtClean="0"/>
              <a:t>Perspective</a:t>
            </a:r>
            <a:endParaRPr lang="en-US" dirty="0"/>
          </a:p>
          <a:p>
            <a:pPr lvl="1"/>
            <a:r>
              <a:rPr lang="en-US" dirty="0" smtClean="0"/>
              <a:t>Realism</a:t>
            </a:r>
            <a:endParaRPr lang="en-US" dirty="0"/>
          </a:p>
          <a:p>
            <a:pPr lvl="0"/>
            <a:r>
              <a:rPr lang="en-US" dirty="0" smtClean="0"/>
              <a:t>Artist </a:t>
            </a:r>
          </a:p>
          <a:p>
            <a:pPr lvl="1"/>
            <a:r>
              <a:rPr lang="en-US" dirty="0" smtClean="0"/>
              <a:t>Michelangelo </a:t>
            </a:r>
            <a:r>
              <a:rPr lang="en-US" dirty="0"/>
              <a:t>and Donatello both utilized realism to portray the human body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Leonardo da Vinci was a painter and </a:t>
            </a:r>
            <a:r>
              <a:rPr lang="en-US" dirty="0" smtClean="0"/>
              <a:t>inventor</a:t>
            </a:r>
          </a:p>
          <a:p>
            <a:pPr lvl="1"/>
            <a:r>
              <a:rPr lang="en-US" i="1" dirty="0"/>
              <a:t>Mona Lisa </a:t>
            </a:r>
            <a:r>
              <a:rPr lang="en-US" dirty="0"/>
              <a:t>and </a:t>
            </a:r>
            <a:r>
              <a:rPr lang="en-US" i="1" dirty="0"/>
              <a:t>Last </a:t>
            </a:r>
            <a:r>
              <a:rPr lang="en-US" i="1" dirty="0" smtClean="0"/>
              <a:t>Supper</a:t>
            </a:r>
            <a:r>
              <a:rPr lang="en-US" dirty="0" smtClean="0"/>
              <a:t> </a:t>
            </a:r>
            <a:r>
              <a:rPr lang="en-US" dirty="0"/>
              <a:t>and sketched drawings of machines   hundreds of years before their time.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drawingsofleonardo.org/images/vitruv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08" y="0"/>
            <a:ext cx="7104184" cy="68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pm17038\Desktop\1376059845000-Mona-Lis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62"/>
            <a:ext cx="12192000" cy="68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pm17038\Desktop\MonaLisa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62"/>
            <a:ext cx="12192000" cy="68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tpm17038\Desktop\leonardo-da-vinci-inventions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" y="0"/>
            <a:ext cx="12150789" cy="68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3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Literature and Machiavelli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50191"/>
          </a:xfrm>
        </p:spPr>
        <p:txBody>
          <a:bodyPr/>
          <a:lstStyle/>
          <a:p>
            <a:r>
              <a:rPr lang="en-US" sz="2800" dirty="0" smtClean="0"/>
              <a:t>Writers </a:t>
            </a:r>
            <a:r>
              <a:rPr lang="en-US" sz="2800" dirty="0" smtClean="0"/>
              <a:t>wrote for self-expression and to portray the individual </a:t>
            </a:r>
          </a:p>
          <a:p>
            <a:pPr lvl="1"/>
            <a:r>
              <a:rPr lang="en-US" sz="2400" dirty="0" smtClean="0"/>
              <a:t>This becomes the foundation for modern writers </a:t>
            </a:r>
          </a:p>
          <a:p>
            <a:pPr lvl="1"/>
            <a:r>
              <a:rPr lang="en-US" sz="2400" dirty="0" smtClean="0"/>
              <a:t>They wrote to advise others </a:t>
            </a:r>
          </a:p>
          <a:p>
            <a:r>
              <a:rPr lang="en-US" sz="2800" dirty="0" err="1" smtClean="0"/>
              <a:t>Niccolo</a:t>
            </a:r>
            <a:r>
              <a:rPr lang="en-US" sz="2800" dirty="0" smtClean="0"/>
              <a:t> Machiavelli </a:t>
            </a:r>
          </a:p>
          <a:p>
            <a:pPr lvl="1"/>
            <a:r>
              <a:rPr lang="en-US" sz="2400" dirty="0" smtClean="0"/>
              <a:t>Was a political theorist </a:t>
            </a:r>
          </a:p>
          <a:p>
            <a:pPr lvl="1"/>
            <a:r>
              <a:rPr lang="en-US" sz="2400" dirty="0" smtClean="0"/>
              <a:t>Wrote the </a:t>
            </a:r>
            <a:r>
              <a:rPr lang="en-US" sz="2400" i="1" dirty="0" err="1" smtClean="0"/>
              <a:t>The</a:t>
            </a:r>
            <a:r>
              <a:rPr lang="en-US" sz="2400" i="1" dirty="0" smtClean="0"/>
              <a:t> Prince</a:t>
            </a:r>
          </a:p>
          <a:p>
            <a:pPr lvl="1"/>
            <a:r>
              <a:rPr lang="en-US" sz="2400" dirty="0" smtClean="0"/>
              <a:t>Advises Rulers on how to gain and keep power </a:t>
            </a:r>
          </a:p>
          <a:p>
            <a:pPr marL="685800" lvl="2">
              <a:spcBef>
                <a:spcPts val="1000"/>
              </a:spcBef>
            </a:pPr>
            <a:r>
              <a:rPr lang="en-US" sz="2000" dirty="0" smtClean="0"/>
              <a:t>He says that a ruler must be willing to trick his enemies and his own people for the good of the state.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7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1C6883404-tdy-130411-HLT-Machiavelli.blocks_desktop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 Moves Westward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105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1500, impetus moves north</a:t>
            </a:r>
          </a:p>
          <a:p>
            <a:r>
              <a:rPr lang="en-US" sz="2800" dirty="0" smtClean="0"/>
              <a:t>“Northern Renaissance” </a:t>
            </a:r>
          </a:p>
          <a:p>
            <a:pPr lvl="1"/>
            <a:r>
              <a:rPr lang="en-US" sz="2400" dirty="0" smtClean="0"/>
              <a:t>France, Low Countries, Germany, &amp; England</a:t>
            </a:r>
          </a:p>
          <a:p>
            <a:r>
              <a:rPr lang="en-US" sz="2800" dirty="0" smtClean="0"/>
              <a:t>More concerned with religion than secularism</a:t>
            </a:r>
          </a:p>
          <a:p>
            <a:r>
              <a:rPr lang="en-US" sz="2800" dirty="0" smtClean="0"/>
              <a:t>Writers:</a:t>
            </a:r>
          </a:p>
          <a:p>
            <a:pPr lvl="1"/>
            <a:r>
              <a:rPr lang="en-US" sz="2400" dirty="0" smtClean="0"/>
              <a:t>Shakespeare</a:t>
            </a:r>
          </a:p>
          <a:p>
            <a:pPr lvl="1"/>
            <a:r>
              <a:rPr lang="en-US" sz="2400" dirty="0" smtClean="0"/>
              <a:t>Rabelais</a:t>
            </a:r>
          </a:p>
          <a:p>
            <a:pPr lvl="1"/>
            <a:r>
              <a:rPr lang="en-US" sz="2400" dirty="0" smtClean="0"/>
              <a:t>Cervantes</a:t>
            </a:r>
          </a:p>
        </p:txBody>
      </p:sp>
    </p:spTree>
    <p:extLst>
      <p:ext uri="{BB962C8B-B14F-4D97-AF65-F5344CB8AC3E}">
        <p14:creationId xmlns:p14="http://schemas.microsoft.com/office/powerpoint/2010/main" val="20279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Custom 1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4A7B29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462</TotalTime>
  <Words>309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Transformation of the West: The Renaissance  </vt:lpstr>
      <vt:lpstr>A New Spirit and the Italian Renaissance </vt:lpstr>
      <vt:lpstr>PowerPoint Presentation</vt:lpstr>
      <vt:lpstr>The First Big Changes:  Culture &amp; Commerce 1450-1650</vt:lpstr>
      <vt:lpstr>Italian Renaissance Art </vt:lpstr>
      <vt:lpstr>PowerPoint Presentation</vt:lpstr>
      <vt:lpstr>Renaissance Literature and Machiavelli </vt:lpstr>
      <vt:lpstr>PowerPoint Presentation</vt:lpstr>
      <vt:lpstr>The Renaissance Moves Westward</vt:lpstr>
      <vt:lpstr>PowerPoint Presentation</vt:lpstr>
      <vt:lpstr>Political Changes of the Renaissance </vt:lpstr>
      <vt:lpstr>Changes in Technology &amp; Family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the West </dc:title>
  <dc:creator>Phillip Thurmond</dc:creator>
  <cp:lastModifiedBy>Phillip Thurmond</cp:lastModifiedBy>
  <cp:revision>9</cp:revision>
  <dcterms:created xsi:type="dcterms:W3CDTF">2016-01-05T20:32:33Z</dcterms:created>
  <dcterms:modified xsi:type="dcterms:W3CDTF">2016-01-07T12:53:21Z</dcterms:modified>
</cp:coreProperties>
</file>