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74" r:id="rId4"/>
    <p:sldId id="275" r:id="rId5"/>
    <p:sldId id="258" r:id="rId6"/>
    <p:sldId id="259" r:id="rId7"/>
    <p:sldId id="260" r:id="rId8"/>
    <p:sldId id="276" r:id="rId9"/>
    <p:sldId id="261" r:id="rId10"/>
    <p:sldId id="262" r:id="rId11"/>
    <p:sldId id="263" r:id="rId12"/>
    <p:sldId id="264" r:id="rId13"/>
    <p:sldId id="265" r:id="rId14"/>
    <p:sldId id="277" r:id="rId15"/>
    <p:sldId id="266" r:id="rId16"/>
    <p:sldId id="278" r:id="rId17"/>
    <p:sldId id="267" r:id="rId18"/>
    <p:sldId id="279" r:id="rId19"/>
    <p:sldId id="268" r:id="rId20"/>
    <p:sldId id="280" r:id="rId21"/>
    <p:sldId id="269" r:id="rId22"/>
    <p:sldId id="270" r:id="rId23"/>
    <p:sldId id="271" r:id="rId24"/>
    <p:sldId id="272" r:id="rId25"/>
    <p:sldId id="273" r:id="rId26"/>
    <p:sldId id="282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9" autoAdjust="0"/>
    <p:restoredTop sz="94660"/>
  </p:normalViewPr>
  <p:slideViewPr>
    <p:cSldViewPr snapToGrid="0">
      <p:cViewPr>
        <p:scale>
          <a:sx n="57" d="100"/>
          <a:sy n="57" d="100"/>
        </p:scale>
        <p:origin x="1012" y="2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71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483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710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1490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359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316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0055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5120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557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272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898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24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144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346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086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567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706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4965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6295" y="2404121"/>
            <a:ext cx="9182978" cy="1736112"/>
          </a:xfrm>
        </p:spPr>
        <p:txBody>
          <a:bodyPr/>
          <a:lstStyle/>
          <a:p>
            <a:r>
              <a:rPr lang="en-US" sz="4800" dirty="0"/>
              <a:t>The World Between the Wars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534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389467"/>
            <a:ext cx="10650073" cy="6334717"/>
          </a:xfrm>
        </p:spPr>
        <p:txBody>
          <a:bodyPr>
            <a:normAutofit fontScale="77500" lnSpcReduction="20000"/>
          </a:bodyPr>
          <a:lstStyle/>
          <a:p>
            <a:r>
              <a:rPr lang="en-US" sz="3200" dirty="0"/>
              <a:t>Alexander Kerensky</a:t>
            </a:r>
          </a:p>
          <a:p>
            <a:pPr lvl="1"/>
            <a:r>
              <a:rPr lang="en-US" sz="2800" dirty="0"/>
              <a:t>Liberal Russian Revolutionary leader</a:t>
            </a:r>
          </a:p>
          <a:p>
            <a:pPr lvl="1"/>
            <a:endParaRPr lang="en-US" sz="2800" dirty="0"/>
          </a:p>
          <a:p>
            <a:r>
              <a:rPr lang="en-US" sz="3200" dirty="0"/>
              <a:t>November 1917 (Bolshevik Revolution)</a:t>
            </a:r>
          </a:p>
          <a:p>
            <a:pPr lvl="1"/>
            <a:r>
              <a:rPr lang="en-US" sz="2800" dirty="0"/>
              <a:t>Bolsheviks (Communists) take over</a:t>
            </a:r>
          </a:p>
          <a:p>
            <a:pPr lvl="1"/>
            <a:r>
              <a:rPr lang="en-US" sz="2800" dirty="0"/>
              <a:t>Led by Lenin</a:t>
            </a:r>
          </a:p>
          <a:p>
            <a:pPr lvl="2"/>
            <a:r>
              <a:rPr lang="en-US" sz="2400" dirty="0"/>
              <a:t>Close Parliament</a:t>
            </a:r>
          </a:p>
          <a:p>
            <a:pPr lvl="2"/>
            <a:r>
              <a:rPr lang="en-US" sz="2400" dirty="0"/>
              <a:t>Forms a Congress of Soviets</a:t>
            </a:r>
          </a:p>
          <a:p>
            <a:pPr lvl="3"/>
            <a:r>
              <a:rPr lang="en-US" sz="2000" dirty="0"/>
              <a:t>Stayed in control until 1989</a:t>
            </a:r>
          </a:p>
          <a:p>
            <a:r>
              <a:rPr lang="en-US" sz="3200" dirty="0"/>
              <a:t>1918-1921- Civil War</a:t>
            </a:r>
          </a:p>
          <a:p>
            <a:pPr lvl="1"/>
            <a:r>
              <a:rPr lang="en-US" sz="2800" dirty="0"/>
              <a:t>The Western World reacts to Russia’s civil war</a:t>
            </a:r>
          </a:p>
          <a:p>
            <a:pPr lvl="1"/>
            <a:r>
              <a:rPr lang="en-US" sz="2800" dirty="0"/>
              <a:t>Anti-Communism known as the Whites (supported by western powers) fight against the Bolsheviks (communist) known as the Reds. </a:t>
            </a:r>
          </a:p>
          <a:p>
            <a:pPr lvl="2"/>
            <a:r>
              <a:rPr lang="en-US" sz="2600" dirty="0"/>
              <a:t>Reds win the civil war </a:t>
            </a:r>
          </a:p>
          <a:p>
            <a:pPr lvl="1"/>
            <a:r>
              <a:rPr lang="en-US" sz="2800" dirty="0"/>
              <a:t>During the civil war the Tsar and his family are held as prisoners and eventually  murdered by the Bolshevik forces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598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178" y="0"/>
            <a:ext cx="9404723" cy="1400530"/>
          </a:xfrm>
        </p:spPr>
        <p:txBody>
          <a:bodyPr/>
          <a:lstStyle/>
          <a:p>
            <a:r>
              <a:rPr lang="en-US" dirty="0"/>
              <a:t>Stabilization of Russia’s Communist Regime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659468"/>
            <a:ext cx="9700155" cy="4876800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Red Army</a:t>
            </a:r>
          </a:p>
          <a:p>
            <a:pPr lvl="1"/>
            <a:r>
              <a:rPr lang="en-US" sz="2400" dirty="0"/>
              <a:t>Led by Leon Trotsky</a:t>
            </a:r>
          </a:p>
          <a:p>
            <a:pPr lvl="1"/>
            <a:r>
              <a:rPr lang="en-US" sz="2400" dirty="0"/>
              <a:t>Used able generals and loyal masses</a:t>
            </a:r>
          </a:p>
          <a:p>
            <a:r>
              <a:rPr lang="en-US" sz="2800" dirty="0"/>
              <a:t>Lenin’s New Economic Policy</a:t>
            </a:r>
          </a:p>
          <a:p>
            <a:pPr lvl="1"/>
            <a:r>
              <a:rPr lang="en-US" sz="2400" dirty="0"/>
              <a:t>1921</a:t>
            </a:r>
          </a:p>
          <a:p>
            <a:pPr lvl="1"/>
            <a:r>
              <a:rPr lang="en-US" sz="2400" dirty="0"/>
              <a:t>State set basic economic policies</a:t>
            </a:r>
          </a:p>
          <a:p>
            <a:r>
              <a:rPr lang="en-US" sz="2800" dirty="0"/>
              <a:t>Union of Soviet Socialist Republics (USSR) formed in 1923</a:t>
            </a:r>
          </a:p>
          <a:p>
            <a:pPr lvl="1"/>
            <a:r>
              <a:rPr lang="en-US" sz="2400" dirty="0"/>
              <a:t>Bolshevik revolution a success</a:t>
            </a:r>
          </a:p>
          <a:p>
            <a:pPr lvl="1"/>
            <a:r>
              <a:rPr lang="en-US" sz="2400" dirty="0"/>
              <a:t>Moscow becomes the new capital</a:t>
            </a:r>
          </a:p>
          <a:p>
            <a:pPr lvl="1"/>
            <a:r>
              <a:rPr lang="en-US" sz="2400" dirty="0"/>
              <a:t>New constitution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79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112" y="1273984"/>
            <a:ext cx="8946541" cy="4195481"/>
          </a:xfrm>
        </p:spPr>
        <p:txBody>
          <a:bodyPr/>
          <a:lstStyle/>
          <a:p>
            <a:r>
              <a:rPr lang="en-US" sz="3200" dirty="0"/>
              <a:t>The Supreme Soviet</a:t>
            </a:r>
          </a:p>
          <a:p>
            <a:pPr lvl="1"/>
            <a:r>
              <a:rPr lang="en-US" sz="2800" dirty="0"/>
              <a:t>Parliament</a:t>
            </a:r>
          </a:p>
          <a:p>
            <a:pPr lvl="1"/>
            <a:r>
              <a:rPr lang="en-US" sz="2800" dirty="0"/>
              <a:t>Elections held</a:t>
            </a:r>
          </a:p>
          <a:p>
            <a:pPr lvl="2"/>
            <a:r>
              <a:rPr lang="en-US" sz="2400" dirty="0"/>
              <a:t>Competition in elections prohibited</a:t>
            </a:r>
          </a:p>
          <a:p>
            <a:pPr lvl="1"/>
            <a:r>
              <a:rPr lang="en-US" sz="2800" dirty="0"/>
              <a:t>Communists have a monopoly over power</a:t>
            </a:r>
          </a:p>
          <a:p>
            <a:r>
              <a:rPr lang="en-US" sz="3200" dirty="0"/>
              <a:t>Communists reestablish an authoritarian system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728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Soviet Experimentation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Gains for workers &amp; women</a:t>
            </a:r>
          </a:p>
          <a:p>
            <a:r>
              <a:rPr lang="en-US" sz="3200" dirty="0"/>
              <a:t>Education focus on communism and science</a:t>
            </a:r>
          </a:p>
          <a:p>
            <a:r>
              <a:rPr lang="en-US" sz="3200" dirty="0"/>
              <a:t>Lenin dies in 1924</a:t>
            </a:r>
          </a:p>
          <a:p>
            <a:pPr lvl="1"/>
            <a:r>
              <a:rPr lang="en-US" sz="2800" dirty="0"/>
              <a:t>St. Petersburg renamed Leningrad</a:t>
            </a:r>
          </a:p>
          <a:p>
            <a:pPr lvl="1"/>
            <a:r>
              <a:rPr lang="en-US" sz="2800" dirty="0"/>
              <a:t>Succeeded by Joseph Stalin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123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Content Placeholder 12" descr="A vintage photo of a crowd&#10;&#10;Description automatically generated">
            <a:extLst>
              <a:ext uri="{FF2B5EF4-FFF2-40B4-BE49-F238E27FC236}">
                <a16:creationId xmlns:a16="http://schemas.microsoft.com/office/drawing/2014/main" id="{DE0E5EBA-B5DA-4C23-A14A-ACDF95B5BE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8956" cy="6858000"/>
          </a:xfrm>
        </p:spPr>
      </p:pic>
      <p:pic>
        <p:nvPicPr>
          <p:cNvPr id="15" name="Picture 1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536BEE61-2526-4B80-A655-A15E147574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8956" cy="6858000"/>
          </a:xfrm>
          <a:prstGeom prst="rect">
            <a:avLst/>
          </a:prstGeom>
        </p:spPr>
      </p:pic>
      <p:pic>
        <p:nvPicPr>
          <p:cNvPr id="17" name="Picture 16" descr="A vintage photo of a person&#10;&#10;Description automatically generated">
            <a:extLst>
              <a:ext uri="{FF2B5EF4-FFF2-40B4-BE49-F238E27FC236}">
                <a16:creationId xmlns:a16="http://schemas.microsoft.com/office/drawing/2014/main" id="{46A00F01-0F6F-4F2A-809C-8328853BAB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106"/>
            <a:ext cx="12192000" cy="6833894"/>
          </a:xfrm>
          <a:prstGeom prst="rect">
            <a:avLst/>
          </a:prstGeom>
        </p:spPr>
      </p:pic>
      <p:pic>
        <p:nvPicPr>
          <p:cNvPr id="19" name="Picture 18" descr="A castle on the side of a building&#10;&#10;Description automatically generated">
            <a:extLst>
              <a:ext uri="{FF2B5EF4-FFF2-40B4-BE49-F238E27FC236}">
                <a16:creationId xmlns:a16="http://schemas.microsoft.com/office/drawing/2014/main" id="{85D942BF-3CDC-426E-B596-C7DB0F9225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6956" y="14475"/>
            <a:ext cx="12225912" cy="6843525"/>
          </a:xfrm>
          <a:prstGeom prst="rect">
            <a:avLst/>
          </a:prstGeom>
        </p:spPr>
      </p:pic>
      <p:pic>
        <p:nvPicPr>
          <p:cNvPr id="21" name="Picture 20" descr="A picture containing cat, indoor, table, sitting&#10;&#10;Description automatically generated">
            <a:extLst>
              <a:ext uri="{FF2B5EF4-FFF2-40B4-BE49-F238E27FC236}">
                <a16:creationId xmlns:a16="http://schemas.microsoft.com/office/drawing/2014/main" id="{B1F1BBFE-F208-4F3E-A2E0-02B477650D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6957" y="8220"/>
            <a:ext cx="12208957" cy="68594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58" y="-30864"/>
            <a:ext cx="12225914" cy="693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00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Weimar Republic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456268"/>
            <a:ext cx="8946541" cy="4792132"/>
          </a:xfrm>
        </p:spPr>
        <p:txBody>
          <a:bodyPr>
            <a:normAutofit/>
          </a:bodyPr>
          <a:lstStyle/>
          <a:p>
            <a:r>
              <a:rPr lang="en-US" sz="3200" dirty="0"/>
              <a:t>Germany </a:t>
            </a:r>
          </a:p>
          <a:p>
            <a:pPr lvl="1"/>
            <a:r>
              <a:rPr lang="en-US" sz="2800" dirty="0"/>
              <a:t>Becomes a democratic republic</a:t>
            </a:r>
          </a:p>
          <a:p>
            <a:pPr lvl="2"/>
            <a:r>
              <a:rPr lang="en-US" sz="2400" dirty="0"/>
              <a:t>Hapsburg &amp; German Empire end</a:t>
            </a:r>
          </a:p>
          <a:p>
            <a:pPr lvl="1"/>
            <a:r>
              <a:rPr lang="en-US" sz="2800" dirty="0"/>
              <a:t>Still paying reparations</a:t>
            </a:r>
          </a:p>
          <a:p>
            <a:pPr lvl="1"/>
            <a:r>
              <a:rPr lang="en-US" sz="2800" dirty="0"/>
              <a:t>Economy is in shambles </a:t>
            </a:r>
          </a:p>
          <a:p>
            <a:pPr lvl="2"/>
            <a:r>
              <a:rPr lang="en-US" sz="2400" dirty="0"/>
              <a:t>German Mark (currency) is worthless </a:t>
            </a:r>
          </a:p>
          <a:p>
            <a:pPr lvl="2"/>
            <a:r>
              <a:rPr lang="en-US" sz="2400" dirty="0"/>
              <a:t>The German Mark goes through hyper inflation</a:t>
            </a:r>
            <a:endParaRPr lang="en-US" sz="2200" dirty="0"/>
          </a:p>
          <a:p>
            <a:pPr lvl="1"/>
            <a:r>
              <a:rPr lang="en-US" sz="2800" dirty="0"/>
              <a:t>Kellogg-Briand Pact</a:t>
            </a:r>
          </a:p>
          <a:p>
            <a:pPr lvl="2"/>
            <a:r>
              <a:rPr lang="en-US" sz="2400" dirty="0"/>
              <a:t>Countries agree to never to war again</a:t>
            </a:r>
          </a:p>
        </p:txBody>
      </p:sp>
    </p:spTree>
    <p:extLst>
      <p:ext uri="{BB962C8B-B14F-4D97-AF65-F5344CB8AC3E}">
        <p14:creationId xmlns:p14="http://schemas.microsoft.com/office/powerpoint/2010/main" val="1584975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99" y="-1"/>
            <a:ext cx="16391467" cy="72644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03B3E5-4873-4FB9-8E47-BF00A63FCF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400" y="0"/>
            <a:ext cx="12369799" cy="7264399"/>
          </a:xfrm>
          <a:prstGeom prst="rect">
            <a:avLst/>
          </a:prstGeom>
        </p:spPr>
      </p:pic>
      <p:pic>
        <p:nvPicPr>
          <p:cNvPr id="9" name="Picture 8" descr="A picture containing outdoor, person, man, grass&#10;&#10;Description automatically generated">
            <a:extLst>
              <a:ext uri="{FF2B5EF4-FFF2-40B4-BE49-F238E27FC236}">
                <a16:creationId xmlns:a16="http://schemas.microsoft.com/office/drawing/2014/main" id="{E0FE872A-6481-4F4C-B1EB-540B204FD5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5402" y="0"/>
            <a:ext cx="12369799" cy="726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93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United States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1734" y="2060575"/>
            <a:ext cx="5177918" cy="4195763"/>
          </a:xfrm>
        </p:spPr>
        <p:txBody>
          <a:bodyPr>
            <a:normAutofit/>
          </a:bodyPr>
          <a:lstStyle/>
          <a:p>
            <a:r>
              <a:rPr lang="en-US" sz="2800" dirty="0"/>
              <a:t>The United States</a:t>
            </a:r>
          </a:p>
          <a:p>
            <a:pPr lvl="1"/>
            <a:r>
              <a:rPr lang="en-US" sz="2400" dirty="0"/>
              <a:t>Economic boom</a:t>
            </a:r>
          </a:p>
          <a:p>
            <a:pPr lvl="2"/>
            <a:r>
              <a:rPr lang="en-US" sz="2000" dirty="0"/>
              <a:t>Ford introduces the assembly line in 1913</a:t>
            </a:r>
          </a:p>
          <a:p>
            <a:pPr lvl="2"/>
            <a:r>
              <a:rPr lang="en-US" sz="2000" dirty="0"/>
              <a:t>Cultural exports</a:t>
            </a:r>
          </a:p>
          <a:p>
            <a:pPr lvl="1"/>
            <a:r>
              <a:rPr lang="en-US" sz="2400" dirty="0"/>
              <a:t>Jazz spreads in African American centers</a:t>
            </a:r>
          </a:p>
          <a:p>
            <a:pPr lvl="1"/>
            <a:r>
              <a:rPr lang="en-US" sz="2400" dirty="0"/>
              <a:t>Hollywood becomes global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5589240" cy="4200245"/>
          </a:xfrm>
        </p:spPr>
        <p:txBody>
          <a:bodyPr>
            <a:normAutofit/>
          </a:bodyPr>
          <a:lstStyle/>
          <a:p>
            <a:r>
              <a:rPr lang="en-US" sz="2800" dirty="0"/>
              <a:t>The US Senate</a:t>
            </a:r>
          </a:p>
          <a:p>
            <a:pPr lvl="1"/>
            <a:r>
              <a:rPr lang="en-US" sz="2400" dirty="0"/>
              <a:t>Rejects the Versailles treaty</a:t>
            </a:r>
          </a:p>
          <a:p>
            <a:pPr lvl="1"/>
            <a:r>
              <a:rPr lang="en-US" sz="2400" dirty="0"/>
              <a:t>Refuses to enter the League of Nations</a:t>
            </a:r>
          </a:p>
          <a:p>
            <a:pPr lvl="1"/>
            <a:r>
              <a:rPr lang="en-US" sz="2400" dirty="0"/>
              <a:t>Isolationism</a:t>
            </a:r>
          </a:p>
          <a:p>
            <a:pPr lvl="1"/>
            <a:r>
              <a:rPr lang="en-US" sz="2400" dirty="0"/>
              <a:t>“Red Scare”</a:t>
            </a:r>
          </a:p>
          <a:p>
            <a:pPr lvl="2"/>
            <a:r>
              <a:rPr lang="en-US" sz="2000" dirty="0"/>
              <a:t>Fear of communism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0810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799"/>
            <a:ext cx="12192000" cy="6908799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43253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311" y="0"/>
            <a:ext cx="9404723" cy="1400530"/>
          </a:xfrm>
        </p:spPr>
        <p:txBody>
          <a:bodyPr/>
          <a:lstStyle/>
          <a:p>
            <a:r>
              <a:rPr lang="en-US" dirty="0"/>
              <a:t>Rise of Fascism in Italy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311" y="931333"/>
            <a:ext cx="10970155" cy="5740400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Benito Mussolini</a:t>
            </a:r>
          </a:p>
          <a:p>
            <a:pPr lvl="1"/>
            <a:r>
              <a:rPr lang="en-US" sz="2200" dirty="0"/>
              <a:t>Forms </a:t>
            </a:r>
            <a:r>
              <a:rPr lang="en-US" sz="2200" dirty="0" err="1"/>
              <a:t>fascio</a:t>
            </a:r>
            <a:r>
              <a:rPr lang="en-US" sz="2200" dirty="0"/>
              <a:t> di </a:t>
            </a:r>
            <a:r>
              <a:rPr lang="en-US" sz="2200" dirty="0" err="1"/>
              <a:t>comattimento</a:t>
            </a:r>
            <a:r>
              <a:rPr lang="en-US" sz="2200" dirty="0"/>
              <a:t> or “union for struggle”</a:t>
            </a:r>
          </a:p>
          <a:p>
            <a:pPr lvl="1"/>
            <a:r>
              <a:rPr lang="en-US" sz="2200" dirty="0"/>
              <a:t>Replaces socialism and capitalism</a:t>
            </a:r>
          </a:p>
          <a:p>
            <a:r>
              <a:rPr lang="en-US" sz="2600" dirty="0"/>
              <a:t>Fascism</a:t>
            </a:r>
          </a:p>
          <a:p>
            <a:pPr lvl="1"/>
            <a:r>
              <a:rPr lang="en-US" sz="2200" dirty="0"/>
              <a:t>Authoritarian leadership devoted to nationalists values</a:t>
            </a:r>
          </a:p>
          <a:p>
            <a:r>
              <a:rPr lang="en-US" sz="2600" dirty="0"/>
              <a:t>Conditions Post WWI in Italy</a:t>
            </a:r>
          </a:p>
          <a:p>
            <a:pPr lvl="1"/>
            <a:r>
              <a:rPr lang="en-US" sz="2200" dirty="0"/>
              <a:t>Nationalists resent little gains received after the war</a:t>
            </a:r>
          </a:p>
          <a:p>
            <a:pPr lvl="1"/>
            <a:r>
              <a:rPr lang="en-US" sz="2200" dirty="0"/>
              <a:t>Veterans felt abandoned by civilian society</a:t>
            </a:r>
          </a:p>
          <a:p>
            <a:pPr lvl="1"/>
            <a:r>
              <a:rPr lang="en-US" sz="2200" dirty="0"/>
              <a:t>Labor unrest increased</a:t>
            </a:r>
          </a:p>
          <a:p>
            <a:pPr lvl="1"/>
            <a:r>
              <a:rPr lang="en-US" sz="2200" dirty="0"/>
              <a:t>Inept parliament</a:t>
            </a:r>
          </a:p>
          <a:p>
            <a:r>
              <a:rPr lang="en-US" sz="2600" dirty="0"/>
              <a:t>In 1922 the Italian king calls on Mussolini to form a new government</a:t>
            </a:r>
          </a:p>
          <a:p>
            <a:pPr lvl="1"/>
            <a:r>
              <a:rPr lang="en-US" sz="2200" dirty="0"/>
              <a:t>Elections suspended in 1926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274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520452"/>
            <a:ext cx="9404723" cy="1400530"/>
          </a:xfrm>
        </p:spPr>
        <p:txBody>
          <a:bodyPr/>
          <a:lstStyle/>
          <a:p>
            <a:r>
              <a:rPr lang="en-US" dirty="0"/>
              <a:t>Revolution and Post War Boom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Prior to the end of WWI Russia underwent a social and political Revolution </a:t>
            </a:r>
          </a:p>
          <a:p>
            <a:r>
              <a:rPr lang="en-US" sz="2800" dirty="0"/>
              <a:t>Economic boom in the west centered around consumerism. </a:t>
            </a:r>
          </a:p>
          <a:p>
            <a:pPr lvl="1"/>
            <a:r>
              <a:rPr lang="en-US" sz="2400" dirty="0"/>
              <a:t>The US and Japan have economic gains</a:t>
            </a:r>
          </a:p>
          <a:p>
            <a:r>
              <a:rPr lang="en-US" sz="2800" dirty="0"/>
              <a:t>New Authoritarian movements surface in Eastern Europe and Italy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021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9"/>
            <a:ext cx="5130800" cy="685210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800" y="5899"/>
            <a:ext cx="7090834" cy="685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5555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China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1579" y="1557866"/>
            <a:ext cx="5534554" cy="4698472"/>
          </a:xfrm>
        </p:spPr>
        <p:txBody>
          <a:bodyPr>
            <a:normAutofit/>
          </a:bodyPr>
          <a:lstStyle/>
          <a:p>
            <a:r>
              <a:rPr lang="en-US" sz="2800" dirty="0"/>
              <a:t>Sun </a:t>
            </a:r>
            <a:r>
              <a:rPr lang="en-US" sz="2800" dirty="0" err="1"/>
              <a:t>Yat-sen</a:t>
            </a:r>
            <a:r>
              <a:rPr lang="en-US" sz="2800" dirty="0"/>
              <a:t> </a:t>
            </a:r>
          </a:p>
          <a:p>
            <a:pPr lvl="1"/>
            <a:r>
              <a:rPr lang="en-US" sz="2400" dirty="0"/>
              <a:t>Heads the Revolutionary Alliance</a:t>
            </a:r>
          </a:p>
          <a:p>
            <a:pPr lvl="2"/>
            <a:r>
              <a:rPr lang="en-US" sz="2000" dirty="0"/>
              <a:t>Leads revolt</a:t>
            </a:r>
          </a:p>
          <a:p>
            <a:pPr lvl="1"/>
            <a:r>
              <a:rPr lang="en-US" sz="2400" dirty="0"/>
              <a:t>Elected President in 1911</a:t>
            </a:r>
          </a:p>
          <a:p>
            <a:pPr lvl="1"/>
            <a:r>
              <a:rPr lang="en-US" sz="2400" dirty="0"/>
              <a:t>Establishes a western-like Parliament</a:t>
            </a:r>
          </a:p>
          <a:p>
            <a:pPr lvl="1"/>
            <a:r>
              <a:rPr lang="en-US" sz="2400" dirty="0"/>
              <a:t>Resigns in 1912</a:t>
            </a:r>
          </a:p>
          <a:p>
            <a:pPr lvl="1"/>
            <a:r>
              <a:rPr lang="en-US" sz="2400" dirty="0"/>
              <a:t>Yuan </a:t>
            </a:r>
            <a:r>
              <a:rPr lang="en-US" sz="2400" dirty="0" err="1"/>
              <a:t>Shikai</a:t>
            </a:r>
            <a:r>
              <a:rPr lang="en-US" sz="2400" dirty="0"/>
              <a:t> becomes president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62133" y="1557868"/>
            <a:ext cx="5943600" cy="4698470"/>
          </a:xfrm>
        </p:spPr>
        <p:txBody>
          <a:bodyPr>
            <a:normAutofit/>
          </a:bodyPr>
          <a:lstStyle/>
          <a:p>
            <a:r>
              <a:rPr lang="en-US" sz="2800" dirty="0"/>
              <a:t>Yuan </a:t>
            </a:r>
            <a:r>
              <a:rPr lang="en-US" sz="2800" dirty="0" err="1"/>
              <a:t>Shikai</a:t>
            </a:r>
            <a:endParaRPr lang="en-US" sz="2800" dirty="0"/>
          </a:p>
          <a:p>
            <a:pPr lvl="1"/>
            <a:r>
              <a:rPr lang="en-US" sz="2400" dirty="0"/>
              <a:t>Used military power to put down opposition</a:t>
            </a:r>
          </a:p>
          <a:p>
            <a:pPr lvl="1"/>
            <a:r>
              <a:rPr lang="en-US" sz="2400" dirty="0"/>
              <a:t>Schemes to become next emperor foiled by:</a:t>
            </a:r>
          </a:p>
          <a:p>
            <a:pPr lvl="2"/>
            <a:r>
              <a:rPr lang="en-US" sz="2000" dirty="0"/>
              <a:t>Rival warlords</a:t>
            </a:r>
          </a:p>
          <a:p>
            <a:pPr lvl="2"/>
            <a:r>
              <a:rPr lang="en-US" sz="2000" dirty="0"/>
              <a:t>Republican nationalists</a:t>
            </a:r>
          </a:p>
          <a:p>
            <a:pPr lvl="2"/>
            <a:r>
              <a:rPr lang="en-US" sz="2000" dirty="0"/>
              <a:t>Japan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5740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75733" y="558800"/>
            <a:ext cx="10871199" cy="5994400"/>
          </a:xfrm>
        </p:spPr>
        <p:txBody>
          <a:bodyPr>
            <a:normAutofit/>
          </a:bodyPr>
          <a:lstStyle/>
          <a:p>
            <a:r>
              <a:rPr lang="en-US" sz="2800" dirty="0"/>
              <a:t>May Fourth movement (1919) </a:t>
            </a:r>
          </a:p>
          <a:p>
            <a:pPr lvl="1"/>
            <a:r>
              <a:rPr lang="en-US" sz="2400" dirty="0"/>
              <a:t>Aimed at forming China into a liberal democracy</a:t>
            </a:r>
          </a:p>
          <a:p>
            <a:pPr lvl="2"/>
            <a:r>
              <a:rPr lang="en-US" sz="2000" dirty="0"/>
              <a:t>Western Reform</a:t>
            </a:r>
          </a:p>
          <a:p>
            <a:pPr lvl="1"/>
            <a:r>
              <a:rPr lang="en-US" sz="2400" dirty="0"/>
              <a:t>Mass demonstrations protesting against Japan</a:t>
            </a:r>
          </a:p>
          <a:p>
            <a:r>
              <a:rPr lang="en-US" sz="2800" dirty="0"/>
              <a:t>The Bolshevik victory leads to Chinese intellectuals to consider the works of socialist thinkers</a:t>
            </a:r>
          </a:p>
          <a:p>
            <a:pPr lvl="1"/>
            <a:r>
              <a:rPr lang="en-US" sz="2400" dirty="0"/>
              <a:t>Marx, Lenin, Engels, Trotsky</a:t>
            </a:r>
          </a:p>
          <a:p>
            <a:r>
              <a:rPr lang="en-US" sz="2800" dirty="0"/>
              <a:t>Li </a:t>
            </a:r>
            <a:r>
              <a:rPr lang="en-US" sz="2800" dirty="0" err="1"/>
              <a:t>Dazhao</a:t>
            </a:r>
            <a:endParaRPr lang="en-US" sz="2800" dirty="0"/>
          </a:p>
          <a:p>
            <a:pPr lvl="1"/>
            <a:r>
              <a:rPr lang="en-US" sz="2400" dirty="0"/>
              <a:t>Marxism adapted to fit China</a:t>
            </a:r>
          </a:p>
          <a:p>
            <a:pPr lvl="1"/>
            <a:r>
              <a:rPr lang="en-US" sz="2400" dirty="0"/>
              <a:t>Saw peasant, rather than urban workers, as the vanguard of revolutionary change</a:t>
            </a:r>
          </a:p>
          <a:p>
            <a:pPr lvl="1"/>
            <a:r>
              <a:rPr lang="en-US" sz="2400" dirty="0"/>
              <a:t>Influences Mao Zedong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6570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7178" y="816785"/>
            <a:ext cx="8946541" cy="4195481"/>
          </a:xfrm>
        </p:spPr>
        <p:txBody>
          <a:bodyPr/>
          <a:lstStyle/>
          <a:p>
            <a:r>
              <a:rPr lang="en-US" sz="3200" dirty="0"/>
              <a:t>Mao Zedong</a:t>
            </a:r>
          </a:p>
          <a:p>
            <a:pPr lvl="1"/>
            <a:r>
              <a:rPr lang="en-US" sz="2800" dirty="0"/>
              <a:t>Leads the Communist Party of China in 1921</a:t>
            </a:r>
          </a:p>
          <a:p>
            <a:pPr lvl="1"/>
            <a:r>
              <a:rPr lang="en-US" sz="2800" dirty="0"/>
              <a:t>Attacks imperialist powers</a:t>
            </a:r>
          </a:p>
          <a:p>
            <a:pPr lvl="1"/>
            <a:r>
              <a:rPr lang="en-US" sz="2800" dirty="0"/>
              <a:t>Wanted a government committed to social reform and social welfare</a:t>
            </a:r>
          </a:p>
          <a:p>
            <a:pPr lvl="2"/>
            <a:r>
              <a:rPr lang="en-US" sz="2400" dirty="0"/>
              <a:t>Similar to Confucianism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5739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Seizure of Power By China’s </a:t>
            </a:r>
            <a:r>
              <a:rPr lang="en-US" dirty="0" err="1"/>
              <a:t>Guomindang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933" y="2052918"/>
            <a:ext cx="10921999" cy="4195481"/>
          </a:xfrm>
        </p:spPr>
        <p:txBody>
          <a:bodyPr>
            <a:normAutofit lnSpcReduction="10000"/>
          </a:bodyPr>
          <a:lstStyle/>
          <a:p>
            <a:r>
              <a:rPr lang="en-US" sz="2800" dirty="0" err="1"/>
              <a:t>Guomindang</a:t>
            </a:r>
            <a:r>
              <a:rPr lang="en-US" sz="2800" dirty="0"/>
              <a:t> – Nationalist Party</a:t>
            </a:r>
          </a:p>
          <a:p>
            <a:pPr lvl="1"/>
            <a:r>
              <a:rPr lang="en-US" sz="2400" dirty="0"/>
              <a:t>Put together by Sun </a:t>
            </a:r>
            <a:r>
              <a:rPr lang="en-US" sz="2400" dirty="0" err="1"/>
              <a:t>Yat-sen</a:t>
            </a:r>
            <a:r>
              <a:rPr lang="en-US" sz="2400" dirty="0"/>
              <a:t> 1919</a:t>
            </a:r>
          </a:p>
          <a:p>
            <a:pPr lvl="1"/>
            <a:r>
              <a:rPr lang="en-US" sz="2400" dirty="0"/>
              <a:t>Allies with Communists</a:t>
            </a:r>
          </a:p>
          <a:p>
            <a:pPr lvl="1"/>
            <a:r>
              <a:rPr lang="en-US" sz="2400" dirty="0"/>
              <a:t>Supported by the Soviet Union</a:t>
            </a:r>
          </a:p>
          <a:p>
            <a:r>
              <a:rPr lang="en-US" sz="2800" dirty="0" err="1"/>
              <a:t>Wampoa</a:t>
            </a:r>
            <a:r>
              <a:rPr lang="en-US" sz="2800" dirty="0"/>
              <a:t> Military Academy</a:t>
            </a:r>
          </a:p>
          <a:p>
            <a:pPr lvl="1"/>
            <a:r>
              <a:rPr lang="en-US" sz="2400" dirty="0"/>
              <a:t>Chiang Kai-shek – head of academy</a:t>
            </a:r>
          </a:p>
          <a:p>
            <a:r>
              <a:rPr lang="en-US" sz="2800" dirty="0"/>
              <a:t>Political tensions distract Nationalist leaders from the economic downfall</a:t>
            </a:r>
          </a:p>
          <a:p>
            <a:pPr lvl="1"/>
            <a:r>
              <a:rPr lang="en-US" sz="2400" dirty="0"/>
              <a:t>Famine and disease prevalent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8411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558800"/>
            <a:ext cx="8946541" cy="5689599"/>
          </a:xfrm>
        </p:spPr>
        <p:txBody>
          <a:bodyPr/>
          <a:lstStyle/>
          <a:p>
            <a:r>
              <a:rPr lang="en-US" sz="3200" dirty="0" err="1"/>
              <a:t>Chaing</a:t>
            </a:r>
            <a:r>
              <a:rPr lang="en-US" sz="3200" dirty="0"/>
              <a:t> Kai-shek </a:t>
            </a:r>
          </a:p>
          <a:p>
            <a:pPr lvl="1"/>
            <a:r>
              <a:rPr lang="en-US" sz="2800" dirty="0"/>
              <a:t>Seizes power after </a:t>
            </a:r>
            <a:r>
              <a:rPr lang="en-US" sz="2800" dirty="0" err="1"/>
              <a:t>Yat-sen</a:t>
            </a:r>
            <a:r>
              <a:rPr lang="en-US" sz="2800" dirty="0"/>
              <a:t> dies</a:t>
            </a:r>
          </a:p>
          <a:p>
            <a:pPr lvl="1"/>
            <a:r>
              <a:rPr lang="en-US" sz="2800" dirty="0"/>
              <a:t>Attacks Communists</a:t>
            </a:r>
          </a:p>
          <a:p>
            <a:pPr lvl="1"/>
            <a:r>
              <a:rPr lang="en-US" sz="2800" dirty="0"/>
              <a:t>Massacre in Shanghai 1927</a:t>
            </a:r>
          </a:p>
          <a:p>
            <a:pPr lvl="2"/>
            <a:r>
              <a:rPr lang="en-US" sz="2400" dirty="0"/>
              <a:t>Workers killed</a:t>
            </a:r>
          </a:p>
          <a:p>
            <a:r>
              <a:rPr lang="en-US" sz="3200" dirty="0"/>
              <a:t>Mao Zedong</a:t>
            </a:r>
          </a:p>
          <a:p>
            <a:pPr lvl="1"/>
            <a:r>
              <a:rPr lang="en-US" sz="2800" dirty="0"/>
              <a:t>Long March of 1934-1935</a:t>
            </a:r>
          </a:p>
          <a:p>
            <a:pPr lvl="1"/>
            <a:r>
              <a:rPr lang="en-US" sz="2800" dirty="0"/>
              <a:t>Solidifies Mao’s leadership of the Communist Party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992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A vintage photo of a person&#10;&#10;Description automatically generated">
            <a:extLst>
              <a:ext uri="{FF2B5EF4-FFF2-40B4-BE49-F238E27FC236}">
                <a16:creationId xmlns:a16="http://schemas.microsoft.com/office/drawing/2014/main" id="{1232088F-64EC-43E3-A542-E8CC7C3C3D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10" name="Picture 9" descr="A black and white photo of a person&#10;&#10;Description automatically generated">
            <a:extLst>
              <a:ext uri="{FF2B5EF4-FFF2-40B4-BE49-F238E27FC236}">
                <a16:creationId xmlns:a16="http://schemas.microsoft.com/office/drawing/2014/main" id="{7FE4C52D-194F-4975-9AB6-C7A24219B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7501" y="3121"/>
            <a:ext cx="7891192" cy="685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73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Cultural and Scientific Changes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Cubist movement (Artistic movement)</a:t>
            </a:r>
          </a:p>
          <a:p>
            <a:pPr lvl="1"/>
            <a:r>
              <a:rPr lang="en-US" sz="2800" dirty="0"/>
              <a:t>Picasso</a:t>
            </a:r>
          </a:p>
          <a:p>
            <a:pPr lvl="1"/>
            <a:r>
              <a:rPr lang="en-US" sz="2800" dirty="0"/>
              <a:t>Renders familiar objects geometrically</a:t>
            </a:r>
          </a:p>
          <a:p>
            <a:r>
              <a:rPr lang="en-US" sz="3200" dirty="0"/>
              <a:t>Scientific advancement</a:t>
            </a:r>
          </a:p>
          <a:p>
            <a:pPr lvl="1"/>
            <a:r>
              <a:rPr lang="en-US" sz="2800" dirty="0"/>
              <a:t>Einstein’s theories of relativity</a:t>
            </a:r>
          </a:p>
          <a:p>
            <a:pPr lvl="1"/>
            <a:r>
              <a:rPr lang="en-US" sz="2800" dirty="0"/>
              <a:t>Genetics</a:t>
            </a:r>
          </a:p>
          <a:p>
            <a:pPr lvl="1"/>
            <a:r>
              <a:rPr lang="en-US" sz="2800" dirty="0"/>
              <a:t>Atomic structure is mapped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420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764" y="0"/>
            <a:ext cx="7162436" cy="6900323"/>
          </a:xfrm>
        </p:spPr>
      </p:pic>
    </p:spTree>
    <p:extLst>
      <p:ext uri="{BB962C8B-B14F-4D97-AF65-F5344CB8AC3E}">
        <p14:creationId xmlns:p14="http://schemas.microsoft.com/office/powerpoint/2010/main" val="3739667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Mexican Revolution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1371600"/>
            <a:ext cx="10766612" cy="5012267"/>
          </a:xfrm>
        </p:spPr>
        <p:txBody>
          <a:bodyPr>
            <a:normAutofit fontScale="70000" lnSpcReduction="20000"/>
          </a:bodyPr>
          <a:lstStyle/>
          <a:p>
            <a:r>
              <a:rPr lang="en-US" sz="3800" dirty="0"/>
              <a:t>Mexican Revolution</a:t>
            </a:r>
          </a:p>
          <a:p>
            <a:pPr lvl="1"/>
            <a:r>
              <a:rPr lang="en-US" sz="3300" dirty="0"/>
              <a:t>10 year civil war</a:t>
            </a:r>
          </a:p>
          <a:p>
            <a:pPr lvl="1"/>
            <a:r>
              <a:rPr lang="en-US" sz="3300" dirty="0"/>
              <a:t>Eventually influenced by WWI</a:t>
            </a:r>
          </a:p>
          <a:p>
            <a:pPr lvl="2"/>
            <a:r>
              <a:rPr lang="en-US" sz="2800" dirty="0"/>
              <a:t>Affects exports</a:t>
            </a:r>
          </a:p>
          <a:p>
            <a:pPr lvl="2"/>
            <a:r>
              <a:rPr lang="en-US" sz="2800" dirty="0"/>
              <a:t>Reliance on outside supplies</a:t>
            </a:r>
          </a:p>
          <a:p>
            <a:pPr lvl="2"/>
            <a:r>
              <a:rPr lang="en-US" sz="2800" dirty="0"/>
              <a:t>Foreign control – US businesses own 20% of national territory in Mexico</a:t>
            </a:r>
          </a:p>
          <a:p>
            <a:r>
              <a:rPr lang="en-US" sz="3800" dirty="0"/>
              <a:t>Porfirio Diaz</a:t>
            </a:r>
          </a:p>
          <a:p>
            <a:pPr lvl="1"/>
            <a:r>
              <a:rPr lang="en-US" sz="3300" dirty="0"/>
              <a:t>In power since 1876</a:t>
            </a:r>
          </a:p>
          <a:p>
            <a:pPr lvl="1"/>
            <a:r>
              <a:rPr lang="en-US" sz="3300" dirty="0"/>
              <a:t>Rules as a dictator</a:t>
            </a:r>
          </a:p>
          <a:p>
            <a:pPr lvl="1"/>
            <a:r>
              <a:rPr lang="en-US" sz="3300" dirty="0"/>
              <a:t>Corrupt political system benefits political elites</a:t>
            </a:r>
          </a:p>
          <a:p>
            <a:pPr lvl="1"/>
            <a:r>
              <a:rPr lang="en-US" sz="3300" dirty="0"/>
              <a:t>Hacienda system continues under Diaz</a:t>
            </a:r>
          </a:p>
          <a:p>
            <a:pPr lvl="1"/>
            <a:r>
              <a:rPr lang="en-US" sz="3300" dirty="0"/>
              <a:t>Strict censorship of complaints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972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200" y="220133"/>
            <a:ext cx="10549467" cy="6197599"/>
          </a:xfrm>
        </p:spPr>
        <p:txBody>
          <a:bodyPr>
            <a:normAutofit/>
          </a:bodyPr>
          <a:lstStyle/>
          <a:p>
            <a:r>
              <a:rPr lang="en-US" sz="3200" dirty="0"/>
              <a:t>Francisco Madero</a:t>
            </a:r>
          </a:p>
          <a:p>
            <a:pPr lvl="1"/>
            <a:r>
              <a:rPr lang="en-US" sz="2800" dirty="0"/>
              <a:t>Ran against Diaz in 1910 elections</a:t>
            </a:r>
          </a:p>
          <a:p>
            <a:pPr lvl="2"/>
            <a:r>
              <a:rPr lang="en-US" sz="2600" dirty="0"/>
              <a:t>Arrested &amp; Diaz stays in control</a:t>
            </a:r>
          </a:p>
          <a:p>
            <a:pPr lvl="1"/>
            <a:r>
              <a:rPr lang="en-US" sz="2800" dirty="0"/>
              <a:t>Madero Calls for revolt upon his release from prison</a:t>
            </a:r>
          </a:p>
          <a:p>
            <a:pPr marL="457200" lvl="1" indent="0">
              <a:buNone/>
            </a:pPr>
            <a:endParaRPr lang="en-US" sz="2800" dirty="0"/>
          </a:p>
          <a:p>
            <a:r>
              <a:rPr lang="en-US" sz="3200" dirty="0"/>
              <a:t>Rebellion</a:t>
            </a:r>
          </a:p>
          <a:p>
            <a:pPr lvl="1"/>
            <a:r>
              <a:rPr lang="en-US" sz="2800" dirty="0" err="1"/>
              <a:t>Pancho</a:t>
            </a:r>
            <a:r>
              <a:rPr lang="en-US" sz="2800" dirty="0"/>
              <a:t> Villa, Madero, Emiliano Zapata</a:t>
            </a:r>
          </a:p>
          <a:p>
            <a:pPr lvl="2"/>
            <a:r>
              <a:rPr lang="en-US" sz="2400" dirty="0"/>
              <a:t>Leaders of the rebellion against Diaz</a:t>
            </a:r>
          </a:p>
          <a:p>
            <a:pPr lvl="1"/>
            <a:r>
              <a:rPr lang="en-US" sz="2800" dirty="0"/>
              <a:t>Diaz removed from power</a:t>
            </a:r>
          </a:p>
          <a:p>
            <a:pPr lvl="1"/>
            <a:r>
              <a:rPr lang="en-US" sz="2800" dirty="0"/>
              <a:t>Madero assassinated in 1913 by a military coup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404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515" y="560865"/>
            <a:ext cx="11749256" cy="5977466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err="1"/>
              <a:t>Victoriano</a:t>
            </a:r>
            <a:r>
              <a:rPr lang="en-US" sz="2800" dirty="0"/>
              <a:t> Huerta comes to power</a:t>
            </a:r>
          </a:p>
          <a:p>
            <a:pPr lvl="1"/>
            <a:r>
              <a:rPr lang="en-US" sz="2400" dirty="0"/>
              <a:t>Supported by landowners, the army, and foreign companies</a:t>
            </a:r>
          </a:p>
          <a:p>
            <a:r>
              <a:rPr lang="en-US" sz="2800" dirty="0"/>
              <a:t>Villa &amp; Zapata rise against Huerta- </a:t>
            </a:r>
            <a:r>
              <a:rPr lang="en-US" sz="2800" dirty="0" err="1"/>
              <a:t>Huerata</a:t>
            </a:r>
            <a:r>
              <a:rPr lang="en-US" sz="2800" dirty="0"/>
              <a:t> forced out in 1914</a:t>
            </a:r>
          </a:p>
          <a:p>
            <a:r>
              <a:rPr lang="en-US" sz="2800" dirty="0"/>
              <a:t>Villa and Zapata fight over leadership and how to run the new regime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3000" dirty="0"/>
              <a:t>General Alvaro Obregon</a:t>
            </a:r>
          </a:p>
          <a:p>
            <a:pPr lvl="1"/>
            <a:r>
              <a:rPr lang="en-US" sz="2600" dirty="0"/>
              <a:t>Becomes first elected President of Mexico when civil war ends in 1920</a:t>
            </a:r>
          </a:p>
          <a:p>
            <a:r>
              <a:rPr lang="en-US" sz="3000" dirty="0"/>
              <a:t>Mexican Constitution of 1917</a:t>
            </a:r>
          </a:p>
          <a:p>
            <a:pPr lvl="1"/>
            <a:r>
              <a:rPr lang="en-US" sz="2600" dirty="0"/>
              <a:t>Promises land reform</a:t>
            </a:r>
          </a:p>
          <a:p>
            <a:pPr lvl="1"/>
            <a:r>
              <a:rPr lang="en-US" sz="2600" dirty="0"/>
              <a:t>Limited foreign ownership of resources</a:t>
            </a:r>
          </a:p>
          <a:p>
            <a:pPr lvl="1"/>
            <a:r>
              <a:rPr lang="en-US" sz="2600" dirty="0"/>
              <a:t>Gives workers rights</a:t>
            </a:r>
          </a:p>
          <a:p>
            <a:pPr lvl="1"/>
            <a:r>
              <a:rPr lang="en-US" sz="2600" dirty="0"/>
              <a:t>Restricts church power</a:t>
            </a:r>
          </a:p>
          <a:p>
            <a:pPr lvl="1"/>
            <a:r>
              <a:rPr lang="en-US" sz="2600" dirty="0"/>
              <a:t>Educational reforms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757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273"/>
            <a:ext cx="12192000" cy="687527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-17273"/>
            <a:ext cx="7061200" cy="68752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740"/>
            <a:ext cx="12192001" cy="684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2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578" y="174270"/>
            <a:ext cx="9404723" cy="1400530"/>
          </a:xfrm>
        </p:spPr>
        <p:txBody>
          <a:bodyPr/>
          <a:lstStyle/>
          <a:p>
            <a:r>
              <a:rPr lang="en-US" dirty="0"/>
              <a:t>Revolution in Russia:  Liberalism to Communism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8779" y="1574800"/>
            <a:ext cx="8946541" cy="4571999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Revolution breaks out in St. Petersburg in 1917</a:t>
            </a:r>
          </a:p>
          <a:p>
            <a:pPr lvl="1"/>
            <a:r>
              <a:rPr lang="en-US" sz="2400" dirty="0"/>
              <a:t>Food riots</a:t>
            </a:r>
          </a:p>
          <a:p>
            <a:pPr lvl="1"/>
            <a:r>
              <a:rPr lang="en-US" sz="2400" dirty="0"/>
              <a:t>Strikes</a:t>
            </a:r>
          </a:p>
          <a:p>
            <a:pPr lvl="1"/>
            <a:r>
              <a:rPr lang="en-US" sz="2400" dirty="0"/>
              <a:t>Wanted a new political regime</a:t>
            </a:r>
          </a:p>
          <a:p>
            <a:pPr lvl="2"/>
            <a:r>
              <a:rPr lang="en-US" sz="2200" dirty="0"/>
              <a:t>Many were tired of the Tsar and his policies </a:t>
            </a:r>
          </a:p>
          <a:p>
            <a:pPr lvl="3"/>
            <a:r>
              <a:rPr lang="en-US" sz="2000" dirty="0"/>
              <a:t>Two failed wars (Russo-Japanese War of 1905 and the WWI)</a:t>
            </a:r>
          </a:p>
          <a:p>
            <a:r>
              <a:rPr lang="en-US" sz="2800" dirty="0"/>
              <a:t>The soviet (a council of workers) take over the city</a:t>
            </a:r>
          </a:p>
          <a:p>
            <a:pPr lvl="1"/>
            <a:r>
              <a:rPr lang="en-US" sz="2400" dirty="0"/>
              <a:t>Tsar abdicates (gives up) the throne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984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278</TotalTime>
  <Words>878</Words>
  <Application>Microsoft Office PowerPoint</Application>
  <PresentationFormat>Widescreen</PresentationFormat>
  <Paragraphs>178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Century Gothic</vt:lpstr>
      <vt:lpstr>Wingdings 3</vt:lpstr>
      <vt:lpstr>Ion</vt:lpstr>
      <vt:lpstr>The World Between the Wars </vt:lpstr>
      <vt:lpstr>Revolution and Post War Boom </vt:lpstr>
      <vt:lpstr>Cultural and Scientific Changes </vt:lpstr>
      <vt:lpstr>PowerPoint Presentation</vt:lpstr>
      <vt:lpstr>Mexican Revolution </vt:lpstr>
      <vt:lpstr>PowerPoint Presentation</vt:lpstr>
      <vt:lpstr>PowerPoint Presentation</vt:lpstr>
      <vt:lpstr>PowerPoint Presentation</vt:lpstr>
      <vt:lpstr>Revolution in Russia:  Liberalism to Communism</vt:lpstr>
      <vt:lpstr>PowerPoint Presentation</vt:lpstr>
      <vt:lpstr>Stabilization of Russia’s Communist Regime </vt:lpstr>
      <vt:lpstr>PowerPoint Presentation</vt:lpstr>
      <vt:lpstr>Soviet Experimentation </vt:lpstr>
      <vt:lpstr>PowerPoint Presentation</vt:lpstr>
      <vt:lpstr>Weimar Republic </vt:lpstr>
      <vt:lpstr>PowerPoint Presentation</vt:lpstr>
      <vt:lpstr>The United States </vt:lpstr>
      <vt:lpstr>PowerPoint Presentation</vt:lpstr>
      <vt:lpstr>Rise of Fascism in Italy </vt:lpstr>
      <vt:lpstr>PowerPoint Presentation</vt:lpstr>
      <vt:lpstr>China </vt:lpstr>
      <vt:lpstr>PowerPoint Presentation</vt:lpstr>
      <vt:lpstr>PowerPoint Presentation</vt:lpstr>
      <vt:lpstr>The Seizure of Power By China’s Guomindang </vt:lpstr>
      <vt:lpstr>PowerPoint Presentation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World Between the Wars</dc:title>
  <dc:creator>Phillip Thurmond</dc:creator>
  <cp:lastModifiedBy>Phillip Thurmond</cp:lastModifiedBy>
  <cp:revision>17</cp:revision>
  <dcterms:created xsi:type="dcterms:W3CDTF">2016-04-17T19:31:09Z</dcterms:created>
  <dcterms:modified xsi:type="dcterms:W3CDTF">2020-05-04T16:35:36Z</dcterms:modified>
</cp:coreProperties>
</file>