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67" r:id="rId5"/>
    <p:sldId id="271" r:id="rId6"/>
    <p:sldId id="268" r:id="rId7"/>
    <p:sldId id="269" r:id="rId8"/>
    <p:sldId id="270" r:id="rId9"/>
    <p:sldId id="272" r:id="rId10"/>
    <p:sldId id="273" r:id="rId11"/>
  </p:sldIdLst>
  <p:sldSz cx="12188825" cy="6858000"/>
  <p:notesSz cx="6858000" cy="919956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452" y="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Swahili Coast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Trading ports along coast (</a:t>
            </a:r>
            <a:r>
              <a:rPr lang="en-US" sz="3200" dirty="0" err="1"/>
              <a:t>Zenj</a:t>
            </a:r>
            <a:r>
              <a:rPr lang="en-US" sz="3200" dirty="0"/>
              <a:t>- term used by Arab geographers to refer to this area)</a:t>
            </a:r>
          </a:p>
          <a:p>
            <a:r>
              <a:rPr lang="en-US" sz="3200" dirty="0"/>
              <a:t>Strong Muslim influence</a:t>
            </a:r>
          </a:p>
          <a:p>
            <a:r>
              <a:rPr lang="en-US" sz="3200" dirty="0" err="1"/>
              <a:t>Islamatization</a:t>
            </a:r>
            <a:r>
              <a:rPr lang="en-US" sz="3200" dirty="0"/>
              <a:t> was slow to reach the general population and when it did it was a compromise between Islam &amp; indigenous 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Coastal Trading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Mogadishu</a:t>
            </a:r>
          </a:p>
          <a:p>
            <a:r>
              <a:rPr lang="en-US" sz="3200" dirty="0"/>
              <a:t>Mombasa</a:t>
            </a:r>
          </a:p>
          <a:p>
            <a:r>
              <a:rPr lang="en-US" sz="3200" dirty="0" err="1"/>
              <a:t>Malindi</a:t>
            </a:r>
            <a:endParaRPr lang="en-US" sz="3200" dirty="0"/>
          </a:p>
          <a:p>
            <a:r>
              <a:rPr lang="en-US" sz="3200" dirty="0" err="1"/>
              <a:t>Kilwa</a:t>
            </a:r>
            <a:endParaRPr lang="en-US" sz="3200" dirty="0"/>
          </a:p>
          <a:p>
            <a:r>
              <a:rPr lang="en-US" sz="3200" dirty="0"/>
              <a:t>Pate</a:t>
            </a:r>
          </a:p>
          <a:p>
            <a:r>
              <a:rPr lang="en-US" sz="3200" dirty="0"/>
              <a:t>Zanzibar</a:t>
            </a:r>
          </a:p>
          <a:p>
            <a:r>
              <a:rPr lang="en-US" sz="3200" dirty="0" err="1"/>
              <a:t>Sofala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1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9" y="-19050"/>
            <a:ext cx="12209463" cy="6877050"/>
          </a:xfrm>
        </p:spPr>
      </p:pic>
    </p:spTree>
    <p:extLst>
      <p:ext uri="{BB962C8B-B14F-4D97-AF65-F5344CB8AC3E}">
        <p14:creationId xmlns:p14="http://schemas.microsoft.com/office/powerpoint/2010/main" val="6923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Madagascar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Asian immigrants from Indonesia (Malaya)</a:t>
            </a:r>
          </a:p>
          <a:p>
            <a:r>
              <a:rPr lang="en-US" sz="3600" dirty="0"/>
              <a:t>Bananas &amp; coconuts introduced</a:t>
            </a:r>
          </a:p>
        </p:txBody>
      </p:sp>
    </p:spTree>
    <p:extLst>
      <p:ext uri="{BB962C8B-B14F-4D97-AF65-F5344CB8AC3E}">
        <p14:creationId xmlns:p14="http://schemas.microsoft.com/office/powerpoint/2010/main" val="10304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Urbanized Trading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Trading towns shared the Bantu-based &amp; Arabic influenced Swahili language</a:t>
            </a:r>
          </a:p>
          <a:p>
            <a:r>
              <a:rPr lang="en-US" sz="3200" dirty="0"/>
              <a:t>Ibn Battuta impressed with towns</a:t>
            </a:r>
          </a:p>
          <a:p>
            <a:r>
              <a:rPr lang="en-US" sz="3200" dirty="0"/>
              <a:t>Towns tied to each other via coastal commerce</a:t>
            </a:r>
          </a:p>
          <a:p>
            <a:r>
              <a:rPr lang="en-US" sz="3200" dirty="0"/>
              <a:t>Trade with China</a:t>
            </a:r>
          </a:p>
          <a:p>
            <a:r>
              <a:rPr lang="en-US" sz="3200" dirty="0"/>
              <a:t>Ivory, gold, slaves, &amp; exotic animals exported from the Coast</a:t>
            </a:r>
          </a:p>
        </p:txBody>
      </p:sp>
    </p:spTree>
    <p:extLst>
      <p:ext uri="{BB962C8B-B14F-4D97-AF65-F5344CB8AC3E}">
        <p14:creationId xmlns:p14="http://schemas.microsoft.com/office/powerpoint/2010/main" val="477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Cultures on the </a:t>
            </a:r>
            <a:r>
              <a:rPr lang="en-US"/>
              <a:t>Swahili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Islam facilitated long-distance commerce</a:t>
            </a:r>
          </a:p>
          <a:p>
            <a:pPr lvl="1"/>
            <a:r>
              <a:rPr lang="en-US" sz="2800" dirty="0"/>
              <a:t>Provided religious bond and law</a:t>
            </a:r>
          </a:p>
          <a:p>
            <a:pPr lvl="1"/>
            <a:r>
              <a:rPr lang="en-US" sz="2800" dirty="0"/>
              <a:t>Class-based – generally elite converted</a:t>
            </a:r>
          </a:p>
          <a:p>
            <a:r>
              <a:rPr lang="en-US" sz="3200" dirty="0"/>
              <a:t>African culture remained strong</a:t>
            </a:r>
          </a:p>
          <a:p>
            <a:r>
              <a:rPr lang="en-US" sz="3200" dirty="0"/>
              <a:t>Swahili language mixed Arabic words &amp; was written in Arabic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BCC2-EEE5-4CBA-821D-581154CA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-381000"/>
            <a:ext cx="9144001" cy="1219200"/>
          </a:xfrm>
        </p:spPr>
        <p:txBody>
          <a:bodyPr/>
          <a:lstStyle/>
          <a:p>
            <a:r>
              <a:rPr lang="en-US" dirty="0"/>
              <a:t>Great Zimbabwe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4343-24BA-42E3-8215-1DB9B6ED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066800"/>
            <a:ext cx="98298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The largest stone complex built before the modern era </a:t>
            </a:r>
          </a:p>
          <a:p>
            <a:r>
              <a:rPr lang="en-US" sz="2800" dirty="0"/>
              <a:t>The term Zimbabwe translates to “judicial center” or “ruler’s court or house.”</a:t>
            </a:r>
          </a:p>
          <a:p>
            <a:r>
              <a:rPr lang="en-US" sz="2800" dirty="0"/>
              <a:t>Built between the 11</a:t>
            </a:r>
            <a:r>
              <a:rPr lang="en-US" sz="2800" baseline="30000" dirty="0"/>
              <a:t>th</a:t>
            </a:r>
            <a:r>
              <a:rPr lang="en-US" sz="2800" dirty="0"/>
              <a:t> and 15</a:t>
            </a:r>
            <a:r>
              <a:rPr lang="en-US" sz="2800" baseline="30000" dirty="0"/>
              <a:t>th</a:t>
            </a:r>
            <a:r>
              <a:rPr lang="en-US" sz="2800" dirty="0"/>
              <a:t> centuries </a:t>
            </a:r>
          </a:p>
          <a:p>
            <a:r>
              <a:rPr lang="en-US" sz="2800" dirty="0"/>
              <a:t>Occupied by the Shona people </a:t>
            </a:r>
          </a:p>
          <a:p>
            <a:r>
              <a:rPr lang="en-US" sz="2800" dirty="0"/>
              <a:t>At its height it consisted of at least 7 states and The complex may have housed some 20,000 people </a:t>
            </a:r>
          </a:p>
          <a:p>
            <a:r>
              <a:rPr lang="en-US" sz="2800" dirty="0"/>
              <a:t>May have benefited economically from gold traded to the Swahili Coast at </a:t>
            </a:r>
            <a:r>
              <a:rPr lang="en-US" sz="2800" dirty="0" err="1"/>
              <a:t>Sofala</a:t>
            </a:r>
            <a:r>
              <a:rPr lang="en-US" sz="2800" dirty="0"/>
              <a:t> and </a:t>
            </a:r>
            <a:r>
              <a:rPr lang="en-US" sz="2800" dirty="0" err="1"/>
              <a:t>Kilwa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9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2401-9F25-4748-8CF7-05D9D474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rock next to a tree&#10;&#10;Description automatically generated">
            <a:extLst>
              <a:ext uri="{FF2B5EF4-FFF2-40B4-BE49-F238E27FC236}">
                <a16:creationId xmlns:a16="http://schemas.microsoft.com/office/drawing/2014/main" id="{3885FC04-1BA2-44FD-9B5F-657E9AB5C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95"/>
            <a:ext cx="12188825" cy="6876095"/>
          </a:xfrm>
        </p:spPr>
      </p:pic>
      <p:pic>
        <p:nvPicPr>
          <p:cNvPr id="7" name="Picture 6" descr="A close up of a lush green hillside&#10;&#10;Description automatically generated">
            <a:extLst>
              <a:ext uri="{FF2B5EF4-FFF2-40B4-BE49-F238E27FC236}">
                <a16:creationId xmlns:a16="http://schemas.microsoft.com/office/drawing/2014/main" id="{F1782187-5ABF-46EF-A030-F3F26784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085"/>
            <a:ext cx="12188826" cy="6819436"/>
          </a:xfrm>
          <a:prstGeom prst="rect">
            <a:avLst/>
          </a:prstGeom>
        </p:spPr>
      </p:pic>
      <p:pic>
        <p:nvPicPr>
          <p:cNvPr id="11" name="Picture 10" descr="A stone building with grass in front of a large rock&#10;&#10;Description automatically generated">
            <a:extLst>
              <a:ext uri="{FF2B5EF4-FFF2-40B4-BE49-F238E27FC236}">
                <a16:creationId xmlns:a16="http://schemas.microsoft.com/office/drawing/2014/main" id="{C2494703-665B-4885-8793-118C5BAAC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" y="-21451"/>
            <a:ext cx="12188825" cy="6915152"/>
          </a:xfrm>
          <a:prstGeom prst="rect">
            <a:avLst/>
          </a:prstGeom>
        </p:spPr>
      </p:pic>
      <p:pic>
        <p:nvPicPr>
          <p:cNvPr id="15" name="Picture 14" descr="A grey brick wall&#10;&#10;Description automatically generated">
            <a:extLst>
              <a:ext uri="{FF2B5EF4-FFF2-40B4-BE49-F238E27FC236}">
                <a16:creationId xmlns:a16="http://schemas.microsoft.com/office/drawing/2014/main" id="{934724BC-79FF-42AF-AC83-E3A66F795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1" y="-21451"/>
            <a:ext cx="7010400" cy="6933003"/>
          </a:xfrm>
          <a:prstGeom prst="rect">
            <a:avLst/>
          </a:prstGeom>
        </p:spPr>
      </p:pic>
      <p:pic>
        <p:nvPicPr>
          <p:cNvPr id="17" name="Picture 16" descr="A picture containing grass, table, building, sitting&#10;&#10;Description automatically generated">
            <a:extLst>
              <a:ext uri="{FF2B5EF4-FFF2-40B4-BE49-F238E27FC236}">
                <a16:creationId xmlns:a16="http://schemas.microsoft.com/office/drawing/2014/main" id="{2CA38629-B07F-479F-BB22-15F12A171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152"/>
            <a:ext cx="12188825" cy="69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0</TotalTime>
  <Words>219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Ocean Waves 16x9</vt:lpstr>
      <vt:lpstr>The Swahili Coast </vt:lpstr>
      <vt:lpstr>Introduction </vt:lpstr>
      <vt:lpstr>The Coastal Trading Ports</vt:lpstr>
      <vt:lpstr>PowerPoint Presentation</vt:lpstr>
      <vt:lpstr>Madagascar </vt:lpstr>
      <vt:lpstr>Urbanized Trading ports</vt:lpstr>
      <vt:lpstr>Mixture of Cultures on the Swahili Coast</vt:lpstr>
      <vt:lpstr>Great Zimbabwe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2015-11-03T20:11:40Z</dcterms:created>
  <dcterms:modified xsi:type="dcterms:W3CDTF">2020-01-22T20:31:15Z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