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4" r:id="rId6"/>
    <p:sldId id="260" r:id="rId7"/>
    <p:sldId id="270" r:id="rId8"/>
    <p:sldId id="261" r:id="rId9"/>
    <p:sldId id="265" r:id="rId10"/>
    <p:sldId id="269" r:id="rId11"/>
    <p:sldId id="271" r:id="rId12"/>
    <p:sldId id="262" r:id="rId13"/>
    <p:sldId id="266" r:id="rId14"/>
    <p:sldId id="26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Spread of Islam and Cultural Interactions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9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2F60AB-35BA-4E34-9119-5B9FD621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Srivijaya</a:t>
            </a:r>
            <a:r>
              <a:rPr lang="en-US" dirty="0"/>
              <a:t> Empire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2A8DD-4D17-4E18-A21A-3C4E85A1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33600"/>
            <a:ext cx="10990979" cy="4546599"/>
          </a:xfrm>
        </p:spPr>
        <p:txBody>
          <a:bodyPr>
            <a:normAutofit/>
          </a:bodyPr>
          <a:lstStyle/>
          <a:p>
            <a:r>
              <a:rPr lang="en-US" dirty="0"/>
              <a:t>Was a large trading empire in SE Asia </a:t>
            </a:r>
          </a:p>
          <a:p>
            <a:r>
              <a:rPr lang="en-US" dirty="0"/>
              <a:t>Controlled much of modern-day Indonesia and the Malay archipelago</a:t>
            </a:r>
          </a:p>
          <a:p>
            <a:r>
              <a:rPr lang="en-US" dirty="0"/>
              <a:t>Traded extensively in India and China </a:t>
            </a:r>
          </a:p>
          <a:p>
            <a:pPr lvl="1"/>
            <a:r>
              <a:rPr lang="en-US" dirty="0"/>
              <a:t>Leads to the incorporation of Buddhist and Chinese political practices </a:t>
            </a:r>
          </a:p>
          <a:p>
            <a:pPr lvl="1"/>
            <a:r>
              <a:rPr lang="en-US" dirty="0"/>
              <a:t>leads to the Introduction Islam </a:t>
            </a:r>
          </a:p>
          <a:p>
            <a:r>
              <a:rPr lang="en-US" dirty="0"/>
              <a:t>The empire acted as a vassal state to China </a:t>
            </a:r>
          </a:p>
          <a:p>
            <a:r>
              <a:rPr lang="en-US" dirty="0"/>
              <a:t>Official language was Old Malay- incorporated aspects of Sanskrit, Persian, and Arabic</a:t>
            </a:r>
          </a:p>
          <a:p>
            <a:r>
              <a:rPr lang="en-US" dirty="0"/>
              <a:t>Lost its influence when the </a:t>
            </a:r>
            <a:r>
              <a:rPr lang="en-US" dirty="0" err="1"/>
              <a:t>Chola</a:t>
            </a:r>
            <a:r>
              <a:rPr lang="en-US" dirty="0"/>
              <a:t> empire gained dominance in the waters around SE Asia </a:t>
            </a:r>
          </a:p>
        </p:txBody>
      </p:sp>
    </p:spTree>
    <p:extLst>
      <p:ext uri="{BB962C8B-B14F-4D97-AF65-F5344CB8AC3E}">
        <p14:creationId xmlns:p14="http://schemas.microsoft.com/office/powerpoint/2010/main" val="246071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14F7-B75F-4DE4-930C-7EA3C10D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242E-C82E-47EA-86BD-569A07135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8076E84-01F7-42D0-BF73-C60AF4225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1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Contacts and Conversions in SE Asia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672" y="2336872"/>
            <a:ext cx="5706928" cy="3987727"/>
          </a:xfrm>
        </p:spPr>
        <p:txBody>
          <a:bodyPr>
            <a:normAutofit/>
          </a:bodyPr>
          <a:lstStyle/>
          <a:p>
            <a:r>
              <a:rPr lang="en-US" sz="2800" dirty="0"/>
              <a:t>Trading leads to peaceful conversions</a:t>
            </a:r>
          </a:p>
          <a:p>
            <a:pPr lvl="1"/>
            <a:r>
              <a:rPr lang="en-US" sz="2400" dirty="0"/>
              <a:t>Sufis played an important role</a:t>
            </a:r>
          </a:p>
          <a:p>
            <a:r>
              <a:rPr lang="en-US" sz="2800" dirty="0"/>
              <a:t>Sufiism- Islamic mysticism that emphasizes introspection and spiritual closeness with God</a:t>
            </a:r>
          </a:p>
          <a:p>
            <a:r>
              <a:rPr lang="en-US" sz="2800" dirty="0"/>
              <a:t>Important trading cities</a:t>
            </a:r>
          </a:p>
          <a:p>
            <a:pPr lvl="1"/>
            <a:r>
              <a:rPr lang="en-US" sz="2400" dirty="0"/>
              <a:t>Malacca</a:t>
            </a:r>
          </a:p>
          <a:p>
            <a:pPr lvl="1"/>
            <a:r>
              <a:rPr lang="en-US" sz="2400" dirty="0" err="1"/>
              <a:t>Demak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5822" y="2336872"/>
            <a:ext cx="5302477" cy="3599316"/>
          </a:xfrm>
        </p:spPr>
        <p:txBody>
          <a:bodyPr>
            <a:normAutofit/>
          </a:bodyPr>
          <a:lstStyle/>
          <a:p>
            <a:r>
              <a:rPr lang="en-US" sz="2800" dirty="0"/>
              <a:t>Elites practiced Buddhism, but most of population converted to Islam</a:t>
            </a:r>
          </a:p>
          <a:p>
            <a:r>
              <a:rPr lang="en-US" sz="2800" dirty="0"/>
              <a:t>Islam was infused with Mystical strains from Sufis </a:t>
            </a:r>
          </a:p>
          <a:p>
            <a:pPr lvl="1"/>
            <a:r>
              <a:rPr lang="en-US" sz="2400" dirty="0"/>
              <a:t>Women had a strong position</a:t>
            </a:r>
          </a:p>
          <a:p>
            <a:pPr lvl="1"/>
            <a:r>
              <a:rPr lang="en-US" sz="2400" dirty="0"/>
              <a:t>Matrilineal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4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1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D48C3-B121-4DF7-9C32-27E9D41187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Arrival of Islam in N. Africa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38270" y="2336873"/>
            <a:ext cx="5433879" cy="3599316"/>
          </a:xfrm>
        </p:spPr>
        <p:txBody>
          <a:bodyPr>
            <a:normAutofit/>
          </a:bodyPr>
          <a:lstStyle/>
          <a:p>
            <a:r>
              <a:rPr lang="en-US" dirty="0"/>
              <a:t>As part of the Roman &amp; Greek Empires Christianity was main religion</a:t>
            </a:r>
          </a:p>
          <a:p>
            <a:r>
              <a:rPr lang="en-US" dirty="0"/>
              <a:t>Muhammad’s followers swept across N. Africa spreading Islam</a:t>
            </a:r>
          </a:p>
          <a:p>
            <a:pPr lvl="1"/>
            <a:r>
              <a:rPr lang="en-US" sz="2200" dirty="0"/>
              <a:t>Arab &amp; Berber armies </a:t>
            </a:r>
          </a:p>
          <a:p>
            <a:r>
              <a:rPr lang="en-US" dirty="0"/>
              <a:t>Spread stopped by Martel &amp; the Franks at the battle of tours in 732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65598" y="2336873"/>
            <a:ext cx="5826352" cy="3599316"/>
          </a:xfrm>
        </p:spPr>
        <p:txBody>
          <a:bodyPr>
            <a:normAutofit/>
          </a:bodyPr>
          <a:lstStyle/>
          <a:p>
            <a:r>
              <a:rPr lang="en-US" dirty="0" err="1"/>
              <a:t>Almoravids</a:t>
            </a:r>
            <a:r>
              <a:rPr lang="en-US" dirty="0"/>
              <a:t> &amp; </a:t>
            </a:r>
            <a:r>
              <a:rPr lang="en-US" dirty="0" err="1"/>
              <a:t>Almohadis</a:t>
            </a:r>
            <a:r>
              <a:rPr lang="en-US" dirty="0"/>
              <a:t>– puritanical reformist</a:t>
            </a:r>
          </a:p>
          <a:p>
            <a:pPr lvl="1"/>
            <a:r>
              <a:rPr lang="en-US" sz="2200" dirty="0"/>
              <a:t>Launched jihad</a:t>
            </a:r>
          </a:p>
          <a:p>
            <a:r>
              <a:rPr lang="en-US" dirty="0"/>
              <a:t>Islam promoted equality of believers</a:t>
            </a:r>
          </a:p>
          <a:p>
            <a:pPr lvl="1"/>
            <a:r>
              <a:rPr lang="en-US" sz="2200" dirty="0"/>
              <a:t>Social stratification continued</a:t>
            </a:r>
          </a:p>
          <a:p>
            <a:r>
              <a:rPr lang="en-US" dirty="0"/>
              <a:t>Uniting of powers of the state &amp; religion appealed to African kings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5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4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Islam In South Asia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46372"/>
            <a:ext cx="11244979" cy="4292527"/>
          </a:xfrm>
        </p:spPr>
        <p:txBody>
          <a:bodyPr>
            <a:normAutofit/>
          </a:bodyPr>
          <a:lstStyle/>
          <a:p>
            <a:r>
              <a:rPr lang="en-US" sz="3200" dirty="0"/>
              <a:t>Islam transmitted via invaders, traders, &amp; migrants to Asia</a:t>
            </a:r>
          </a:p>
          <a:p>
            <a:r>
              <a:rPr lang="en-US" sz="3200" dirty="0"/>
              <a:t>Political Division &amp; the First Muslim Invasion</a:t>
            </a:r>
          </a:p>
          <a:p>
            <a:pPr lvl="1"/>
            <a:r>
              <a:rPr lang="en-US" sz="2800" dirty="0"/>
              <a:t>First Muslims were traders</a:t>
            </a:r>
          </a:p>
          <a:p>
            <a:pPr lvl="1"/>
            <a:r>
              <a:rPr lang="en-US" sz="2800" dirty="0"/>
              <a:t>Muhammad ibn </a:t>
            </a:r>
            <a:r>
              <a:rPr lang="en-US" sz="2800" dirty="0" err="1"/>
              <a:t>Qasim</a:t>
            </a:r>
            <a:r>
              <a:rPr lang="en-US" sz="2800" dirty="0"/>
              <a:t> declared Sind &amp; Indus Valley as part of Islamic Empire after dhows were attacked by pirates</a:t>
            </a:r>
          </a:p>
          <a:p>
            <a:pPr lvl="1"/>
            <a:r>
              <a:rPr lang="en-US" sz="2800" dirty="0"/>
              <a:t>Hindus and Buddhists treated as Dhimmi</a:t>
            </a:r>
          </a:p>
          <a:p>
            <a:pPr lvl="2"/>
            <a:r>
              <a:rPr lang="en-US" sz="2600" dirty="0"/>
              <a:t>Hindus and </a:t>
            </a:r>
            <a:r>
              <a:rPr lang="en-US" sz="2600" dirty="0" err="1"/>
              <a:t>buddhist</a:t>
            </a:r>
            <a:r>
              <a:rPr lang="en-US" sz="2600" dirty="0"/>
              <a:t> were allowed to keep their religion and practices.  Essentially they had a protected status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1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11552"/>
          </a:xfrm>
        </p:spPr>
        <p:txBody>
          <a:bodyPr>
            <a:normAutofit/>
          </a:bodyPr>
          <a:lstStyle/>
          <a:p>
            <a:pPr marL="571500" indent="-457200"/>
            <a:r>
              <a:rPr lang="en-US" sz="2800" dirty="0"/>
              <a:t>From Booty to Empire:  2</a:t>
            </a:r>
            <a:r>
              <a:rPr lang="en-US" sz="2800" baseline="30000" dirty="0"/>
              <a:t>nd</a:t>
            </a:r>
            <a:r>
              <a:rPr lang="en-US" sz="2800" dirty="0"/>
              <a:t> wave of Muslim Invasion</a:t>
            </a:r>
          </a:p>
          <a:p>
            <a:pPr lvl="1"/>
            <a:r>
              <a:rPr lang="en-US" sz="2400" dirty="0"/>
              <a:t>Turkish dynasty established in Afghanistan</a:t>
            </a:r>
          </a:p>
          <a:p>
            <a:pPr lvl="1"/>
            <a:r>
              <a:rPr lang="en-US" sz="2800" dirty="0"/>
              <a:t>Mahmud of </a:t>
            </a:r>
            <a:r>
              <a:rPr lang="en-US" sz="2800" dirty="0" err="1"/>
              <a:t>Ghazni</a:t>
            </a:r>
            <a:endParaRPr lang="en-US" sz="2800" dirty="0"/>
          </a:p>
          <a:p>
            <a:pPr lvl="2"/>
            <a:r>
              <a:rPr lang="en-US" sz="2200" dirty="0"/>
              <a:t>Led Muslim raids &amp; conquest of N. India</a:t>
            </a:r>
          </a:p>
          <a:p>
            <a:pPr lvl="1"/>
            <a:r>
              <a:rPr lang="en-US" sz="2400" dirty="0"/>
              <a:t>Muhammad of </a:t>
            </a:r>
            <a:r>
              <a:rPr lang="en-US" sz="2400" dirty="0" err="1"/>
              <a:t>Ghur</a:t>
            </a:r>
            <a:endParaRPr lang="en-US" sz="2400" dirty="0"/>
          </a:p>
          <a:p>
            <a:pPr lvl="2"/>
            <a:r>
              <a:rPr lang="en-US" sz="2200" dirty="0"/>
              <a:t>Conquest of Gangetic Plain</a:t>
            </a:r>
          </a:p>
          <a:p>
            <a:pPr lvl="2"/>
            <a:r>
              <a:rPr lang="en-US" sz="2200" dirty="0"/>
              <a:t>Assassinated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3C97-4023-4A40-9FC3-483C85F1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Delhi Sultanate 13</a:t>
            </a:r>
            <a:r>
              <a:rPr lang="en-US" baseline="30000" dirty="0"/>
              <a:t>th</a:t>
            </a:r>
            <a:r>
              <a:rPr lang="en-US" dirty="0"/>
              <a:t>-16</a:t>
            </a:r>
            <a:r>
              <a:rPr lang="en-US" baseline="30000" dirty="0"/>
              <a:t>th</a:t>
            </a:r>
            <a:r>
              <a:rPr lang="en-US" dirty="0"/>
              <a:t> Centuries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80E19-0B40-46F8-A908-08C4F05D0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10" y="2209873"/>
            <a:ext cx="10813179" cy="4648127"/>
          </a:xfrm>
        </p:spPr>
        <p:txBody>
          <a:bodyPr>
            <a:normAutofit/>
          </a:bodyPr>
          <a:lstStyle/>
          <a:p>
            <a:r>
              <a:rPr lang="en-US" sz="2800" dirty="0"/>
              <a:t>Lasted for 300 years </a:t>
            </a:r>
          </a:p>
          <a:p>
            <a:r>
              <a:rPr lang="en-US" sz="2800" dirty="0"/>
              <a:t>Never developed a highly centralized bureaucracy similar to the Chinese </a:t>
            </a:r>
          </a:p>
          <a:p>
            <a:pPr lvl="1"/>
            <a:r>
              <a:rPr lang="en-US" sz="2800" dirty="0"/>
              <a:t>Political decentralization continues in India </a:t>
            </a:r>
          </a:p>
          <a:p>
            <a:pPr lvl="1"/>
            <a:r>
              <a:rPr lang="en-US" sz="2800" dirty="0"/>
              <a:t>Local kingdoms continued </a:t>
            </a:r>
          </a:p>
          <a:p>
            <a:r>
              <a:rPr lang="en-US" sz="2800" dirty="0"/>
              <a:t>The Sultanate was never able to effectively impose it’s polices </a:t>
            </a:r>
          </a:p>
          <a:p>
            <a:r>
              <a:rPr lang="en-US" sz="2800" dirty="0"/>
              <a:t>Wanted to extend its control a territory to the south but had to fend of the Mongols from the northwest </a:t>
            </a:r>
          </a:p>
          <a:p>
            <a:r>
              <a:rPr lang="en-US" sz="2800" dirty="0"/>
              <a:t>Successfully prevented the Mongols from conquering South Asia but eventually fell to another Islamic empire, the Mughals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5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8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69AB5C3B-C97A-4E27-AED7-C798F5F93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-26895"/>
            <a:ext cx="8877300" cy="68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342900"/>
            <a:r>
              <a:rPr lang="en-US" sz="2800" dirty="0"/>
              <a:t>Patterns of Conversion</a:t>
            </a:r>
          </a:p>
          <a:p>
            <a:pPr lvl="1"/>
            <a:r>
              <a:rPr lang="en-US" sz="2400" dirty="0"/>
              <a:t>Low-caste &amp; outcast Hindus </a:t>
            </a:r>
          </a:p>
          <a:p>
            <a:pPr lvl="1"/>
            <a:r>
              <a:rPr lang="en-US" sz="2400" dirty="0"/>
              <a:t>Buddhists</a:t>
            </a:r>
          </a:p>
          <a:p>
            <a:pPr lvl="1"/>
            <a:r>
              <a:rPr lang="en-US" sz="2400" dirty="0"/>
              <a:t>Some converted to escape </a:t>
            </a:r>
            <a:r>
              <a:rPr lang="en-US" sz="2400" dirty="0" err="1"/>
              <a:t>Jizya</a:t>
            </a:r>
            <a:r>
              <a:rPr lang="en-US" sz="2400" dirty="0"/>
              <a:t> (tax)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94122" y="2336872"/>
            <a:ext cx="6064477" cy="4082977"/>
          </a:xfrm>
        </p:spPr>
        <p:txBody>
          <a:bodyPr/>
          <a:lstStyle/>
          <a:p>
            <a:r>
              <a:rPr lang="en-US" sz="2800" dirty="0"/>
              <a:t>Patterns of Accommodation</a:t>
            </a:r>
          </a:p>
          <a:p>
            <a:pPr lvl="1"/>
            <a:r>
              <a:rPr lang="en-US" sz="2400" dirty="0"/>
              <a:t>Islam made little impression on Hindus as a whole</a:t>
            </a:r>
          </a:p>
          <a:p>
            <a:pPr lvl="2"/>
            <a:r>
              <a:rPr lang="en-US" sz="2000" dirty="0"/>
              <a:t>Hindus and Muslims do not like each other.  </a:t>
            </a:r>
          </a:p>
          <a:p>
            <a:pPr lvl="3"/>
            <a:r>
              <a:rPr lang="en-US" sz="2000" dirty="0"/>
              <a:t>Muslims failed to integrate into Hindu society</a:t>
            </a:r>
          </a:p>
          <a:p>
            <a:pPr lvl="3"/>
            <a:r>
              <a:rPr lang="en-US" sz="2000" dirty="0"/>
              <a:t>Often seen as foreigners </a:t>
            </a:r>
          </a:p>
          <a:p>
            <a:pPr lvl="1"/>
            <a:r>
              <a:rPr lang="en-US" sz="2400" dirty="0"/>
              <a:t>Muslims &amp; high-cast Hindus contact was rare</a:t>
            </a:r>
          </a:p>
          <a:p>
            <a:pPr lvl="1"/>
            <a:r>
              <a:rPr lang="en-US" sz="2400" dirty="0"/>
              <a:t>Some Muslims adopt </a:t>
            </a:r>
            <a:r>
              <a:rPr lang="en-US" sz="2400" i="1" dirty="0"/>
              <a:t>sati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1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6836-05BE-4B9B-81AA-5C496D5F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313A9-C2BD-4399-89C9-8B15328CBF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F2F6E4-E728-403D-A211-2D9B9DB545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4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Islamic Challenge &amp; Hindu Revival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0321" y="2336873"/>
            <a:ext cx="10606804" cy="4244902"/>
          </a:xfrm>
        </p:spPr>
        <p:txBody>
          <a:bodyPr>
            <a:normAutofit/>
          </a:bodyPr>
          <a:lstStyle/>
          <a:p>
            <a:r>
              <a:rPr lang="en-US" sz="3200" dirty="0" err="1"/>
              <a:t>Bhaktic</a:t>
            </a:r>
            <a:r>
              <a:rPr lang="en-US" sz="3200" dirty="0"/>
              <a:t> cults (Hindu)</a:t>
            </a:r>
          </a:p>
          <a:p>
            <a:pPr lvl="1" fontAlgn="ctr"/>
            <a:r>
              <a:rPr lang="en-US" sz="2800" dirty="0"/>
              <a:t>religious groups who stressed the importance of strong emotional bonds between devotees and the gods or goddesses </a:t>
            </a:r>
          </a:p>
          <a:p>
            <a:pPr lvl="1" fontAlgn="ctr"/>
            <a:r>
              <a:rPr lang="en-US" sz="2800" dirty="0"/>
              <a:t>Open to women and untouchables</a:t>
            </a:r>
          </a:p>
          <a:p>
            <a:pPr lvl="2"/>
            <a:r>
              <a:rPr lang="en-US" sz="2600" dirty="0"/>
              <a:t>Mira Bai – female religious writer and poet</a:t>
            </a:r>
          </a:p>
          <a:p>
            <a:r>
              <a:rPr lang="en-US" sz="3200" dirty="0" err="1"/>
              <a:t>Kabir</a:t>
            </a:r>
            <a:r>
              <a:rPr lang="en-US" sz="3200" dirty="0"/>
              <a:t> – Muslim mystic</a:t>
            </a:r>
          </a:p>
          <a:p>
            <a:pPr lvl="1"/>
            <a:r>
              <a:rPr lang="en-US" sz="2800" dirty="0"/>
              <a:t>Tried to minimize differences between Hindus and Muslims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8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08" y="4325"/>
            <a:ext cx="8211312" cy="6853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2"/>
            <a:ext cx="12192000" cy="68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Custom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D147"/>
      </a:accent1>
      <a:accent2>
        <a:srgbClr val="D34817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529</TotalTime>
  <Words>508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Berlin</vt:lpstr>
      <vt:lpstr>The Spread of Islam and Cultural Interactions</vt:lpstr>
      <vt:lpstr>Islam In South Asia </vt:lpstr>
      <vt:lpstr>PowerPoint Presentation</vt:lpstr>
      <vt:lpstr>The Delhi Sultanate 13th-16th Centuries </vt:lpstr>
      <vt:lpstr>PowerPoint Presentation</vt:lpstr>
      <vt:lpstr>PowerPoint Presentation</vt:lpstr>
      <vt:lpstr>PowerPoint Presentation</vt:lpstr>
      <vt:lpstr>Islamic Challenge &amp; Hindu Revival </vt:lpstr>
      <vt:lpstr>PowerPoint Presentation</vt:lpstr>
      <vt:lpstr>Srivijaya Empire </vt:lpstr>
      <vt:lpstr>PowerPoint Presentation</vt:lpstr>
      <vt:lpstr>Trading Contacts and Conversions in SE Asia </vt:lpstr>
      <vt:lpstr>PowerPoint Presentation</vt:lpstr>
      <vt:lpstr>The Arrival of Islam in N. Africa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Spread of Islam</dc:title>
  <dc:creator>Phillip Thurmond</dc:creator>
  <cp:lastModifiedBy>Phillip Thurmond</cp:lastModifiedBy>
  <cp:revision>19</cp:revision>
  <dcterms:created xsi:type="dcterms:W3CDTF">2015-10-28T19:12:30Z</dcterms:created>
  <dcterms:modified xsi:type="dcterms:W3CDTF">2020-01-21T18:41:54Z</dcterms:modified>
</cp:coreProperties>
</file>