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</p:sldMasterIdLst>
  <p:notesMasterIdLst>
    <p:notesMasterId r:id="rId15"/>
  </p:notesMasterIdLst>
  <p:handoutMasterIdLst>
    <p:handoutMasterId r:id="rId16"/>
  </p:handoutMasterIdLst>
  <p:sldIdLst>
    <p:sldId id="267" r:id="rId3"/>
    <p:sldId id="276" r:id="rId4"/>
    <p:sldId id="277" r:id="rId5"/>
    <p:sldId id="278" r:id="rId6"/>
    <p:sldId id="266" r:id="rId7"/>
    <p:sldId id="268" r:id="rId8"/>
    <p:sldId id="269" r:id="rId9"/>
    <p:sldId id="270" r:id="rId10"/>
    <p:sldId id="271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252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B8596-2424-4EE1-B7D4-EE0B5EFA943D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B3DF5-E5B6-4B45-B21A-9494872AB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19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862F0-8E30-41EF-92AD-D5FFFDA34703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C9593-C317-445E-8EA1-13B264B0B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6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A58A-A73D-456B-8E2D-982D1E0E9CF5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2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3B2A-819D-4990-B6F7-40D2F248FE22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6035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3B2A-819D-4990-B6F7-40D2F248FE22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1787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3B2A-819D-4990-B6F7-40D2F248FE22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4643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3B2A-819D-4990-B6F7-40D2F248FE22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56630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3B2A-819D-4990-B6F7-40D2F248FE22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49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9FDF-F246-4DE4-AB20-5FB7A1FE58D2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9A1F-71BA-4EFB-8F26-2CC8A39A31F6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0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9B7B-2129-4AF2-995E-3F29E352549E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C4D3C-A410-4C06-A87F-E8E981B616CA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5EE-1515-421A-8654-FA50C17076AA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7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F936-19E2-4FB2-803E-21CF5C4C62D6}" type="datetime1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2036-C962-487A-A1AE-B5119C4F0D80}" type="datetime1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6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8AD3-CC82-46B3-839C-C6472D637450}" type="datetime1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5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1D2B-B255-4E97-81FB-F96C55172EBC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2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8661-8676-41D0-ABB8-6C6C468B33B7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33B2A-819D-4990-B6F7-40D2F248FE22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4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Spread of Chinese Culture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Japan: Era of Warrior Dominance </a:t>
            </a:r>
          </a:p>
        </p:txBody>
      </p:sp>
    </p:spTree>
    <p:extLst>
      <p:ext uri="{BB962C8B-B14F-4D97-AF65-F5344CB8AC3E}">
        <p14:creationId xmlns:p14="http://schemas.microsoft.com/office/powerpoint/2010/main" val="73674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Military Division &amp; Social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11547"/>
            <a:ext cx="8915400" cy="4099675"/>
          </a:xfrm>
        </p:spPr>
        <p:txBody>
          <a:bodyPr>
            <a:normAutofit fontScale="77500" lnSpcReduction="20000"/>
          </a:bodyPr>
          <a:lstStyle/>
          <a:p>
            <a:r>
              <a:rPr lang="en-US" sz="3900" dirty="0"/>
              <a:t>Patterns of warfare change</a:t>
            </a:r>
          </a:p>
          <a:p>
            <a:pPr lvl="1"/>
            <a:r>
              <a:rPr lang="en-US" sz="3500" dirty="0"/>
              <a:t>Less Samurai &amp; more armed peasants</a:t>
            </a:r>
          </a:p>
          <a:p>
            <a:pPr lvl="1"/>
            <a:r>
              <a:rPr lang="en-US" sz="3500" dirty="0"/>
              <a:t>Size of army &amp; effective leadership key components</a:t>
            </a:r>
          </a:p>
          <a:p>
            <a:r>
              <a:rPr lang="en-US" sz="3900" dirty="0"/>
              <a:t>Peasants looted &amp; pillaged – Barbaric behavior</a:t>
            </a:r>
          </a:p>
          <a:p>
            <a:r>
              <a:rPr lang="en-US" sz="3900" dirty="0"/>
              <a:t>Economic &amp; cultural growth supported by daimyos</a:t>
            </a:r>
          </a:p>
          <a:p>
            <a:pPr lvl="1"/>
            <a:r>
              <a:rPr lang="en-US" sz="3500" dirty="0"/>
              <a:t>Irrigation systems, regular tax collection, </a:t>
            </a:r>
            <a:r>
              <a:rPr lang="en-US" sz="3500" dirty="0" err="1"/>
              <a:t>etc</a:t>
            </a:r>
            <a:r>
              <a:rPr lang="en-US" sz="3500" dirty="0"/>
              <a:t>…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450" y="1340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333" y="710240"/>
            <a:ext cx="8915400" cy="505374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New tools, greater use of animals, and new crops</a:t>
            </a:r>
          </a:p>
          <a:p>
            <a:r>
              <a:rPr lang="en-US" sz="3200" dirty="0"/>
              <a:t>Merchant class emerges</a:t>
            </a:r>
          </a:p>
          <a:p>
            <a:r>
              <a:rPr lang="en-US" sz="3200" dirty="0"/>
              <a:t>Japanese women could be strong in commercial classes</a:t>
            </a:r>
          </a:p>
          <a:p>
            <a:r>
              <a:rPr lang="en-US" sz="3200" dirty="0"/>
              <a:t>Primogeniture arises among daimyo – major change for women of elite classes</a:t>
            </a:r>
          </a:p>
          <a:p>
            <a:r>
              <a:rPr lang="en-US" sz="3200" dirty="0"/>
              <a:t>Disinheritance forces women to marry to form alliances between households</a:t>
            </a:r>
          </a:p>
          <a:p>
            <a:r>
              <a:rPr lang="en-US" sz="3200" dirty="0"/>
              <a:t>Women taught to slay themselves over dishonor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5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Artistic Solace for a Troubled 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Zen Buddhism appealed to warrior elite</a:t>
            </a:r>
          </a:p>
          <a:p>
            <a:r>
              <a:rPr lang="en-US" sz="3200" dirty="0"/>
              <a:t>Zen monasteries provided renewed diplomatic and trade contacts with China</a:t>
            </a:r>
          </a:p>
          <a:p>
            <a:r>
              <a:rPr lang="en-US" sz="3200" dirty="0"/>
              <a:t>Revival of Chinese influence – cultural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7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988E5-E27B-42A1-BF1D-97222934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Middle Ages in Japan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B882-DE41-429E-B5AC-FDDAC1CD6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50" y="1533525"/>
            <a:ext cx="981075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Chinese influence on Japan peaked in the 7</a:t>
            </a:r>
            <a:r>
              <a:rPr lang="en-US" sz="2400" baseline="30000" dirty="0"/>
              <a:t>th</a:t>
            </a:r>
            <a:r>
              <a:rPr lang="en-US" sz="2400" dirty="0"/>
              <a:t> and 8</a:t>
            </a:r>
            <a:r>
              <a:rPr lang="en-US" sz="2400" baseline="30000" dirty="0"/>
              <a:t>th</a:t>
            </a:r>
            <a:r>
              <a:rPr lang="en-US" sz="2400" dirty="0"/>
              <a:t> centuries</a:t>
            </a:r>
          </a:p>
          <a:p>
            <a:r>
              <a:rPr lang="en-US" sz="2400" dirty="0"/>
              <a:t>Rulers sought to build a Chinese-style bureaucracy &amp; society</a:t>
            </a:r>
          </a:p>
          <a:p>
            <a:r>
              <a:rPr lang="en-US" sz="2400" dirty="0"/>
              <a:t>Shintoism remained central to Japanese culture</a:t>
            </a:r>
          </a:p>
          <a:p>
            <a:r>
              <a:rPr lang="en-US" sz="2400" dirty="0"/>
              <a:t>Periods</a:t>
            </a:r>
          </a:p>
          <a:p>
            <a:pPr lvl="1"/>
            <a:r>
              <a:rPr lang="en-US" sz="2400" dirty="0"/>
              <a:t> Taika (645 – 710)</a:t>
            </a:r>
          </a:p>
          <a:p>
            <a:pPr lvl="1"/>
            <a:r>
              <a:rPr lang="en-US" sz="2400" dirty="0"/>
              <a:t> Nara (710 – 784)</a:t>
            </a:r>
          </a:p>
          <a:p>
            <a:pPr lvl="1"/>
            <a:r>
              <a:rPr lang="en-US" sz="2400" dirty="0"/>
              <a:t> Heian (784 – 857)</a:t>
            </a:r>
          </a:p>
          <a:p>
            <a:r>
              <a:rPr lang="en-US" sz="2400" dirty="0"/>
              <a:t>Fujiwara (established in 668) – elite family dominating government</a:t>
            </a:r>
          </a:p>
          <a:p>
            <a:pPr lvl="1"/>
            <a:r>
              <a:rPr lang="en-US" sz="2400" dirty="0"/>
              <a:t>Married daughters to the emperors until their demise in the12</a:t>
            </a:r>
            <a:r>
              <a:rPr lang="en-US" sz="2400" baseline="30000" dirty="0"/>
              <a:t>th</a:t>
            </a:r>
            <a:r>
              <a:rPr lang="en-US" sz="2400" dirty="0"/>
              <a:t> century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5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873F2-6B23-48D6-9B3A-3F2E5354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of the Feudal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D2FD1-05F0-4E10-AFC0-0009B1367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House governments ruled mini-states within Japan</a:t>
            </a:r>
          </a:p>
          <a:p>
            <a:r>
              <a:rPr lang="en-US" sz="3600" dirty="0"/>
              <a:t>Regional lords (</a:t>
            </a:r>
            <a:r>
              <a:rPr lang="en-US" sz="3600" dirty="0" err="1"/>
              <a:t>bushi</a:t>
            </a:r>
            <a:r>
              <a:rPr lang="en-US" sz="3600" dirty="0"/>
              <a:t>) </a:t>
            </a:r>
          </a:p>
          <a:p>
            <a:pPr lvl="1"/>
            <a:r>
              <a:rPr lang="en-US" sz="3200" dirty="0"/>
              <a:t>Administer law</a:t>
            </a:r>
          </a:p>
          <a:p>
            <a:pPr lvl="1"/>
            <a:r>
              <a:rPr lang="en-US" sz="3200" dirty="0"/>
              <a:t>Supervise public projects</a:t>
            </a:r>
          </a:p>
          <a:p>
            <a:pPr lvl="1"/>
            <a:r>
              <a:rPr lang="en-US" sz="3200" dirty="0"/>
              <a:t>Collect revenue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5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87E83-424F-4EAB-B223-6BAE84C12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61999"/>
            <a:ext cx="9164638" cy="5876925"/>
          </a:xfrm>
        </p:spPr>
        <p:txBody>
          <a:bodyPr>
            <a:normAutofit/>
          </a:bodyPr>
          <a:lstStyle/>
          <a:p>
            <a:r>
              <a:rPr lang="en-US" sz="3200" dirty="0" err="1"/>
              <a:t>Bushi</a:t>
            </a:r>
            <a:r>
              <a:rPr lang="en-US" sz="3200" dirty="0"/>
              <a:t> have private armies of samurai</a:t>
            </a:r>
          </a:p>
          <a:p>
            <a:r>
              <a:rPr lang="en-US" sz="3200" dirty="0"/>
              <a:t>Samurai also protect emperor &amp; serve as body guards</a:t>
            </a:r>
          </a:p>
          <a:p>
            <a:pPr lvl="1"/>
            <a:r>
              <a:rPr lang="en-US" sz="3000" dirty="0"/>
              <a:t>Emergence of Warrior class</a:t>
            </a:r>
          </a:p>
          <a:p>
            <a:r>
              <a:rPr lang="en-US" sz="3200" dirty="0"/>
              <a:t>Warrior codes of honor &amp; death over retreat/defeat</a:t>
            </a:r>
          </a:p>
          <a:p>
            <a:pPr lvl="1"/>
            <a:r>
              <a:rPr lang="en-US" sz="3000" dirty="0"/>
              <a:t>Seppuku – ritual honor suicide</a:t>
            </a:r>
          </a:p>
          <a:p>
            <a:r>
              <a:rPr lang="en-US" sz="3200" dirty="0"/>
              <a:t>Beginning of Japanese Feudalism </a:t>
            </a:r>
          </a:p>
          <a:p>
            <a:pPr lvl="1"/>
            <a:r>
              <a:rPr lang="en-US" sz="2800" dirty="0"/>
              <a:t>Peasants = serfs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8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8687"/>
            <a:ext cx="12192001" cy="6966687"/>
          </a:xfrm>
        </p:spPr>
      </p:pic>
    </p:spTree>
    <p:extLst>
      <p:ext uri="{BB962C8B-B14F-4D97-AF65-F5344CB8AC3E}">
        <p14:creationId xmlns:p14="http://schemas.microsoft.com/office/powerpoint/2010/main" val="380963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Era of Warrior Dominance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Family rivalries dominate by the 11</a:t>
            </a:r>
            <a:r>
              <a:rPr lang="en-US" sz="2800" baseline="30000" dirty="0"/>
              <a:t>th</a:t>
            </a:r>
            <a:r>
              <a:rPr lang="en-US" sz="2800" dirty="0"/>
              <a:t> &amp; 12</a:t>
            </a:r>
            <a:r>
              <a:rPr lang="en-US" sz="2800" baseline="30000" dirty="0"/>
              <a:t>th</a:t>
            </a:r>
            <a:r>
              <a:rPr lang="en-US" sz="2800" dirty="0"/>
              <a:t> centuries</a:t>
            </a:r>
          </a:p>
          <a:p>
            <a:r>
              <a:rPr lang="en-US" sz="2800" dirty="0" err="1"/>
              <a:t>Taira</a:t>
            </a:r>
            <a:r>
              <a:rPr lang="en-US" sz="2800" dirty="0"/>
              <a:t> &amp; Minamoto</a:t>
            </a:r>
          </a:p>
          <a:p>
            <a:r>
              <a:rPr lang="en-US" sz="2800" dirty="0"/>
              <a:t>Form alliances with provincial lords (</a:t>
            </a:r>
            <a:r>
              <a:rPr lang="en-US" sz="2800" dirty="0" err="1"/>
              <a:t>bushi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51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Declining Influence of China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Scholarly gentry declines and aristocratic power reasserted </a:t>
            </a:r>
          </a:p>
          <a:p>
            <a:r>
              <a:rPr lang="en-US" sz="3200" dirty="0"/>
              <a:t>838 Japanese embassies to China stop</a:t>
            </a:r>
          </a:p>
          <a:p>
            <a:r>
              <a:rPr lang="en-US" sz="3200" dirty="0"/>
              <a:t>Trade with China continues</a:t>
            </a:r>
          </a:p>
          <a:p>
            <a:r>
              <a:rPr lang="en-US" sz="3200" dirty="0" err="1"/>
              <a:t>Gempi</a:t>
            </a:r>
            <a:r>
              <a:rPr lang="en-US" sz="3200" dirty="0"/>
              <a:t> Wars</a:t>
            </a:r>
          </a:p>
          <a:p>
            <a:pPr lvl="1"/>
            <a:r>
              <a:rPr lang="en-US" sz="2800" dirty="0"/>
              <a:t>Fighting between </a:t>
            </a:r>
            <a:r>
              <a:rPr lang="en-US" sz="2800" dirty="0" err="1"/>
              <a:t>Taira</a:t>
            </a:r>
            <a:r>
              <a:rPr lang="en-US" sz="2800" dirty="0"/>
              <a:t> &amp; Minamoto (winner)</a:t>
            </a:r>
          </a:p>
          <a:p>
            <a:pPr lvl="1"/>
            <a:r>
              <a:rPr lang="en-US" sz="2800" dirty="0" err="1"/>
              <a:t>Bakufu</a:t>
            </a:r>
            <a:r>
              <a:rPr lang="en-US" sz="2800" dirty="0"/>
              <a:t> established– military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Breakdown of </a:t>
            </a:r>
            <a:r>
              <a:rPr lang="en-US" dirty="0" err="1"/>
              <a:t>Bakufu</a:t>
            </a:r>
            <a:r>
              <a:rPr lang="en-US" dirty="0"/>
              <a:t> Dominance &amp; the Age of the Warlords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177218" cy="3777622"/>
          </a:xfrm>
        </p:spPr>
        <p:txBody>
          <a:bodyPr>
            <a:normAutofit lnSpcReduction="10000"/>
          </a:bodyPr>
          <a:lstStyle/>
          <a:p>
            <a:r>
              <a:rPr lang="en-US" sz="3200" dirty="0" err="1"/>
              <a:t>Yoritomo</a:t>
            </a:r>
            <a:r>
              <a:rPr lang="en-US" sz="3200" dirty="0"/>
              <a:t> – Minamoto leader</a:t>
            </a:r>
          </a:p>
          <a:p>
            <a:pPr lvl="1"/>
            <a:r>
              <a:rPr lang="en-US" sz="3000" dirty="0"/>
              <a:t>Weakens Kamakura regime due to paranoia</a:t>
            </a:r>
          </a:p>
          <a:p>
            <a:pPr lvl="1"/>
            <a:r>
              <a:rPr lang="en-US" sz="3000" dirty="0"/>
              <a:t>Assassinates relatives</a:t>
            </a:r>
          </a:p>
          <a:p>
            <a:pPr lvl="1"/>
            <a:r>
              <a:rPr lang="en-US" sz="3000" dirty="0"/>
              <a:t>Shogun fearful of spies</a:t>
            </a:r>
          </a:p>
          <a:p>
            <a:r>
              <a:rPr lang="en-US" sz="3200" dirty="0" err="1"/>
              <a:t>Hojo</a:t>
            </a:r>
            <a:r>
              <a:rPr lang="en-US" sz="3200" dirty="0"/>
              <a:t> family dominates Kamakura regime after </a:t>
            </a:r>
            <a:r>
              <a:rPr lang="en-US" sz="3200" dirty="0" err="1"/>
              <a:t>Yoritomo’s</a:t>
            </a:r>
            <a:r>
              <a:rPr lang="en-US" sz="3200" dirty="0"/>
              <a:t>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Ashikaga </a:t>
            </a:r>
            <a:r>
              <a:rPr lang="en-US" dirty="0" err="1"/>
              <a:t>Takuaji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28775"/>
            <a:ext cx="9142412" cy="4943475"/>
          </a:xfrm>
        </p:spPr>
        <p:txBody>
          <a:bodyPr>
            <a:normAutofit fontScale="92500"/>
          </a:bodyPr>
          <a:lstStyle/>
          <a:p>
            <a:r>
              <a:rPr lang="en-US" sz="3400" dirty="0"/>
              <a:t>Minamoto leads revolt against </a:t>
            </a:r>
            <a:r>
              <a:rPr lang="en-US" sz="3400" dirty="0" err="1"/>
              <a:t>bushi</a:t>
            </a:r>
            <a:endParaRPr lang="en-US" sz="3400" dirty="0"/>
          </a:p>
          <a:p>
            <a:pPr lvl="1"/>
            <a:r>
              <a:rPr lang="en-US" sz="3200" dirty="0"/>
              <a:t>overthrows the Kamakura regime </a:t>
            </a:r>
          </a:p>
          <a:p>
            <a:pPr lvl="1"/>
            <a:r>
              <a:rPr lang="en-US" sz="3200" dirty="0"/>
              <a:t>Establishes Ashikaga </a:t>
            </a:r>
            <a:r>
              <a:rPr lang="en-US" sz="3200" dirty="0" err="1"/>
              <a:t>Shogunate</a:t>
            </a:r>
            <a:r>
              <a:rPr lang="en-US" sz="3200" dirty="0"/>
              <a:t> (1336 – 1573)</a:t>
            </a:r>
          </a:p>
          <a:p>
            <a:pPr lvl="1"/>
            <a:r>
              <a:rPr lang="en-US" sz="3200" dirty="0"/>
              <a:t>Emperor driven from Kyoto</a:t>
            </a:r>
          </a:p>
          <a:p>
            <a:r>
              <a:rPr lang="en-US" sz="3200" dirty="0"/>
              <a:t>Collapse of centralized authority leads to civil war among Ashikaga rival heirs (1467-1477)</a:t>
            </a:r>
          </a:p>
          <a:p>
            <a:r>
              <a:rPr lang="en-US" sz="3200" dirty="0"/>
              <a:t>Kingdom broken down to 300 little kingdoms ruled by Daimyos (warlords)</a:t>
            </a:r>
          </a:p>
          <a:p>
            <a:pPr lvl="1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7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Custom 23">
      <a:dk1>
        <a:sysClr val="windowText" lastClr="000000"/>
      </a:dk1>
      <a:lt1>
        <a:sysClr val="window" lastClr="FFFFFF"/>
      </a:lt1>
      <a:dk2>
        <a:srgbClr val="557958"/>
      </a:dk2>
      <a:lt2>
        <a:srgbClr val="E9E5DC"/>
      </a:lt2>
      <a:accent1>
        <a:srgbClr val="D34817"/>
      </a:accent1>
      <a:accent2>
        <a:srgbClr val="D34817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E507829-6D7C-4C56-8D46-9575E34331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423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Franklin Gothic Book</vt:lpstr>
      <vt:lpstr>Wingdings 3</vt:lpstr>
      <vt:lpstr>Wisp</vt:lpstr>
      <vt:lpstr>The Spread of Chinese Culture </vt:lpstr>
      <vt:lpstr>Early Middle Ages in Japan </vt:lpstr>
      <vt:lpstr>Start of the Feudal System </vt:lpstr>
      <vt:lpstr>PowerPoint Presentation</vt:lpstr>
      <vt:lpstr>PowerPoint Presentation</vt:lpstr>
      <vt:lpstr>The Era of Warrior Dominance</vt:lpstr>
      <vt:lpstr>The Declining Influence of China </vt:lpstr>
      <vt:lpstr>The Breakdown of Bakufu Dominance &amp; the Age of the Warlords </vt:lpstr>
      <vt:lpstr>Ashikaga Takuaji  </vt:lpstr>
      <vt:lpstr>Military Division &amp; Social Change</vt:lpstr>
      <vt:lpstr>PowerPoint Presentation</vt:lpstr>
      <vt:lpstr>Artistic Solace for a Troubled Age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2015-12-01T19:33:33Z</dcterms:created>
  <dcterms:modified xsi:type="dcterms:W3CDTF">2020-01-14T13:15:36Z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TC034605539991</vt:lpwstr>
  </property>
</Properties>
</file>