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2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3/17/2020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38663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8980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38661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2357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26820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45719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76163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15860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41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2839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1571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9708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3160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730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2652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7557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8225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3/17/2020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7265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  <p:sldLayoutId id="2147483735" r:id="rId12"/>
    <p:sldLayoutId id="2147483736" r:id="rId13"/>
    <p:sldLayoutId id="2147483737" r:id="rId14"/>
    <p:sldLayoutId id="2147483738" r:id="rId15"/>
    <p:sldLayoutId id="2147483739" r:id="rId16"/>
    <p:sldLayoutId id="2147483740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9B267F-0337-42F5-9976-B7A00BA89D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76625" y="1964267"/>
            <a:ext cx="7683500" cy="2421464"/>
          </a:xfrm>
        </p:spPr>
        <p:txBody>
          <a:bodyPr/>
          <a:lstStyle/>
          <a:p>
            <a:r>
              <a:rPr lang="en-US" dirty="0"/>
              <a:t>The Scientific Revolution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14DCBF-8274-4AC8-B88E-4B872C05819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16</a:t>
            </a:r>
            <a:r>
              <a:rPr lang="en-US" sz="2400" baseline="30000" dirty="0"/>
              <a:t>th</a:t>
            </a:r>
            <a:r>
              <a:rPr lang="en-US" sz="2400" dirty="0"/>
              <a:t> -18</a:t>
            </a:r>
            <a:r>
              <a:rPr lang="en-US" sz="2400" baseline="30000" dirty="0"/>
              <a:t>th</a:t>
            </a:r>
            <a:r>
              <a:rPr lang="en-US" sz="2400" dirty="0"/>
              <a:t> centuries </a:t>
            </a:r>
          </a:p>
        </p:txBody>
      </p:sp>
    </p:spTree>
    <p:extLst>
      <p:ext uri="{BB962C8B-B14F-4D97-AF65-F5344CB8AC3E}">
        <p14:creationId xmlns:p14="http://schemas.microsoft.com/office/powerpoint/2010/main" val="20568098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CB3004-F703-4F54-B635-0CA06365E5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Legacy of the Scientific Revolution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277FE0-5055-4C14-8562-C79EFC039F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2142067"/>
            <a:ext cx="10906124" cy="4468283"/>
          </a:xfrm>
        </p:spPr>
        <p:txBody>
          <a:bodyPr/>
          <a:lstStyle/>
          <a:p>
            <a:r>
              <a:rPr lang="en-US" sz="2800" dirty="0"/>
              <a:t>It challenged the old medieval superstitions </a:t>
            </a:r>
          </a:p>
          <a:p>
            <a:r>
              <a:rPr lang="en-US" sz="2800" dirty="0"/>
              <a:t>Uncovered knowledge of the physical world </a:t>
            </a:r>
          </a:p>
          <a:p>
            <a:r>
              <a:rPr lang="en-US" sz="2800" dirty="0"/>
              <a:t>Increased people’s health and understanding of their environment </a:t>
            </a:r>
          </a:p>
          <a:p>
            <a:r>
              <a:rPr lang="en-US" sz="2800" dirty="0"/>
              <a:t>Laid the foundation for modern science </a:t>
            </a:r>
          </a:p>
          <a:p>
            <a:r>
              <a:rPr lang="en-US" sz="2800" dirty="0"/>
              <a:t>Helped paved the way for the political and social enlightenment of the 1700s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2845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CFF4D0-6581-48E5-AAF5-46F607514A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BFF4DB-3520-4C19-B088-B754AA35E3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2142067"/>
            <a:ext cx="11039474" cy="4515908"/>
          </a:xfrm>
        </p:spPr>
        <p:txBody>
          <a:bodyPr>
            <a:normAutofit fontScale="92500"/>
          </a:bodyPr>
          <a:lstStyle/>
          <a:p>
            <a:r>
              <a:rPr lang="en-US" sz="2800" dirty="0"/>
              <a:t>The new wave of ideas of the Renaissance challenged medieval thinking and superstition.</a:t>
            </a:r>
          </a:p>
          <a:p>
            <a:r>
              <a:rPr lang="en-US" sz="2800" dirty="0"/>
              <a:t>The Renaissance was built upon the rediscovery of the ancient world. </a:t>
            </a:r>
          </a:p>
          <a:p>
            <a:pPr lvl="1"/>
            <a:r>
              <a:rPr lang="en-US" sz="2600"/>
              <a:t>Namely the Greeks and Romans</a:t>
            </a:r>
            <a:endParaRPr lang="en-US" sz="2600" dirty="0"/>
          </a:p>
          <a:p>
            <a:r>
              <a:rPr lang="en-US" sz="2800" dirty="0"/>
              <a:t>The ideas of the Scientific Revolution would challenge </a:t>
            </a:r>
            <a:r>
              <a:rPr lang="en-US" altLang="en-US" sz="2800" dirty="0">
                <a:latin typeface="Arial" panose="020B0604020202020204" pitchFamily="34" charset="0"/>
              </a:rPr>
              <a:t>previously held ideas of the natural world and natural phenomenon</a:t>
            </a:r>
            <a:r>
              <a:rPr lang="en-US" sz="2800" dirty="0"/>
              <a:t> that had been passed down from the Greeks and Romans </a:t>
            </a:r>
          </a:p>
          <a:p>
            <a:pPr lvl="1"/>
            <a:r>
              <a:rPr lang="en-US" sz="2600" dirty="0"/>
              <a:t>Aristotle and Ptolemy </a:t>
            </a:r>
          </a:p>
          <a:p>
            <a:r>
              <a:rPr lang="en-US" sz="2800" dirty="0"/>
              <a:t>This revolution set the foundation for modern sciences and scientific thought.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394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544E86-B493-4FC0-8169-2FE9F830D0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Challenging the Status Quo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28020F-C70C-497F-8F98-0FE8C7D8D2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905001"/>
            <a:ext cx="11382374" cy="4953000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The ideas of the Scientific Revolution were not met without opposition. </a:t>
            </a:r>
          </a:p>
          <a:p>
            <a:r>
              <a:rPr lang="en-US" sz="2800" dirty="0"/>
              <a:t>The new methods of viewing natural phenomena challenge the long held beliefs of the Catholic Church. </a:t>
            </a:r>
          </a:p>
          <a:p>
            <a:r>
              <a:rPr lang="en-US" sz="2800" dirty="0"/>
              <a:t>In the 16</a:t>
            </a:r>
            <a:r>
              <a:rPr lang="en-US" sz="2800" baseline="30000" dirty="0"/>
              <a:t>th</a:t>
            </a:r>
            <a:r>
              <a:rPr lang="en-US" sz="2800" dirty="0"/>
              <a:t> century two major challenges to the Church’s authority began </a:t>
            </a:r>
          </a:p>
          <a:p>
            <a:pPr lvl="1"/>
            <a:r>
              <a:rPr lang="en-US" sz="2800" dirty="0"/>
              <a:t>Protestant Reformation and the Scientific Revolution </a:t>
            </a:r>
          </a:p>
          <a:p>
            <a:pPr lvl="2"/>
            <a:r>
              <a:rPr lang="en-US" sz="2600" dirty="0"/>
              <a:t>Note: Not all protestants agreed with the new scientific ideas nor did all Catholics challenge the ideas of the scientific revolution</a:t>
            </a:r>
          </a:p>
          <a:p>
            <a:pPr lvl="1"/>
            <a:r>
              <a:rPr lang="en-US" sz="2800" dirty="0"/>
              <a:t>Many of the scientific thinkers and late enlightenment thinkers will become deist </a:t>
            </a:r>
          </a:p>
          <a:p>
            <a:pPr lvl="2"/>
            <a:r>
              <a:rPr lang="en-US" sz="2600" dirty="0"/>
              <a:t>Don’t believe in a omnipresent god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03728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F8646E-E8C6-417E-A90C-AF49C16DB4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0"/>
            <a:ext cx="10131425" cy="1456267"/>
          </a:xfrm>
        </p:spPr>
        <p:txBody>
          <a:bodyPr/>
          <a:lstStyle/>
          <a:p>
            <a:r>
              <a:rPr lang="en-US" dirty="0"/>
              <a:t>The Beginning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D87E19-6D91-42FC-A885-B615AF8750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304925"/>
            <a:ext cx="11296649" cy="5553075"/>
          </a:xfrm>
        </p:spPr>
        <p:txBody>
          <a:bodyPr/>
          <a:lstStyle/>
          <a:p>
            <a:r>
              <a:rPr lang="en-US" sz="2400" dirty="0"/>
              <a:t>Nicole Oresme began to challenge the long held beliefs about the structure of the universe as early as the 14</a:t>
            </a:r>
            <a:r>
              <a:rPr lang="en-US" sz="2400" baseline="30000" dirty="0"/>
              <a:t>th</a:t>
            </a:r>
            <a:r>
              <a:rPr lang="en-US" sz="2400" dirty="0"/>
              <a:t> century. </a:t>
            </a:r>
          </a:p>
          <a:p>
            <a:pPr lvl="1"/>
            <a:r>
              <a:rPr lang="en-US" sz="2400" dirty="0"/>
              <a:t>His ideas however are largely forgotten because Oresme did not push them and neither did his contemporaries. </a:t>
            </a:r>
          </a:p>
          <a:p>
            <a:r>
              <a:rPr lang="en-US" sz="2400" dirty="0"/>
              <a:t>Nicolas Copernicus is usually credited with starting the Scientific Revolution. </a:t>
            </a:r>
          </a:p>
          <a:p>
            <a:pPr lvl="1"/>
            <a:r>
              <a:rPr lang="en-US" sz="2400" dirty="0"/>
              <a:t>He went to university sometime around 1500 to become a humanist </a:t>
            </a:r>
          </a:p>
          <a:p>
            <a:pPr lvl="1"/>
            <a:r>
              <a:rPr lang="en-US" sz="2400" dirty="0"/>
              <a:t>Copernicus argued that the earth was not center of the solar system.  Instead he argued the planets revolved around the sun </a:t>
            </a:r>
          </a:p>
          <a:p>
            <a:pPr lvl="2"/>
            <a:r>
              <a:rPr lang="en-US" sz="2400" dirty="0" err="1"/>
              <a:t>Geocentrism</a:t>
            </a:r>
            <a:r>
              <a:rPr lang="en-US" sz="2400" dirty="0"/>
              <a:t> v. Heliocentrism </a:t>
            </a:r>
          </a:p>
          <a:p>
            <a:pPr lvl="1"/>
            <a:r>
              <a:rPr lang="en-US" sz="2400" dirty="0"/>
              <a:t>Throughout much of his life Copernicus had trouble reconciling his beliefs and scientific ideas </a:t>
            </a:r>
          </a:p>
          <a:p>
            <a:pPr lvl="2"/>
            <a:r>
              <a:rPr lang="en-US" sz="2400" dirty="0"/>
              <a:t>It was not until his death in 1543 that he officially published his works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81029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14B1E0-7A2A-4F72-B751-6A6C4F0BB9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Galileo Galilee (1564-1642)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CD790A-BDBA-4A22-9E46-4998E1171B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2200275"/>
            <a:ext cx="5619749" cy="4238625"/>
          </a:xfrm>
        </p:spPr>
        <p:txBody>
          <a:bodyPr>
            <a:normAutofit/>
          </a:bodyPr>
          <a:lstStyle/>
          <a:p>
            <a:pPr lvl="1"/>
            <a:r>
              <a:rPr lang="en-US" altLang="en-US" sz="2400" dirty="0">
                <a:cs typeface="Times New Roman" panose="02020603050405020304" pitchFamily="18" charset="0"/>
              </a:rPr>
              <a:t>Developed the laws of motion using the experimental method</a:t>
            </a:r>
          </a:p>
          <a:p>
            <a:pPr lvl="2"/>
            <a:r>
              <a:rPr lang="en-US" sz="2200" dirty="0"/>
              <a:t>Used the experimental method (with controlled experiments)</a:t>
            </a:r>
          </a:p>
          <a:p>
            <a:pPr lvl="2"/>
            <a:r>
              <a:rPr lang="en-US" sz="2400" dirty="0"/>
              <a:t>Acceleration experiment: gravity was a universal force that produced uniform acceleration.</a:t>
            </a:r>
          </a:p>
          <a:p>
            <a:pPr lvl="2"/>
            <a:r>
              <a:rPr lang="en-US" sz="2400" dirty="0"/>
              <a:t>Law of inertia: an object that is in motion remains in motion until it is stopped by some external force.</a:t>
            </a:r>
          </a:p>
          <a:p>
            <a:endParaRPr lang="en-US" dirty="0"/>
          </a:p>
        </p:txBody>
      </p:sp>
      <p:pic>
        <p:nvPicPr>
          <p:cNvPr id="4" name="Picture 5" descr="galileo-portrait">
            <a:extLst>
              <a:ext uri="{FF2B5EF4-FFF2-40B4-BE49-F238E27FC236}">
                <a16:creationId xmlns:a16="http://schemas.microsoft.com/office/drawing/2014/main" id="{34989994-CDC3-4B86-9B5C-6BD4B5EE6B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3441" y="1724660"/>
            <a:ext cx="3621434" cy="4828578"/>
          </a:xfrm>
          <a:prstGeom prst="rect">
            <a:avLst/>
          </a:prstGeom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31130284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76A5DE-69E3-496E-95FA-A1788E69C9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Galileo and the Church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A11511-7989-41C7-84DD-60559855AA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2142067"/>
            <a:ext cx="11089639" cy="4431453"/>
          </a:xfrm>
        </p:spPr>
        <p:txBody>
          <a:bodyPr>
            <a:normAutofit/>
          </a:bodyPr>
          <a:lstStyle/>
          <a:p>
            <a:r>
              <a:rPr lang="en-US" altLang="en-US" sz="2800" dirty="0">
                <a:cs typeface="Times New Roman" panose="02020603050405020304" pitchFamily="18" charset="0"/>
              </a:rPr>
              <a:t>The Catholic Church in 1616 declared the Copernican theory to be heretical.</a:t>
            </a:r>
          </a:p>
          <a:p>
            <a:r>
              <a:rPr lang="en-US" altLang="en-US" sz="2800" dirty="0">
                <a:cs typeface="Times New Roman" panose="02020603050405020304" pitchFamily="18" charset="0"/>
              </a:rPr>
              <a:t>In 1632, Galileo published </a:t>
            </a:r>
            <a:r>
              <a:rPr lang="en-US" altLang="en-US" sz="2800" i="1" dirty="0">
                <a:cs typeface="Times New Roman" panose="02020603050405020304" pitchFamily="18" charset="0"/>
              </a:rPr>
              <a:t>Dialogue Concerning the Two Chief World Systems</a:t>
            </a:r>
            <a:r>
              <a:rPr lang="en-US" altLang="en-US" sz="2800" dirty="0">
                <a:cs typeface="Times New Roman" panose="02020603050405020304" pitchFamily="18" charset="0"/>
              </a:rPr>
              <a:t> in which he wrote about the Copernican system as a mathematical proposition.</a:t>
            </a:r>
          </a:p>
          <a:p>
            <a:r>
              <a:rPr lang="en-US" altLang="en-US" sz="2800" dirty="0">
                <a:cs typeface="Times New Roman" panose="02020603050405020304" pitchFamily="18" charset="0"/>
              </a:rPr>
              <a:t>In 1633, the inquisition of Pope Urban VII forced Galileo to retract his support of the Copernican theory.</a:t>
            </a:r>
          </a:p>
          <a:p>
            <a:r>
              <a:rPr lang="en-US" altLang="en-US" sz="2800" dirty="0">
                <a:cs typeface="Times New Roman" panose="02020603050405020304" pitchFamily="18" charset="0"/>
              </a:rPr>
              <a:t>He remained under house arrest for the rest of his life</a:t>
            </a:r>
            <a:r>
              <a:rPr lang="en-US" altLang="en-US" sz="2800" dirty="0">
                <a:solidFill>
                  <a:srgbClr val="000000"/>
                </a:solidFill>
                <a:cs typeface="Times New Roman" panose="02020603050405020304" pitchFamily="18" charset="0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96040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2FF39C-A7BA-4C7C-9FE1-C0C4CB4C6A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Revolutionaries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895DF2-7C4A-4FBC-A993-2ABB23EDC5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933575"/>
            <a:ext cx="6124574" cy="4543425"/>
          </a:xfrm>
        </p:spPr>
        <p:txBody>
          <a:bodyPr/>
          <a:lstStyle/>
          <a:p>
            <a:r>
              <a:rPr lang="en-US" sz="2800" dirty="0"/>
              <a:t>Johannes Kepler (1571-1630)</a:t>
            </a:r>
          </a:p>
          <a:p>
            <a:pPr lvl="1"/>
            <a:r>
              <a:rPr lang="en-US" sz="2800" dirty="0">
                <a:cs typeface="Times New Roman" pitchFamily="18" charset="0"/>
              </a:rPr>
              <a:t>He was the first great Protestant scientist </a:t>
            </a:r>
          </a:p>
          <a:p>
            <a:pPr lvl="1"/>
            <a:r>
              <a:rPr lang="en-US" sz="2800" dirty="0">
                <a:cs typeface="Times New Roman" pitchFamily="18" charset="0"/>
              </a:rPr>
              <a:t>Mathematically, he proved the Copernican theory</a:t>
            </a:r>
          </a:p>
          <a:p>
            <a:pPr lvl="1"/>
            <a:r>
              <a:rPr lang="en-US" sz="2800" dirty="0">
                <a:cs typeface="Times New Roman" pitchFamily="18" charset="0"/>
              </a:rPr>
              <a:t>Developed the laws of planetary motion </a:t>
            </a:r>
            <a:endParaRPr lang="en-US" sz="2800" dirty="0"/>
          </a:p>
          <a:p>
            <a:endParaRPr lang="en-US" dirty="0"/>
          </a:p>
        </p:txBody>
      </p:sp>
      <p:pic>
        <p:nvPicPr>
          <p:cNvPr id="4" name="Picture 1027" descr="kepler">
            <a:extLst>
              <a:ext uri="{FF2B5EF4-FFF2-40B4-BE49-F238E27FC236}">
                <a16:creationId xmlns:a16="http://schemas.microsoft.com/office/drawing/2014/main" id="{3D491C55-190C-41E9-BE6F-2E1A0309FC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7248525" y="1686560"/>
            <a:ext cx="3856304" cy="4790440"/>
          </a:xfrm>
          <a:prstGeom prst="rect">
            <a:avLst/>
          </a:prstGeom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18441439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1FDEDC-64F9-4632-932B-D5E7D9DE4D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081" y="865505"/>
            <a:ext cx="6572249" cy="5791200"/>
          </a:xfrm>
        </p:spPr>
        <p:txBody>
          <a:bodyPr>
            <a:normAutofit fontScale="92500" lnSpcReduction="10000"/>
          </a:bodyPr>
          <a:lstStyle/>
          <a:p>
            <a:r>
              <a:rPr lang="en-US" sz="2900" dirty="0"/>
              <a:t>Isaac Newton (1642-1727)</a:t>
            </a:r>
          </a:p>
          <a:p>
            <a:pPr lvl="1"/>
            <a:r>
              <a:rPr lang="en-US" altLang="en-US" sz="2700" dirty="0">
                <a:cs typeface="Times New Roman" panose="02020603050405020304" pitchFamily="18" charset="0"/>
              </a:rPr>
              <a:t>Integrated the astronomy of Copernicus and Kepler with the physics of Galileo into an overarching theory on how the universe worked.</a:t>
            </a:r>
          </a:p>
          <a:p>
            <a:pPr lvl="1"/>
            <a:r>
              <a:rPr lang="en-US" sz="2700" dirty="0"/>
              <a:t>Principle of universal gravitation:</a:t>
            </a:r>
          </a:p>
          <a:p>
            <a:pPr lvl="2"/>
            <a:r>
              <a:rPr lang="en-US" sz="2700" dirty="0"/>
              <a:t>Detailed in </a:t>
            </a:r>
            <a:r>
              <a:rPr lang="en-US" sz="2700" i="1" dirty="0"/>
              <a:t>Mathematical Principles of Natural Philosophy</a:t>
            </a:r>
            <a:r>
              <a:rPr lang="en-US" sz="2700" dirty="0"/>
              <a:t>, (1687) (Known more popularly as </a:t>
            </a:r>
            <a:r>
              <a:rPr lang="en-US" sz="2700" i="1" dirty="0"/>
              <a:t>Principia</a:t>
            </a:r>
            <a:r>
              <a:rPr lang="en-US" sz="2700" dirty="0"/>
              <a:t>).</a:t>
            </a:r>
          </a:p>
          <a:p>
            <a:pPr lvl="2"/>
            <a:r>
              <a:rPr lang="en-US" sz="2700" dirty="0"/>
              <a:t>The natural laws of motion – gravitation – are evident in the movement of heavenly bodies and earthly objects.</a:t>
            </a:r>
          </a:p>
          <a:p>
            <a:pPr lvl="3"/>
            <a:r>
              <a:rPr lang="en-US" sz="2700" dirty="0"/>
              <a:t>He developed a set of mathematical principles to explain motion.</a:t>
            </a:r>
          </a:p>
          <a:p>
            <a:endParaRPr lang="en-US" dirty="0"/>
          </a:p>
        </p:txBody>
      </p:sp>
      <p:pic>
        <p:nvPicPr>
          <p:cNvPr id="4" name="Picture 4" descr="newton">
            <a:extLst>
              <a:ext uri="{FF2B5EF4-FFF2-40B4-BE49-F238E27FC236}">
                <a16:creationId xmlns:a16="http://schemas.microsoft.com/office/drawing/2014/main" id="{DFECF89F-5AD6-444C-861C-D699D56A0E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7110" y="1280563"/>
            <a:ext cx="4381500" cy="4724156"/>
          </a:xfrm>
          <a:prstGeom prst="rect">
            <a:avLst/>
          </a:prstGeom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445646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B8D0EE-397F-4FBB-8D78-4C0FE21F26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076325"/>
            <a:ext cx="6286499" cy="5419725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Francis Bacon (1561-1626)</a:t>
            </a:r>
          </a:p>
          <a:p>
            <a:pPr lvl="1"/>
            <a:r>
              <a:rPr lang="en-US" altLang="en-US" sz="2400" dirty="0">
                <a:cs typeface="Times New Roman" panose="02020603050405020304" pitchFamily="18" charset="0"/>
              </a:rPr>
              <a:t>He formalized the empirical method (or empiricism) that had already been used by Brahe and Galileo.</a:t>
            </a:r>
          </a:p>
          <a:p>
            <a:pPr lvl="1"/>
            <a:r>
              <a:rPr lang="en-US" sz="2400" dirty="0"/>
              <a:t>Inductive method for scientific experimentation:</a:t>
            </a:r>
          </a:p>
          <a:p>
            <a:pPr lvl="2"/>
            <a:r>
              <a:rPr lang="en-US" sz="2400" dirty="0"/>
              <a:t>Begin with inductive observation, then form a hypothesis, conduct experiments and then organize the data.</a:t>
            </a:r>
          </a:p>
          <a:p>
            <a:pPr lvl="1"/>
            <a:r>
              <a:rPr lang="en-US" sz="2400" dirty="0"/>
              <a:t>Bacon’s inductive method, coupled with Descartes deductive reason formed the backbone of the modern scientific method.</a:t>
            </a:r>
          </a:p>
          <a:p>
            <a:endParaRPr lang="en-US" dirty="0"/>
          </a:p>
        </p:txBody>
      </p:sp>
      <p:pic>
        <p:nvPicPr>
          <p:cNvPr id="4" name="Picture 5" descr="Pourbus Francis Bacon.jpg">
            <a:extLst>
              <a:ext uri="{FF2B5EF4-FFF2-40B4-BE49-F238E27FC236}">
                <a16:creationId xmlns:a16="http://schemas.microsoft.com/office/drawing/2014/main" id="{145608CF-A8C5-45EF-829D-95107C6E93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5724" y="1370499"/>
            <a:ext cx="3800475" cy="4577847"/>
          </a:xfrm>
          <a:prstGeom prst="rect">
            <a:avLst/>
          </a:prstGeom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58928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TM03457452[[fn=Celestial]]</Template>
  <TotalTime>7</TotalTime>
  <Words>641</Words>
  <Application>Microsoft Office PowerPoint</Application>
  <PresentationFormat>Widescreen</PresentationFormat>
  <Paragraphs>59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Celestial</vt:lpstr>
      <vt:lpstr>The Scientific Revolution </vt:lpstr>
      <vt:lpstr>Introduction </vt:lpstr>
      <vt:lpstr>Challenging the Status Quo </vt:lpstr>
      <vt:lpstr>The Beginning </vt:lpstr>
      <vt:lpstr>Galileo Galilee (1564-1642)</vt:lpstr>
      <vt:lpstr>Galileo and the Church </vt:lpstr>
      <vt:lpstr>Other Revolutionaries </vt:lpstr>
      <vt:lpstr>PowerPoint Presentation</vt:lpstr>
      <vt:lpstr>PowerPoint Presentation</vt:lpstr>
      <vt:lpstr>Legacy of the Scientific Revolution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Scientific Revolution </dc:title>
  <dc:creator>Phillip Thurmond</dc:creator>
  <cp:lastModifiedBy>Phillip Thurmond</cp:lastModifiedBy>
  <cp:revision>2</cp:revision>
  <dcterms:created xsi:type="dcterms:W3CDTF">2020-03-17T15:45:31Z</dcterms:created>
  <dcterms:modified xsi:type="dcterms:W3CDTF">2020-03-17T23:48:16Z</dcterms:modified>
</cp:coreProperties>
</file>