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67" r:id="rId5"/>
    <p:sldId id="268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E57"/>
    <a:srgbClr val="184259"/>
    <a:srgbClr val="9C4E4E"/>
    <a:srgbClr val="700000"/>
    <a:srgbClr val="5E200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52" autoAdjust="0"/>
  </p:normalViewPr>
  <p:slideViewPr>
    <p:cSldViewPr snapToGrid="0">
      <p:cViewPr>
        <p:scale>
          <a:sx n="38" d="100"/>
          <a:sy n="38" d="100"/>
        </p:scale>
        <p:origin x="1764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BF7510-B9ED-40E0-8274-4F64AD62B8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5E24B0-B97F-4932-93CD-4307D6181D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AA17F-CB06-445B-ACD3-321E84E51A80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C3A0DF-A8A7-4EF4-96E5-757FFFC2A9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EC987-E8F6-4FD2-BFB2-04815BD1D2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78EF9-7F2B-4B20-A25C-9E80C16977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141C0-BF72-4A20-AFA7-D05563D549B7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AF9CF-D1E5-49FD-94F7-B246BB67E2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8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69601"/>
            <a:ext cx="10840914" cy="3921600"/>
          </a:xfrm>
        </p:spPr>
        <p:txBody>
          <a:bodyPr anchor="t" anchorCtr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noProof="0" smtClean="0"/>
              <a:t>12/3/2019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28F7C25-BFB6-430F-87B6-7D0D2C749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2343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26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840913" cy="3124199"/>
          </a:xfrm>
        </p:spPr>
        <p:txBody>
          <a:bodyPr anchor="ctr">
            <a:normAutofit/>
          </a:bodyPr>
          <a:lstStyle>
            <a:lvl1pPr algn="l">
              <a:defRPr sz="30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733800"/>
            <a:ext cx="10840914" cy="20574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noProof="0" smtClean="0"/>
              <a:t>12/3/2019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32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noProof="0" smtClean="0"/>
              <a:t>12/3/2019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10649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noProof="0" smtClean="0"/>
              <a:t>12/3/2019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5370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1786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6500" y="2716272"/>
            <a:ext cx="8683625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500" y="5137736"/>
            <a:ext cx="8683625" cy="73284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84B7D2A-0DF8-424B-9572-B79AEBB2D9DC}" type="datetimeFigureOut">
              <a:rPr lang="en-US" noProof="0" smtClean="0"/>
              <a:t>12/3/2019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62937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1874308"/>
            <a:ext cx="3814235" cy="1260000"/>
          </a:xfrm>
        </p:spPr>
        <p:txBody>
          <a:bodyPr anchor="ctr" anchorCtr="0">
            <a:noAutofit/>
          </a:bodyPr>
          <a:lstStyle>
            <a:lvl1pPr algn="r">
              <a:defRPr sz="30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0"/>
            <a:ext cx="7543800" cy="6856214"/>
          </a:xfrm>
        </p:spPr>
        <p:txBody>
          <a:bodyPr anchor="ctr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2450" y="3134308"/>
            <a:ext cx="3814235" cy="20166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noProof="0" smtClean="0"/>
              <a:t>12/3/2019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0633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escription and Con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881824"/>
            <a:ext cx="10840914" cy="1032826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noProof="0" smtClean="0"/>
              <a:t>12/3/2019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47DAE59-9D63-4159-8F3E-560C31F19A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16192" y="3837470"/>
            <a:ext cx="1310050" cy="959003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4249143D-80A5-4E4C-BBFD-F253500CE226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85799" y="2914650"/>
            <a:ext cx="10840914" cy="50212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B06123F0-984B-4EF8-9945-3621C401B7A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465366" y="3837470"/>
            <a:ext cx="1310050" cy="959003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A669C074-A9BE-4B07-ACEE-3B34AAC8B9E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548424" y="3837470"/>
            <a:ext cx="1310050" cy="959003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84A40D78-D6DD-41A7-A132-9D48DF8649A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82308" y="3837470"/>
            <a:ext cx="1310050" cy="959003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4A9CFAA7-850F-4C92-A9BE-56452E5CA0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99250" y="3837470"/>
            <a:ext cx="1310050" cy="959003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5A0CF1-9FE7-4149-97DC-522163914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4248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63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6" y="995967"/>
            <a:ext cx="6238874" cy="1260000"/>
          </a:xfrm>
        </p:spPr>
        <p:txBody>
          <a:bodyPr anchor="ctr" anchorCtr="0">
            <a:noAutofit/>
          </a:bodyPr>
          <a:lstStyle>
            <a:lvl1pPr algn="r">
              <a:defRPr sz="30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8014200" y="995968"/>
            <a:ext cx="3492000" cy="4866064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5849" y="2255967"/>
            <a:ext cx="6610351" cy="3476618"/>
          </a:xfrm>
        </p:spPr>
        <p:txBody>
          <a:bodyPr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noProof="0" smtClean="0"/>
              <a:t>12/3/2019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6938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Righ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7974" y="995968"/>
            <a:ext cx="4848225" cy="1260000"/>
          </a:xfrm>
        </p:spPr>
        <p:txBody>
          <a:bodyPr anchor="ctr" anchorCtr="0">
            <a:normAutofit/>
          </a:bodyPr>
          <a:lstStyle>
            <a:lvl1pPr algn="l">
              <a:defRPr sz="30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727574" y="914400"/>
            <a:ext cx="5749425" cy="4818185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57974" y="2255968"/>
            <a:ext cx="4848225" cy="347661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noProof="0" smtClean="0"/>
              <a:t>12/3/2019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295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 bwMode="white">
          <a:xfrm>
            <a:off x="10571243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 bwMode="white">
          <a:xfrm>
            <a:off x="100262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20801" y="609601"/>
            <a:ext cx="9550399" cy="2743199"/>
          </a:xfrm>
        </p:spPr>
        <p:txBody>
          <a:bodyPr anchor="ctr">
            <a:normAutofit/>
          </a:bodyPr>
          <a:lstStyle>
            <a:lvl1pPr algn="ctr">
              <a:defRPr sz="3000" b="0" i="1" cap="none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26408" y="3352800"/>
            <a:ext cx="9339184" cy="3810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AD7857E-8E0E-4AC1-ABDC-E42462C788DE}"/>
              </a:ext>
            </a:extLst>
          </p:cNvPr>
          <p:cNvSpPr/>
          <p:nvPr userDrawn="1"/>
        </p:nvSpPr>
        <p:spPr>
          <a:xfrm>
            <a:off x="1750844" y="3962401"/>
            <a:ext cx="8690313" cy="1908173"/>
          </a:xfrm>
          <a:prstGeom prst="roundRect">
            <a:avLst>
              <a:gd name="adj" fmla="val 6552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7375" y="4021138"/>
            <a:ext cx="8486775" cy="17605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noProof="0" smtClean="0"/>
              <a:t>12/3/2019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5340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599"/>
            <a:ext cx="10840914" cy="1260000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869599"/>
            <a:ext cx="5202071" cy="91622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70201"/>
            <a:ext cx="5202071" cy="2916000"/>
          </a:xfrm>
          <a:prstGeom prst="roundRect">
            <a:avLst>
              <a:gd name="adj" fmla="val 2496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8270" y="1869599"/>
            <a:ext cx="5228444" cy="91622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8270" y="2870201"/>
            <a:ext cx="5202071" cy="2916000"/>
          </a:xfrm>
          <a:prstGeom prst="roundRect">
            <a:avLst>
              <a:gd name="adj" fmla="val 2798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noProof="0" smtClean="0"/>
              <a:t>12/3/2019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31B0A9-3E16-4C5B-A6CE-045BCB91A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3976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96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44449DE-635B-4B23-9B8B-C95A5B8764DB}"/>
              </a:ext>
            </a:extLst>
          </p:cNvPr>
          <p:cNvSpPr/>
          <p:nvPr userDrawn="1"/>
        </p:nvSpPr>
        <p:spPr>
          <a:xfrm>
            <a:off x="663356" y="1790228"/>
            <a:ext cx="10863358" cy="4080348"/>
          </a:xfrm>
          <a:prstGeom prst="roundRect">
            <a:avLst>
              <a:gd name="adj" fmla="val 2634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1869600"/>
            <a:ext cx="5040000" cy="3921601"/>
          </a:xfrm>
          <a:prstGeom prst="roundRect">
            <a:avLst>
              <a:gd name="adj" fmla="val 1970"/>
            </a:avLst>
          </a:prstGeom>
          <a:ln w="28575">
            <a:noFill/>
          </a:ln>
          <a:effectLst/>
        </p:spPr>
        <p:txBody>
          <a:bodyPr anchor="t" anchorCtr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8644" y="1869601"/>
            <a:ext cx="5040000" cy="3921600"/>
          </a:xfrm>
          <a:prstGeom prst="roundRect">
            <a:avLst>
              <a:gd name="adj" fmla="val 2211"/>
            </a:avLst>
          </a:prstGeom>
          <a:ln w="28575">
            <a:noFill/>
          </a:ln>
          <a:effectLst/>
        </p:spPr>
        <p:txBody>
          <a:bodyPr anchor="t" anchorCtr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noProof="0" smtClean="0"/>
              <a:t>12/3/2019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539E0A-8009-4A6E-A7A1-5AEFA5220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9691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5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685801" y="609600"/>
            <a:ext cx="10840914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white">
          <a:xfrm>
            <a:off x="685801" y="2142067"/>
            <a:ext cx="10840914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4B7D2A-0DF8-424B-9572-B79AEBB2D9DC}" type="datetimeFigureOut">
              <a:rPr lang="en-US" noProof="0" smtClean="0"/>
              <a:t>12/3/2019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59" y="5870575"/>
            <a:ext cx="126065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09069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8" r:id="rId3"/>
    <p:sldLayoutId id="2147483679" r:id="rId4"/>
    <p:sldLayoutId id="2147483669" r:id="rId5"/>
    <p:sldLayoutId id="2147483680" r:id="rId6"/>
    <p:sldLayoutId id="2147483672" r:id="rId7"/>
    <p:sldLayoutId id="2147483665" r:id="rId8"/>
    <p:sldLayoutId id="2147483664" r:id="rId9"/>
    <p:sldLayoutId id="2147483671" r:id="rId10"/>
    <p:sldLayoutId id="2147483666" r:id="rId11"/>
    <p:sldLayoutId id="2147483667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305F2-4D75-4D76-BA59-F00627AB83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Russian Revolution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B4E0E-ECE5-4628-8AFC-87C9EFB084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65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A78D69-12B7-4338-BA6A-363943146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Russo-Japanese War (1904-1905)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3B4BD8-1719-4EA1-B36B-7D849BD64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69600"/>
            <a:ext cx="10840914" cy="437879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Russia had established a sphere of influence in Manchuria and sought Korea.  </a:t>
            </a:r>
          </a:p>
          <a:p>
            <a:pPr lvl="1"/>
            <a:r>
              <a:rPr lang="en-US" sz="2400" dirty="0"/>
              <a:t>Korea had just been acquired by Japan</a:t>
            </a:r>
          </a:p>
          <a:p>
            <a:r>
              <a:rPr lang="en-US" sz="2800" dirty="0"/>
              <a:t>Russia wanted to build a railroad through Manchuria to Vladivostok on the Pacific Ocean </a:t>
            </a:r>
          </a:p>
          <a:p>
            <a:r>
              <a:rPr lang="en-US" sz="2800" dirty="0"/>
              <a:t>Russia is defeated </a:t>
            </a:r>
          </a:p>
          <a:p>
            <a:pPr lvl="1"/>
            <a:r>
              <a:rPr lang="en-US" sz="2400" dirty="0"/>
              <a:t>Cause for the Revolution of 1905 </a:t>
            </a:r>
          </a:p>
          <a:p>
            <a:r>
              <a:rPr lang="en-US" sz="2800" dirty="0"/>
              <a:t>The Russian government turned its attention way from Asia and focused on expanding into the Balkans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81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34290C-69CE-4704-8F6C-CFC9C0EC2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10840914" cy="1260000"/>
          </a:xfrm>
        </p:spPr>
        <p:txBody>
          <a:bodyPr/>
          <a:lstStyle/>
          <a:p>
            <a:r>
              <a:rPr lang="en-US" dirty="0"/>
              <a:t>Revolution of 1905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DF9A9D-322F-4537-A14D-167AA4588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60000"/>
            <a:ext cx="11336866" cy="5394799"/>
          </a:xfrm>
        </p:spPr>
        <p:txBody>
          <a:bodyPr>
            <a:normAutofit/>
          </a:bodyPr>
          <a:lstStyle/>
          <a:p>
            <a:r>
              <a:rPr lang="en-US" sz="2400" dirty="0"/>
              <a:t>Liberalism had gradually grown in certain segments of the Russian population over the previous 50 years </a:t>
            </a:r>
          </a:p>
          <a:p>
            <a:pPr lvl="1"/>
            <a:r>
              <a:rPr lang="en-US" sz="2000" dirty="0"/>
              <a:t>A professional middle class emerged due to increased educational opportunities, increased gov’t jobs, and industrial development </a:t>
            </a:r>
          </a:p>
          <a:p>
            <a:pPr lvl="1"/>
            <a:r>
              <a:rPr lang="en-US" sz="2000" dirty="0"/>
              <a:t>Poor economy and strains of war led peasants, the growing urban proletariat, and the middle class to demand reforms</a:t>
            </a:r>
          </a:p>
          <a:p>
            <a:r>
              <a:rPr lang="en-US" sz="2400" dirty="0"/>
              <a:t>“Bloody Sunday”- January 1905</a:t>
            </a:r>
          </a:p>
          <a:p>
            <a:pPr lvl="1"/>
            <a:r>
              <a:rPr lang="en-US" sz="2000" dirty="0"/>
              <a:t>200,000 workers and peasants marched peacefully to the winter palace asking the tsar for reforms </a:t>
            </a:r>
          </a:p>
          <a:p>
            <a:pPr lvl="1"/>
            <a:r>
              <a:rPr lang="en-US" sz="2000" dirty="0"/>
              <a:t>Tsar was not in town </a:t>
            </a:r>
          </a:p>
          <a:p>
            <a:pPr lvl="1"/>
            <a:r>
              <a:rPr lang="en-US" sz="2000" dirty="0"/>
              <a:t>Army fired on marchers in cold blood, killing about 300 and wounding an additional 1000</a:t>
            </a:r>
          </a:p>
          <a:p>
            <a:r>
              <a:rPr lang="en-US" sz="2400" dirty="0"/>
              <a:t>A general strike, peasant revolts and troop mutinies paralyzed Russia by October </a:t>
            </a:r>
          </a:p>
          <a:p>
            <a:r>
              <a:rPr lang="en-US" sz="2400" dirty="0"/>
              <a:t>The October manifesto of 1905 created the Duma (national assembly) </a:t>
            </a:r>
          </a:p>
        </p:txBody>
      </p:sp>
    </p:spTree>
    <p:extLst>
      <p:ext uri="{BB962C8B-B14F-4D97-AF65-F5344CB8AC3E}">
        <p14:creationId xmlns:p14="http://schemas.microsoft.com/office/powerpoint/2010/main" val="1438830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438F82-8EFE-4286-96A5-AB4637A6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Duma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F64C78-E6F4-4D1B-882B-1401F80F3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Representatives elected by universal male suffrage</a:t>
            </a:r>
          </a:p>
          <a:p>
            <a:r>
              <a:rPr lang="en-US" sz="2400" dirty="0"/>
              <a:t>Granted freedom of speech, assembly, and press </a:t>
            </a:r>
          </a:p>
          <a:p>
            <a:r>
              <a:rPr lang="en-US" sz="2400" dirty="0"/>
              <a:t>Tsar retained absolute veto </a:t>
            </a:r>
          </a:p>
          <a:p>
            <a:r>
              <a:rPr lang="en-US" sz="2400" dirty="0"/>
              <a:t>Nicholas II dissolved the duma twice in 1906</a:t>
            </a:r>
          </a:p>
          <a:p>
            <a:pPr lvl="1"/>
            <a:r>
              <a:rPr lang="en-US" sz="2000" dirty="0"/>
              <a:t>Due to reforms sought by some members of the duma  (less power for the tsar, give noble lands to peasants) </a:t>
            </a:r>
          </a:p>
          <a:p>
            <a:r>
              <a:rPr lang="en-US" sz="2400" dirty="0"/>
              <a:t>The government used oppression to rid out any opposition </a:t>
            </a:r>
          </a:p>
          <a:p>
            <a:pPr lvl="1"/>
            <a:r>
              <a:rPr lang="en-US" sz="2000" dirty="0"/>
              <a:t>(political executions, German, Russian, and Polish property owners attacked, Jews were persecuted)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91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9DB09E-CFA8-456D-8778-E968ECDAF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543" y="169333"/>
            <a:ext cx="10840914" cy="1260000"/>
          </a:xfrm>
        </p:spPr>
        <p:txBody>
          <a:bodyPr/>
          <a:lstStyle/>
          <a:p>
            <a:r>
              <a:rPr lang="en-US" dirty="0"/>
              <a:t>Rise of Socialism in Russia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FB4180-61A6-4965-BEF4-CFC737A59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29333"/>
            <a:ext cx="10981266" cy="5090000"/>
          </a:xfrm>
        </p:spPr>
        <p:txBody>
          <a:bodyPr/>
          <a:lstStyle/>
          <a:p>
            <a:r>
              <a:rPr lang="en-US" sz="2800" dirty="0"/>
              <a:t>1898- Social Democratic Worker’s party founded in Minsk </a:t>
            </a:r>
          </a:p>
          <a:p>
            <a:pPr lvl="1"/>
            <a:r>
              <a:rPr lang="en-US" sz="2400" dirty="0"/>
              <a:t>Vladimir Lenin was the leader (later exiled to Switzerland) </a:t>
            </a:r>
          </a:p>
          <a:p>
            <a:pPr lvl="1"/>
            <a:r>
              <a:rPr lang="en-US" sz="2400" dirty="0"/>
              <a:t>Three ideas central to Lenin’s philosophy </a:t>
            </a:r>
          </a:p>
          <a:p>
            <a:pPr lvl="2"/>
            <a:r>
              <a:rPr lang="en-US" sz="2000" dirty="0"/>
              <a:t>Capitalism could only be destroyed by violent revolution </a:t>
            </a:r>
          </a:p>
          <a:p>
            <a:pPr lvl="2"/>
            <a:r>
              <a:rPr lang="en-US" sz="2000" dirty="0"/>
              <a:t>Socialist revolution was possible under certain conditions </a:t>
            </a:r>
          </a:p>
          <a:p>
            <a:pPr lvl="2"/>
            <a:r>
              <a:rPr lang="en-US" sz="2000" dirty="0"/>
              <a:t>Necessity of a highly discipline workers’ party, strictly controlled by a dedicated elite of intellectuals and full-time revolutionaries</a:t>
            </a:r>
          </a:p>
          <a:p>
            <a:r>
              <a:rPr lang="en-US" sz="2800" dirty="0"/>
              <a:t>1903 Social Democrats split into two factions </a:t>
            </a:r>
          </a:p>
          <a:p>
            <a:pPr lvl="1"/>
            <a:r>
              <a:rPr lang="en-US" sz="2400" dirty="0"/>
              <a:t>Mensheviks- (minority) sought more democratic party with mass membership </a:t>
            </a:r>
          </a:p>
          <a:p>
            <a:pPr lvl="1"/>
            <a:r>
              <a:rPr lang="en-US" sz="2400" dirty="0"/>
              <a:t>Bolsheviks (majority) followed Lenin’s philosophy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78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736411_Famous event in history presentation_AAS_v4" id="{885A6F1E-651B-4F15-A7C5-F8866BEBEDBA}" vid="{A424914B-CB64-4CFE-A131-6ACB64D36AA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6277B9-27DA-47CA-9593-62E4BB44AB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C94942-C689-461B-8649-1FD863C6BA2B}">
  <ds:schemaRefs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71af3243-3dd4-4a8d-8c0d-dd76da1f02a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8C25A74-1E0C-4362-AFA3-6197BD285F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Famous event in history presentation</Template>
  <TotalTime>0</TotalTime>
  <Words>361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Celestial</vt:lpstr>
      <vt:lpstr>The Russian Revolution</vt:lpstr>
      <vt:lpstr>Russo-Japanese War (1904-1905)</vt:lpstr>
      <vt:lpstr>Revolution of 1905 </vt:lpstr>
      <vt:lpstr>The Duma </vt:lpstr>
      <vt:lpstr>Rise of Socialism in Russia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2019-12-03T17:00:54Z</dcterms:created>
  <dcterms:modified xsi:type="dcterms:W3CDTF">2019-12-03T20:32:49Z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