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9" r:id="rId4"/>
    <p:sldId id="259" r:id="rId5"/>
    <p:sldId id="258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160" autoAdjust="0"/>
  </p:normalViewPr>
  <p:slideViewPr>
    <p:cSldViewPr snapToGrid="0">
      <p:cViewPr>
        <p:scale>
          <a:sx n="41" d="100"/>
          <a:sy n="41" d="100"/>
        </p:scale>
        <p:origin x="48" y="60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  <a:t>9/3/2019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  <a:t>9/3/2019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9" name="Picture 8" descr="Closeup of test tub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9/3/2019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9/3/2019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9/3/2019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9/3/2019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9/3/2019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9/3/2019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9/3/2019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02902D-A5F5-4D7D-AAA7-32469BA0BC4D}" type="datetimeFigureOut">
              <a:rPr lang="en-US"/>
              <a:pPr/>
              <a:t>9/3/2019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//upload.wikimedia.org/wikipedia/commons/1/17/Union_flag_1606_%28Kings_Colors%29.sv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50" y="5022966"/>
            <a:ext cx="11772899" cy="1263534"/>
          </a:xfrm>
        </p:spPr>
        <p:txBody>
          <a:bodyPr>
            <a:noAutofit/>
          </a:bodyPr>
          <a:lstStyle/>
          <a:p>
            <a:r>
              <a:rPr lang="en-US" sz="4800" dirty="0"/>
              <a:t>The Restoration and Glorious Revolution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England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ADDE3F-636B-4554-9AEC-84CA7C6CC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2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A88A-B5A1-4F5D-B575-91C3906C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1C7C84-FDA2-49BD-9489-FF7B88CD2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FBEADD-EAF5-4A02-9DC3-EBFC9A3A2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530"/>
            <a:ext cx="6096000" cy="683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1DEF6-F2FA-4BDC-95C0-F70110800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Bill of Rights (1689)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0303E-6DC6-4582-8356-9020138BB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>
                <a:cs typeface="Times New Roman" panose="02020603050405020304" pitchFamily="18" charset="0"/>
              </a:rPr>
              <a:t>William and Mary accepted what became known as the “Bill of Rights.”</a:t>
            </a:r>
          </a:p>
          <a:p>
            <a:r>
              <a:rPr lang="en-US" sz="3000" dirty="0">
                <a:cs typeface="Times New Roman" panose="02020603050405020304" pitchFamily="18" charset="0"/>
              </a:rPr>
              <a:t>England became a constitutional monarchy</a:t>
            </a:r>
          </a:p>
          <a:p>
            <a:pPr lvl="1"/>
            <a:r>
              <a:rPr lang="en-US" sz="2800" dirty="0">
                <a:cs typeface="Times New Roman" panose="02020603050405020304" pitchFamily="18" charset="0"/>
              </a:rPr>
              <a:t>The Bill of rights established parliamentary sovereignty</a:t>
            </a:r>
          </a:p>
          <a:p>
            <a:pPr lvl="1"/>
            <a:r>
              <a:rPr lang="en-US" sz="3000" dirty="0">
                <a:cs typeface="Times New Roman" panose="02020603050405020304" pitchFamily="18" charset="0"/>
              </a:rPr>
              <a:t>This became the hallmark for constitutionalism in Europe.</a:t>
            </a:r>
          </a:p>
          <a:p>
            <a:pPr lvl="1"/>
            <a:r>
              <a:rPr lang="en-US" sz="3000" dirty="0">
                <a:cs typeface="Times New Roman" panose="02020603050405020304" pitchFamily="18" charset="0"/>
              </a:rPr>
              <a:t>The Petition of Right (1628), Habeas Corpus Act (1679), and the Bill of Rights (1689) are all part of the English Constitution.</a:t>
            </a:r>
          </a:p>
          <a:p>
            <a:endParaRPr lang="en-US" sz="3000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7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7480-5BF5-4F56-8461-F362BCB6A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092DD-A86B-446E-AFEB-F330BBB80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Times New Roman" pitchFamily="18" charset="0"/>
              </a:rPr>
              <a:t>Glorious Revolution was NOT a democratic revolution</a:t>
            </a:r>
          </a:p>
          <a:p>
            <a:pPr lvl="1"/>
            <a:r>
              <a:rPr lang="en-US" sz="3000" dirty="0">
                <a:cs typeface="Times New Roman" pitchFamily="18" charset="0"/>
              </a:rPr>
              <a:t>Power remained largely in the hands of the nobility and gentry until at least the mid-19th century.</a:t>
            </a:r>
          </a:p>
          <a:p>
            <a:pPr lvl="1"/>
            <a:r>
              <a:rPr lang="en-US" sz="3000" dirty="0">
                <a:cs typeface="Times New Roman" pitchFamily="18" charset="0"/>
              </a:rPr>
              <a:t>Parliament essentially represented the upper classes.</a:t>
            </a:r>
          </a:p>
          <a:p>
            <a:pPr lvl="1"/>
            <a:r>
              <a:rPr lang="en-US" sz="3000" dirty="0">
                <a:cs typeface="Times New Roman" pitchFamily="18" charset="0"/>
              </a:rPr>
              <a:t>The majority of English people did not have a say in political affairs.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3631D-B5D4-4D95-9D63-C189EBB78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of Settlement (1701)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CDAE1-AAC1-4DD6-B786-F4A9034F7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Provided guidelines for succession once the Protestant Stuarts had passed on</a:t>
            </a:r>
          </a:p>
          <a:p>
            <a:pPr lvl="1"/>
            <a:r>
              <a:rPr lang="en-US" sz="2900" dirty="0">
                <a:cs typeface="Times New Roman" panose="02020603050405020304" pitchFamily="18" charset="0"/>
              </a:rPr>
              <a:t>If King William, or his sister-in-law, Anne, died without children, the Crown would pass to the granddaughter of James I, the Hanoverian </a:t>
            </a:r>
            <a:r>
              <a:rPr lang="en-US" sz="2900" dirty="0" err="1">
                <a:cs typeface="Times New Roman" panose="02020603050405020304" pitchFamily="18" charset="0"/>
              </a:rPr>
              <a:t>electress</a:t>
            </a:r>
            <a:r>
              <a:rPr lang="en-US" sz="2900" dirty="0">
                <a:cs typeface="Times New Roman" panose="02020603050405020304" pitchFamily="18" charset="0"/>
              </a:rPr>
              <a:t> dowager, or to her Protestant heirs.</a:t>
            </a:r>
          </a:p>
          <a:p>
            <a:pPr lvl="1"/>
            <a:r>
              <a:rPr lang="en-US" sz="2900" dirty="0">
                <a:cs typeface="Times New Roman" panose="02020603050405020304" pitchFamily="18" charset="0"/>
              </a:rPr>
              <a:t>The Stuarts were no longer in the line of succession.</a:t>
            </a:r>
          </a:p>
          <a:p>
            <a:pPr lvl="1"/>
            <a:r>
              <a:rPr lang="en-US" sz="2900" dirty="0">
                <a:cs typeface="Times New Roman" panose="02020603050405020304" pitchFamily="18" charset="0"/>
              </a:rPr>
              <a:t>When Anne died in 1714, her Hanoverian heir assumed the throne as George 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3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A81DD-D0EC-45C5-AD20-9B50BCDD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of Union (1707)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510DD-9220-45E6-8D59-45DDD0DA5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100" dirty="0">
                <a:cs typeface="Times New Roman" panose="02020603050405020304" pitchFamily="18" charset="0"/>
              </a:rPr>
              <a:t>It united England and Scotland into Great Britain</a:t>
            </a:r>
          </a:p>
          <a:p>
            <a:pPr lvl="1"/>
            <a:r>
              <a:rPr lang="en-US" sz="2900" dirty="0">
                <a:cs typeface="Times New Roman" panose="02020603050405020304" pitchFamily="18" charset="0"/>
              </a:rPr>
              <a:t>The Scots desperately desired access to England’s trade empire and believed that it would continue to fall behind if it did not enter into a union.</a:t>
            </a:r>
          </a:p>
          <a:p>
            <a:pPr lvl="1"/>
            <a:r>
              <a:rPr lang="en-US" sz="2900" dirty="0">
                <a:cs typeface="Times New Roman" panose="02020603050405020304" pitchFamily="18" charset="0"/>
              </a:rPr>
              <a:t>Scottish Presbyterians feared the Stuarts (who were now staunchly Catholic) might attempt to return to the throne in Scotland.</a:t>
            </a:r>
          </a:p>
          <a:p>
            <a:pPr lvl="1"/>
            <a:r>
              <a:rPr lang="en-US" altLang="en-US" sz="2900" dirty="0">
                <a:cs typeface="Times New Roman" panose="02020603050405020304" pitchFamily="18" charset="0"/>
              </a:rPr>
              <a:t>Within a few decades, Scotland transformed into a modern society with dynamic economic and intellectual growth.</a:t>
            </a:r>
            <a:endParaRPr lang="en-US" sz="2900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EC47D-63D4-48D9-AE19-CDD9F47E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594CC-D43F-4E89-8D54-2613F0688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le:Union flag 1606 (Kings Colors).svg">
            <a:hlinkClick r:id="rId2"/>
            <a:extLst>
              <a:ext uri="{FF2B5EF4-FFF2-40B4-BE49-F238E27FC236}">
                <a16:creationId xmlns:a16="http://schemas.microsoft.com/office/drawing/2014/main" id="{B223BBBD-4814-4348-9DAA-D4D89D297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F997-D18D-478E-9E95-CEA0A276E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Restoration 1660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EFD8E-7EF1-4FE3-A835-C0E0E0E8D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cs typeface="Times New Roman" pitchFamily="18" charset="0"/>
              </a:rPr>
              <a:t>The Cavalier Parliament restored Charles II (1660-1685) in 1660</a:t>
            </a:r>
          </a:p>
          <a:p>
            <a:pPr lvl="1"/>
            <a:r>
              <a:rPr lang="en-US" sz="2800" dirty="0">
                <a:cs typeface="Times New Roman" pitchFamily="18" charset="0"/>
              </a:rPr>
              <a:t>While in exile, he agreed to abide by Parliament’s decisions</a:t>
            </a:r>
          </a:p>
          <a:p>
            <a:pPr lvl="1"/>
            <a:r>
              <a:rPr lang="en-US" sz="2800" dirty="0">
                <a:cs typeface="Times New Roman" pitchFamily="18" charset="0"/>
              </a:rPr>
              <a:t>Parliament was stronger in relation to the king than ever before in England</a:t>
            </a:r>
          </a:p>
          <a:p>
            <a:pPr lvl="2"/>
            <a:r>
              <a:rPr lang="en-US" sz="2800" dirty="0">
                <a:cs typeface="Times New Roman" pitchFamily="18" charset="0"/>
              </a:rPr>
              <a:t>King’s power was not absolute</a:t>
            </a:r>
          </a:p>
          <a:p>
            <a:pPr lvl="1"/>
            <a:r>
              <a:rPr lang="en-US" sz="2800" dirty="0">
                <a:cs typeface="Times New Roman" pitchFamily="18" charset="0"/>
              </a:rPr>
              <a:t>Granted religious toleration</a:t>
            </a:r>
          </a:p>
          <a:p>
            <a:pPr lvl="1"/>
            <a:r>
              <a:rPr lang="en-US" sz="2800" dirty="0">
                <a:cs typeface="Times New Roman" pitchFamily="18" charset="0"/>
              </a:rPr>
              <a:t>He was known as the “Merry Monarch” for his affable personality.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2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99163-7BB0-4302-B815-D56937225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22C8E7-7054-416A-A996-506D1ECE0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27" y="0"/>
            <a:ext cx="7693263" cy="6868698"/>
          </a:xfrm>
        </p:spPr>
      </p:pic>
    </p:spTree>
    <p:extLst>
      <p:ext uri="{BB962C8B-B14F-4D97-AF65-F5344CB8AC3E}">
        <p14:creationId xmlns:p14="http://schemas.microsoft.com/office/powerpoint/2010/main" val="373451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5B7E99-8218-462F-B488-A3E1D75EF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Two Political Parties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5065C6-C873-483D-96B2-7E6C001A6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14501"/>
            <a:ext cx="5361709" cy="44577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Whigs</a:t>
            </a:r>
          </a:p>
          <a:p>
            <a:pPr lvl="1"/>
            <a:r>
              <a:rPr lang="en-US" sz="2800" dirty="0">
                <a:cs typeface="Times New Roman" pitchFamily="18" charset="0"/>
              </a:rPr>
              <a:t>Initially they were anti-Catholic (opposed James II)</a:t>
            </a:r>
          </a:p>
          <a:p>
            <a:pPr lvl="1"/>
            <a:r>
              <a:rPr lang="en-US" sz="2800" dirty="0">
                <a:cs typeface="Times New Roman" pitchFamily="18" charset="0"/>
              </a:rPr>
              <a:t>Later, they were composed of the wealthy middle-class and Puritans who favored Parliament and religious toleration.</a:t>
            </a:r>
          </a:p>
          <a:p>
            <a:pPr lvl="1"/>
            <a:r>
              <a:rPr lang="en-US" sz="2800" dirty="0">
                <a:cs typeface="Times New Roman" pitchFamily="18" charset="0"/>
              </a:rPr>
              <a:t>They were more liberal in the classical sense.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5C75E2-71D2-410B-AF57-31F5CB69B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516" y="1790701"/>
            <a:ext cx="5390284" cy="44577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Tories</a:t>
            </a:r>
          </a:p>
          <a:p>
            <a:pPr lvl="1"/>
            <a:r>
              <a:rPr lang="en-US" sz="2800" dirty="0">
                <a:cs typeface="Times New Roman" pitchFamily="18" charset="0"/>
              </a:rPr>
              <a:t>Initially, they supported James II as king.</a:t>
            </a:r>
          </a:p>
          <a:p>
            <a:pPr lvl="1"/>
            <a:r>
              <a:rPr lang="en-US" sz="2800" dirty="0">
                <a:cs typeface="Times New Roman" pitchFamily="18" charset="0"/>
              </a:rPr>
              <a:t>They were composed of nobles, gentry, and Anglicans who supported the monarchy over Parliament.</a:t>
            </a:r>
          </a:p>
          <a:p>
            <a:pPr lvl="1"/>
            <a:r>
              <a:rPr lang="en-US" sz="2800" dirty="0">
                <a:cs typeface="Times New Roman" pitchFamily="18" charset="0"/>
              </a:rPr>
              <a:t>Essentially conservative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/>
              <a:t>es </a:t>
            </a:r>
          </a:p>
        </p:txBody>
      </p:sp>
    </p:spTree>
    <p:extLst>
      <p:ext uri="{BB962C8B-B14F-4D97-AF65-F5344CB8AC3E}">
        <p14:creationId xmlns:p14="http://schemas.microsoft.com/office/powerpoint/2010/main" val="408871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4364-935E-42AD-BB1C-D39B10B2D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Habeas Corpus Act (1679)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E7BB-F722-4356-BEBB-E2E42BBCB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cs typeface="Times New Roman" pitchFamily="18" charset="0"/>
              </a:rPr>
              <a:t>Whig Parliament sought to limit Charles’ power</a:t>
            </a:r>
          </a:p>
          <a:p>
            <a:r>
              <a:rPr lang="en-US" sz="3200" dirty="0"/>
              <a:t>Provisions</a:t>
            </a:r>
          </a:p>
          <a:p>
            <a:pPr lvl="1"/>
            <a:r>
              <a:rPr lang="en-US" sz="3200" dirty="0"/>
              <a:t>Enabled judges to demand that prisoners be in court during their trials</a:t>
            </a:r>
          </a:p>
          <a:p>
            <a:pPr lvl="1"/>
            <a:r>
              <a:rPr lang="en-US" sz="3200" dirty="0"/>
              <a:t>Required just cause for continued imprisonment</a:t>
            </a:r>
          </a:p>
          <a:p>
            <a:pPr lvl="1"/>
            <a:r>
              <a:rPr lang="en-US" sz="3200" dirty="0"/>
              <a:t>Provided for speedy trials</a:t>
            </a:r>
          </a:p>
          <a:p>
            <a:pPr lvl="1"/>
            <a:r>
              <a:rPr lang="en-US" sz="3200" dirty="0"/>
              <a:t>Forbade </a:t>
            </a:r>
            <a:r>
              <a:rPr lang="en-US" sz="3200" i="1" dirty="0"/>
              <a:t>double jeopardy</a:t>
            </a:r>
            <a:endParaRPr lang="en-US" sz="3200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CFEE3-D5CE-4B83-B6E1-2B63A711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Charles II in Scotland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2569C-C456-4B8D-A729-2A6EE6A31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714500"/>
            <a:ext cx="10386447" cy="44577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When Charles came to power (1660) he agreed to allow Presbyterianism (Calvinism) in Scotland </a:t>
            </a:r>
          </a:p>
          <a:p>
            <a:r>
              <a:rPr lang="en-US" sz="2800" dirty="0"/>
              <a:t>In 1661 he broke his promise and placed himself at the head of the Church of Scotland </a:t>
            </a:r>
          </a:p>
          <a:p>
            <a:pPr lvl="1"/>
            <a:r>
              <a:rPr lang="en-US" sz="2800" dirty="0"/>
              <a:t>Tried to impose and Anglican church hierarchy </a:t>
            </a:r>
          </a:p>
          <a:p>
            <a:r>
              <a:rPr lang="en-US" sz="2800" dirty="0"/>
              <a:t>This was met with resistance and thousands died in the struggle against Charles II</a:t>
            </a:r>
          </a:p>
          <a:p>
            <a:pPr lvl="1"/>
            <a:r>
              <a:rPr lang="en-US" sz="2800" dirty="0"/>
              <a:t>Last few years of Charles II reign are known as the “Killing Time”</a:t>
            </a:r>
          </a:p>
          <a:p>
            <a:pPr marL="32004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012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11E93-6EEB-4BC8-BB78-DF2B2E71E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II (1685-1688)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D7D82-1968-4146-AB88-C94AF09F1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4500"/>
            <a:ext cx="5395993" cy="4457700"/>
          </a:xfrm>
        </p:spPr>
        <p:txBody>
          <a:bodyPr/>
          <a:lstStyle/>
          <a:p>
            <a:r>
              <a:rPr lang="en-US" altLang="en-US" sz="3200" dirty="0">
                <a:cs typeface="Times New Roman" panose="02020603050405020304" pitchFamily="18" charset="0"/>
              </a:rPr>
              <a:t>Inherited the throne from his brother, Charles II</a:t>
            </a:r>
          </a:p>
          <a:p>
            <a:r>
              <a:rPr lang="en-US" altLang="en-US" sz="3200" dirty="0">
                <a:cs typeface="Times New Roman" panose="02020603050405020304" pitchFamily="18" charset="0"/>
              </a:rPr>
              <a:t>Sought to return England to Catholicism</a:t>
            </a:r>
          </a:p>
          <a:p>
            <a:pPr lvl="1"/>
            <a:r>
              <a:rPr lang="en-US" sz="3000" dirty="0"/>
              <a:t>He appointed many Catholics to high positions in gov’t and in colleges.</a:t>
            </a:r>
          </a:p>
          <a:p>
            <a:endParaRPr lang="en-US" altLang="en-US" sz="3200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5" descr="File:James II by Peter Lely.jpg">
            <a:extLst>
              <a:ext uri="{FF2B5EF4-FFF2-40B4-BE49-F238E27FC236}">
                <a16:creationId xmlns:a16="http://schemas.microsoft.com/office/drawing/2014/main" id="{72311BA5-393A-4103-BB0A-12507C785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299" y="1615689"/>
            <a:ext cx="4026976" cy="502325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4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D042-1DE6-4F79-AD5E-6401D9A3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“Glorious Revolution” of 1688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44436-78A2-42CC-A164-3DF37325D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cs typeface="Times New Roman" panose="02020603050405020304" pitchFamily="18" charset="0"/>
              </a:rPr>
              <a:t>Final act in the struggle for political sovereignty in England</a:t>
            </a:r>
          </a:p>
          <a:p>
            <a:pPr lvl="1"/>
            <a:r>
              <a:rPr lang="en-US" sz="2800" dirty="0">
                <a:cs typeface="Times New Roman" panose="02020603050405020304" pitchFamily="18" charset="0"/>
              </a:rPr>
              <a:t>Parliament was not willing to sacrifice constitutional gains of the English Civil War and return to absolute monarchy.</a:t>
            </a:r>
          </a:p>
          <a:p>
            <a:r>
              <a:rPr lang="en-US" sz="2800" dirty="0"/>
              <a:t>Issues with James II</a:t>
            </a:r>
          </a:p>
          <a:p>
            <a:pPr lvl="1"/>
            <a:r>
              <a:rPr lang="en-US" sz="2800" dirty="0">
                <a:cs typeface="Times New Roman" panose="02020603050405020304" pitchFamily="18" charset="0"/>
              </a:rPr>
              <a:t>James’ reissue of the Declaration of Indulgence (granting freedom of worship to Catholics</a:t>
            </a:r>
          </a:p>
          <a:p>
            <a:pPr lvl="1"/>
            <a:r>
              <a:rPr lang="en-US" sz="2800" dirty="0">
                <a:cs typeface="Times New Roman" panose="02020603050405020304" pitchFamily="18" charset="0"/>
              </a:rPr>
              <a:t>Birth of a Catholic heir to the English throne in 1688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0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75645-88DD-484F-BAE7-2B84DDBF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0CFB2-C889-4629-B32D-9F2AF01FF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James II is forced to abdicate his throne</a:t>
            </a:r>
          </a:p>
          <a:p>
            <a:pPr lvl="1"/>
            <a:r>
              <a:rPr lang="en-US" sz="2600" dirty="0">
                <a:cs typeface="Times New Roman" panose="02020603050405020304" pitchFamily="18" charset="0"/>
              </a:rPr>
              <a:t>His daughters, Mary and Anne, were Protestants.</a:t>
            </a:r>
          </a:p>
          <a:p>
            <a:pPr lvl="1"/>
            <a:r>
              <a:rPr lang="en-US" sz="2600" dirty="0">
                <a:cs typeface="Times New Roman" panose="02020603050405020304" pitchFamily="18" charset="0"/>
              </a:rPr>
              <a:t>Parliament invited Mary’s husband, the Dutch stadholder William of Orange, to assume the throne.</a:t>
            </a:r>
          </a:p>
          <a:p>
            <a:r>
              <a:rPr lang="en-US" altLang="en-US" sz="2800" dirty="0">
                <a:cs typeface="Times New Roman" panose="02020603050405020304" pitchFamily="18" charset="0"/>
              </a:rPr>
              <a:t>In late 1688, James fled to France after his offers for concessions to Parliament were refused.</a:t>
            </a:r>
          </a:p>
          <a:p>
            <a:r>
              <a:rPr lang="en-US" altLang="en-US" sz="2800" dirty="0">
                <a:cs typeface="Times New Roman" panose="02020603050405020304" pitchFamily="18" charset="0"/>
              </a:rPr>
              <a:t>William III and Mary II were declared joint sovereigns by Parliament.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9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ience Project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60.potx" id="{B0D06C54-B873-49D2-AD73-EE9BB8599BFF}" vid="{334807F6-B3E0-4323-AC38-BDC7A606DAA1}"/>
    </a:ext>
  </a:extLst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 project presentation (widescreen)</Template>
  <TotalTime>204</TotalTime>
  <Words>695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Science Project 16x9</vt:lpstr>
      <vt:lpstr>The Restoration and Glorious Revolution</vt:lpstr>
      <vt:lpstr>The Restoration 1660</vt:lpstr>
      <vt:lpstr>PowerPoint Presentation</vt:lpstr>
      <vt:lpstr>Development of Two Political Parties </vt:lpstr>
      <vt:lpstr>Habeas Corpus Act (1679)</vt:lpstr>
      <vt:lpstr>Charles II in Scotland </vt:lpstr>
      <vt:lpstr>James II (1685-1688)</vt:lpstr>
      <vt:lpstr>“Glorious Revolution” of 1688</vt:lpstr>
      <vt:lpstr>PowerPoint Presentation</vt:lpstr>
      <vt:lpstr>PowerPoint Presentation</vt:lpstr>
      <vt:lpstr>English Bill of Rights (1689)</vt:lpstr>
      <vt:lpstr>Summary </vt:lpstr>
      <vt:lpstr>Act of Settlement (1701)</vt:lpstr>
      <vt:lpstr>Act of Union (1707)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Restoration and Glorious Revolution</dc:title>
  <dc:creator>Phillip Thurmond</dc:creator>
  <cp:lastModifiedBy>Phillip Thurmond</cp:lastModifiedBy>
  <cp:revision>8</cp:revision>
  <dcterms:created xsi:type="dcterms:W3CDTF">2019-09-03T16:12:21Z</dcterms:created>
  <dcterms:modified xsi:type="dcterms:W3CDTF">2019-09-03T19:36:47Z</dcterms:modified>
</cp:coreProperties>
</file>