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225" autoAdjust="0"/>
  </p:normalViewPr>
  <p:slideViewPr>
    <p:cSldViewPr snapToGrid="0">
      <p:cViewPr>
        <p:scale>
          <a:sx n="67" d="100"/>
          <a:sy n="67" d="100"/>
        </p:scale>
        <p:origin x="644" y="-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0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0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23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8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76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79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17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66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4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5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9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1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2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3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8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112B-A3BC-4F99-9058-C517EED6F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0176"/>
            <a:ext cx="9246345" cy="2677648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Cause for the Reformation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2B26F-1862-4D66-98AB-FE8FA68F29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1CE4-6FC1-426C-B18F-64A89ADE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21E4-9E01-468E-8F4F-36A525AD4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7207995" cy="3416300"/>
          </a:xfrm>
        </p:spPr>
        <p:txBody>
          <a:bodyPr>
            <a:normAutofit fontScale="92500" lnSpcReduction="20000"/>
          </a:bodyPr>
          <a:lstStyle/>
          <a:p>
            <a:pPr marL="914400" lvl="2" indent="-457200">
              <a:defRPr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John Hus (1369-1415), Czech</a:t>
            </a:r>
          </a:p>
          <a:p>
            <a:pPr marL="1371600" lvl="2" indent="-457200">
              <a:defRPr/>
            </a:pPr>
            <a:r>
              <a:rPr lang="en-US" sz="2800" dirty="0"/>
              <a:t>Ideas were similar to Wyclif</a:t>
            </a:r>
          </a:p>
          <a:p>
            <a:pPr marL="1371600" lvl="2" indent="-457200">
              <a:defRPr/>
            </a:pPr>
            <a:r>
              <a:rPr lang="en-US" sz="2800" dirty="0"/>
              <a:t>Religious leader in Bohemia who led a nationalist movement there</a:t>
            </a:r>
          </a:p>
          <a:p>
            <a:pPr marL="1371600" indent="-457200">
              <a:lnSpc>
                <a:spcPct val="90000"/>
              </a:lnSpc>
              <a:defRPr/>
            </a:pPr>
            <a:r>
              <a:rPr lang="en-US" sz="2800" dirty="0"/>
              <a:t>Burned at the stake by the Church for his “heretical” views</a:t>
            </a:r>
          </a:p>
          <a:p>
            <a:pPr marL="1371600" indent="-457200">
              <a:lnSpc>
                <a:spcPct val="90000"/>
              </a:lnSpc>
              <a:defRPr/>
            </a:pPr>
            <a:r>
              <a:rPr lang="en-US" sz="2800" dirty="0"/>
              <a:t>Hussites were followers of Hus who staged large rebellions in the 14</a:t>
            </a:r>
            <a:r>
              <a:rPr lang="en-US" sz="2800" baseline="30000" dirty="0"/>
              <a:t>th</a:t>
            </a:r>
            <a:r>
              <a:rPr lang="en-US" sz="2800" dirty="0"/>
              <a:t> century </a:t>
            </a:r>
          </a:p>
          <a:p>
            <a:endParaRPr lang="en-US" dirty="0"/>
          </a:p>
        </p:txBody>
      </p:sp>
      <p:pic>
        <p:nvPicPr>
          <p:cNvPr id="4" name="Picture 5" descr="hus2">
            <a:extLst>
              <a:ext uri="{FF2B5EF4-FFF2-40B4-BE49-F238E27FC236}">
                <a16:creationId xmlns:a16="http://schemas.microsoft.com/office/drawing/2014/main" id="{56111696-F21A-4789-8B77-5FEE16F0C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8239125" y="2438401"/>
            <a:ext cx="3213488" cy="409575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2237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DF8B-DBCF-4789-B54E-777F0CD9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Overview of the Reformation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4668-AC0E-4E48-B2A8-EB383FD18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2495551"/>
            <a:ext cx="11001375" cy="4029074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Beginning of modern Europe; profoundly influenced development of western civilization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Protestantism adopted by states in Northern Europe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Religious enthusiasm rekindled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Catholic Counter Reformation responded to Protestant challenge, with some success</a:t>
            </a:r>
          </a:p>
          <a:p>
            <a:pPr lvl="2"/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Destroyed religious unity of Western Europe and initiated period of devastating religious wars in the 16</a:t>
            </a:r>
            <a:r>
              <a:rPr lang="en-US" altLang="en-US" sz="28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and 17</a:t>
            </a:r>
            <a:r>
              <a:rPr lang="en-US" altLang="en-US" sz="280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centuries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55C9-000F-4710-9C35-F9F227A2B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78443"/>
            <a:ext cx="8761413" cy="706964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Causes of the Reformation</a:t>
            </a:r>
            <a:br>
              <a:rPr lang="en-US" dirty="0"/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7791-9AE6-4F82-B071-4E0D6D487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84595" cy="404495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The crises of the 14</a:t>
            </a:r>
            <a:r>
              <a:rPr lang="en-US" sz="2600" baseline="30000" dirty="0"/>
              <a:t>th</a:t>
            </a:r>
            <a:r>
              <a:rPr lang="en-US" sz="2600" dirty="0"/>
              <a:t> and 15</a:t>
            </a:r>
            <a:r>
              <a:rPr lang="en-US" sz="2600" baseline="30000" dirty="0"/>
              <a:t>th</a:t>
            </a:r>
            <a:r>
              <a:rPr lang="en-US" sz="2600" dirty="0"/>
              <a:t> centuries hurt the prestige of the clergy.</a:t>
            </a:r>
          </a:p>
          <a:p>
            <a:pPr lvl="2"/>
            <a:r>
              <a:rPr lang="en-US" sz="2600" dirty="0"/>
              <a:t>Babylonian Captivity, 14</a:t>
            </a:r>
            <a:r>
              <a:rPr lang="en-US" sz="2600" baseline="30000" dirty="0"/>
              <a:t>th</a:t>
            </a:r>
            <a:r>
              <a:rPr lang="en-US" sz="2600" dirty="0"/>
              <a:t> century</a:t>
            </a:r>
          </a:p>
          <a:p>
            <a:pPr lvl="2"/>
            <a:r>
              <a:rPr lang="en-US" sz="2800" dirty="0"/>
              <a:t>Great Schism: 1377-1417</a:t>
            </a:r>
          </a:p>
          <a:p>
            <a:pPr lvl="2"/>
            <a:r>
              <a:rPr lang="en-US" sz="2800" dirty="0"/>
              <a:t>Conciliar Movement to reform the church and give a church council more power than the pope was  rejected by several popes in the 15</a:t>
            </a:r>
            <a:r>
              <a:rPr lang="en-US" sz="2800" baseline="30000" dirty="0"/>
              <a:t>th</a:t>
            </a:r>
            <a:r>
              <a:rPr lang="en-US" sz="2800" dirty="0"/>
              <a:t> and 16</a:t>
            </a:r>
            <a:r>
              <a:rPr lang="en-US" sz="2800" baseline="30000" dirty="0"/>
              <a:t>th</a:t>
            </a:r>
            <a:r>
              <a:rPr lang="en-US" sz="2800" dirty="0"/>
              <a:t>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0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5305F-48C8-474C-8BCD-F8578FF3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57BD-C957-4942-9B7E-C0D01214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2352675"/>
            <a:ext cx="10839450" cy="4295775"/>
          </a:xfrm>
        </p:spPr>
        <p:txBody>
          <a:bodyPr>
            <a:normAutofit lnSpcReduction="10000"/>
          </a:bodyPr>
          <a:lstStyle/>
          <a:p>
            <a:pPr marL="460375" lvl="2" indent="-460375">
              <a:defRPr/>
            </a:pPr>
            <a:r>
              <a:rPr lang="en-US" sz="2800" dirty="0"/>
              <a:t>Corruption in the Catholic Church</a:t>
            </a:r>
          </a:p>
          <a:p>
            <a:pPr marL="917575" lvl="3" indent="-460375">
              <a:defRPr/>
            </a:pPr>
            <a:r>
              <a:rPr lang="en-US" sz="2600" dirty="0"/>
              <a:t>simony: sale of church offices</a:t>
            </a:r>
          </a:p>
          <a:p>
            <a:pPr marL="1374775" lvl="4" indent="-460375">
              <a:defRPr/>
            </a:pPr>
            <a:r>
              <a:rPr lang="en-US" sz="2800" dirty="0"/>
              <a:t>For example, in 1487 the pope sold 24 offices.</a:t>
            </a:r>
          </a:p>
          <a:p>
            <a:pPr marL="1374775" lvl="4" indent="-460375">
              <a:defRPr/>
            </a:pPr>
            <a:r>
              <a:rPr lang="en-US" sz="2800" dirty="0"/>
              <a:t>Reformers were outraged that unqualified people would become bishops or cardinals.</a:t>
            </a:r>
          </a:p>
          <a:p>
            <a:pPr marL="917575" lvl="3" indent="-460375">
              <a:defRPr/>
            </a:pPr>
            <a:r>
              <a:rPr lang="en-US" sz="2800" dirty="0"/>
              <a:t>pluralism: an official holding more than one office at a time</a:t>
            </a:r>
          </a:p>
          <a:p>
            <a:pPr marL="917575" lvl="3" indent="-460375">
              <a:defRPr/>
            </a:pPr>
            <a:r>
              <a:rPr lang="en-US" sz="2800" dirty="0"/>
              <a:t>absenteeism: an official not participating in benefices but receiving payment and privileges</a:t>
            </a:r>
          </a:p>
          <a:p>
            <a:pPr marL="917575" lvl="3" indent="-460375">
              <a:defRPr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3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659B-799D-4940-8B22-EE7DEA90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30F32-A6FA-40F7-B1D2-BF4865582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7575" lvl="3" indent="-457200">
              <a:spcBef>
                <a:spcPts val="600"/>
              </a:spcBef>
              <a:defRPr/>
            </a:pPr>
            <a:r>
              <a:rPr lang="en-US" sz="2800" dirty="0"/>
              <a:t>nepotism: favoring family members in the appointment of Church offices</a:t>
            </a:r>
          </a:p>
          <a:p>
            <a:pPr marL="1374775" indent="-460375">
              <a:spcBef>
                <a:spcPts val="600"/>
              </a:spcBef>
              <a:defRPr/>
            </a:pPr>
            <a:r>
              <a:rPr lang="en-US" sz="2800" dirty="0"/>
              <a:t>Two popes  (Leo X and Clement VII) were sons of Florentine Medici rulers</a:t>
            </a:r>
          </a:p>
          <a:p>
            <a:pPr marL="1374775" indent="-460375">
              <a:spcBef>
                <a:spcPts val="600"/>
              </a:spcBef>
              <a:defRPr/>
            </a:pPr>
            <a:r>
              <a:rPr lang="en-US" sz="2800" dirty="0"/>
              <a:t>Pope Paul III made two of his grandsons cardinals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6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99A1-3BE3-4776-8717-CB985B6B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F96C1-34D9-417B-A74D-BE245C1FD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7575" lvl="3" indent="-460375">
              <a:defRPr/>
            </a:pPr>
            <a:r>
              <a:rPr lang="en-US" sz="2800" dirty="0"/>
              <a:t>sale of indulgences: people paying money to the Church to absolve their sins or sins of their loved ones</a:t>
            </a:r>
            <a:r>
              <a:rPr lang="en-US" sz="2800" b="1" dirty="0"/>
              <a:t> </a:t>
            </a:r>
          </a:p>
          <a:p>
            <a:pPr marL="917575" lvl="3" indent="-460375">
              <a:defRPr/>
            </a:pPr>
            <a:r>
              <a:rPr lang="en-US" sz="2800" dirty="0"/>
              <a:t>nepotism: favoring family members in the appointment of Church offices</a:t>
            </a:r>
          </a:p>
          <a:p>
            <a:pPr marL="1374775" indent="-460375">
              <a:spcBef>
                <a:spcPts val="600"/>
              </a:spcBef>
              <a:defRPr/>
            </a:pPr>
            <a:r>
              <a:rPr lang="en-US" sz="2800" dirty="0"/>
              <a:t>Two popes  (Leo X and Clement VII) were sons of Florentine Medici rulers</a:t>
            </a:r>
          </a:p>
          <a:p>
            <a:pPr marL="1374775" indent="-460375">
              <a:spcBef>
                <a:spcPts val="600"/>
              </a:spcBef>
              <a:defRPr/>
            </a:pPr>
            <a:r>
              <a:rPr lang="en-US" sz="2800" dirty="0"/>
              <a:t>Pope Paul III made two of his grandsons cardinals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0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63C4-5A2D-483B-9062-48868CB5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845A-8A49-43F1-86C8-4E103DBE1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Moral decline of the papacy</a:t>
            </a:r>
          </a:p>
          <a:p>
            <a:pPr lvl="1"/>
            <a:r>
              <a:rPr lang="en-US" sz="2200" dirty="0"/>
              <a:t>Pope Alexander VI (r. 1492-1503) had numerous affairs and children out of wedlock.</a:t>
            </a:r>
          </a:p>
          <a:p>
            <a:pPr lvl="1"/>
            <a:r>
              <a:rPr lang="en-US" sz="2200" dirty="0"/>
              <a:t>20% of all priests in the diocese of Trent kept concubines during the early 16</a:t>
            </a:r>
            <a:r>
              <a:rPr lang="en-US" sz="2200" baseline="30000" dirty="0"/>
              <a:t>th</a:t>
            </a:r>
            <a:r>
              <a:rPr lang="en-US" sz="2200" dirty="0"/>
              <a:t> century.</a:t>
            </a:r>
          </a:p>
          <a:p>
            <a:r>
              <a:rPr lang="en-US" altLang="en-US" sz="2800" dirty="0"/>
              <a:t>Clerical ignorance: many priests were virtually illiterate</a:t>
            </a:r>
          </a:p>
          <a:p>
            <a:pPr lvl="1"/>
            <a:r>
              <a:rPr lang="en-US" altLang="en-US" sz="2600" dirty="0"/>
              <a:t>Some abused their power such as trading sexual favors for the absolution of sins during confession.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1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6230-73D0-4B59-8FBA-9572A6B3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Critics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2251-F582-4B93-AC36-C5D00673F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79" y="2603499"/>
            <a:ext cx="7503271" cy="3730625"/>
          </a:xfrm>
        </p:spPr>
        <p:txBody>
          <a:bodyPr>
            <a:normAutofit lnSpcReduction="10000"/>
          </a:bodyPr>
          <a:lstStyle/>
          <a:p>
            <a:pPr marL="457200" lvl="2" indent="-457200">
              <a:buFontTx/>
              <a:buNone/>
              <a:defRPr/>
            </a:pPr>
            <a:r>
              <a:rPr lang="en-US" sz="2800" dirty="0"/>
              <a:t>Critics of the Church: emphasized a personal relationship with God as primary</a:t>
            </a:r>
          </a:p>
          <a:p>
            <a:pPr marL="914400" lvl="3" indent="-457200">
              <a:defRPr/>
            </a:pPr>
            <a:r>
              <a:rPr lang="en-US" sz="2600" dirty="0"/>
              <a:t>John Wyclif (1329-1384), England</a:t>
            </a:r>
          </a:p>
          <a:p>
            <a:pPr marL="1371600" indent="-457200">
              <a:defRPr/>
            </a:pPr>
            <a:r>
              <a:rPr lang="en-US" sz="2800" dirty="0"/>
              <a:t>Stated that the Bible was the sole authority</a:t>
            </a:r>
          </a:p>
          <a:p>
            <a:pPr marL="1828800" indent="-457200">
              <a:buFont typeface="Courier New" pitchFamily="49" charset="0"/>
              <a:buChar char="o"/>
              <a:defRPr/>
            </a:pPr>
            <a:r>
              <a:rPr lang="en-US" sz="2800" dirty="0"/>
              <a:t>Foreshadowed Martin Luther’s views in the early 16</a:t>
            </a:r>
            <a:r>
              <a:rPr lang="en-US" sz="2800" baseline="30000" dirty="0"/>
              <a:t>th</a:t>
            </a:r>
            <a:r>
              <a:rPr lang="en-US" sz="2800" dirty="0"/>
              <a:t> century</a:t>
            </a:r>
          </a:p>
          <a:p>
            <a:endParaRPr lang="en-US" dirty="0"/>
          </a:p>
        </p:txBody>
      </p:sp>
      <p:pic>
        <p:nvPicPr>
          <p:cNvPr id="4" name="Picture 7" descr="wiclif">
            <a:extLst>
              <a:ext uri="{FF2B5EF4-FFF2-40B4-BE49-F238E27FC236}">
                <a16:creationId xmlns:a16="http://schemas.microsoft.com/office/drawing/2014/main" id="{99FB9A86-6C18-42E4-8C8A-10A7DA021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8388340" y="2603499"/>
            <a:ext cx="3056052" cy="358406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687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3E09D-6047-487F-B31D-9F39EFFA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ADB80-7A0F-4277-82D9-41D8C5320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603500"/>
            <a:ext cx="10360772" cy="3416300"/>
          </a:xfrm>
        </p:spPr>
        <p:txBody>
          <a:bodyPr/>
          <a:lstStyle/>
          <a:p>
            <a:pPr marL="1371600" indent="-457200"/>
            <a:r>
              <a:rPr lang="en-US" altLang="en-US" sz="3200" dirty="0"/>
              <a:t>Stressed personal communion with God</a:t>
            </a:r>
          </a:p>
          <a:p>
            <a:pPr marL="1371600" indent="-457200"/>
            <a:r>
              <a:rPr lang="en-US" altLang="en-US" sz="3200" dirty="0"/>
              <a:t>Diminished the importance of sacraments</a:t>
            </a:r>
          </a:p>
          <a:p>
            <a:pPr marL="1371600" indent="-457200"/>
            <a:r>
              <a:rPr lang="en-US" altLang="en-US" sz="3200" dirty="0"/>
              <a:t>Translated the Bible into English</a:t>
            </a:r>
          </a:p>
          <a:p>
            <a:pPr marL="1371600" indent="-457200"/>
            <a:r>
              <a:rPr lang="en-US" altLang="en-US" sz="3200" dirty="0"/>
              <a:t>His followers—Lollards—continued his ideas into the 16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century.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0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233</TotalTime>
  <Words>443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Wingdings 3</vt:lpstr>
      <vt:lpstr>Ion Boardroom</vt:lpstr>
      <vt:lpstr>Cause for the Reformation </vt:lpstr>
      <vt:lpstr>Overview of the Reformation</vt:lpstr>
      <vt:lpstr>Causes of the Reformation </vt:lpstr>
      <vt:lpstr>PowerPoint Presentation</vt:lpstr>
      <vt:lpstr>PowerPoint Presentation</vt:lpstr>
      <vt:lpstr>PowerPoint Presentation</vt:lpstr>
      <vt:lpstr>PowerPoint Presentation</vt:lpstr>
      <vt:lpstr>Critics of the Church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Phillip Thurmond</dc:creator>
  <cp:lastModifiedBy>Phillip Thurmond</cp:lastModifiedBy>
  <cp:revision>5</cp:revision>
  <dcterms:created xsi:type="dcterms:W3CDTF">2019-08-12T15:57:10Z</dcterms:created>
  <dcterms:modified xsi:type="dcterms:W3CDTF">2019-08-12T19:51:01Z</dcterms:modified>
</cp:coreProperties>
</file>