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0"/>
  </p:notesMasterIdLst>
  <p:handoutMasterIdLst>
    <p:handoutMasterId r:id="rId21"/>
  </p:handoutMasterIdLst>
  <p:sldIdLst>
    <p:sldId id="267" r:id="rId3"/>
    <p:sldId id="268" r:id="rId4"/>
    <p:sldId id="269" r:id="rId5"/>
    <p:sldId id="276" r:id="rId6"/>
    <p:sldId id="270" r:id="rId7"/>
    <p:sldId id="277" r:id="rId8"/>
    <p:sldId id="271" r:id="rId9"/>
    <p:sldId id="278" r:id="rId10"/>
    <p:sldId id="272" r:id="rId11"/>
    <p:sldId id="279" r:id="rId12"/>
    <p:sldId id="273" r:id="rId13"/>
    <p:sldId id="280" r:id="rId14"/>
    <p:sldId id="274" r:id="rId15"/>
    <p:sldId id="281" r:id="rId16"/>
    <p:sldId id="282" r:id="rId17"/>
    <p:sldId id="283" r:id="rId18"/>
    <p:sldId id="275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4" autoAdjust="0"/>
    <p:restoredTop sz="94660"/>
  </p:normalViewPr>
  <p:slideViewPr>
    <p:cSldViewPr>
      <p:cViewPr varScale="1">
        <p:scale>
          <a:sx n="69" d="100"/>
          <a:sy n="69" d="100"/>
        </p:scale>
        <p:origin x="584" y="44"/>
      </p:cViewPr>
      <p:guideLst>
        <p:guide pos="383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10/25/2018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10/25/2018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10/25/2018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2" y="2209800"/>
            <a:ext cx="9435241" cy="1625599"/>
          </a:xfrm>
        </p:spPr>
        <p:txBody>
          <a:bodyPr/>
          <a:lstStyle/>
          <a:p>
            <a:r>
              <a:rPr lang="en-US" dirty="0" smtClean="0"/>
              <a:t>The 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934"/>
            <a:ext cx="12188825" cy="6917148"/>
          </a:xfrm>
        </p:spPr>
      </p:pic>
    </p:spTree>
    <p:extLst>
      <p:ext uri="{BB962C8B-B14F-4D97-AF65-F5344CB8AC3E}">
        <p14:creationId xmlns:p14="http://schemas.microsoft.com/office/powerpoint/2010/main" val="8215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Protestantism reaches England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Henry </a:t>
            </a:r>
            <a:r>
              <a:rPr lang="en-US" sz="3200" dirty="0" smtClean="0"/>
              <a:t>VIII</a:t>
            </a:r>
          </a:p>
          <a:p>
            <a:pPr lvl="1"/>
            <a:r>
              <a:rPr lang="en-US" sz="2800" dirty="0" smtClean="0"/>
              <a:t>Born a Catholic in 1492 </a:t>
            </a:r>
          </a:p>
          <a:p>
            <a:pPr lvl="1"/>
            <a:r>
              <a:rPr lang="en-US" sz="2800" dirty="0" smtClean="0"/>
              <a:t>Asked for an annulment from the Pope because his wife (Catherine of Aragon) could not produce an heir </a:t>
            </a:r>
          </a:p>
          <a:p>
            <a:pPr lvl="2"/>
            <a:r>
              <a:rPr lang="en-US" sz="2400" dirty="0" smtClean="0"/>
              <a:t>He had six wives trying to produce an heir </a:t>
            </a:r>
          </a:p>
          <a:p>
            <a:pPr lvl="1"/>
            <a:r>
              <a:rPr lang="en-US" sz="2800" dirty="0" smtClean="0"/>
              <a:t>Pope denied the request </a:t>
            </a:r>
          </a:p>
          <a:p>
            <a:pPr lvl="1"/>
            <a:r>
              <a:rPr lang="en-US" sz="2800" dirty="0" smtClean="0"/>
              <a:t>Henry breaks away from the Church and forms the Church of England (Anglican Church) with himself at its head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-5443"/>
            <a:ext cx="70104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" y="-15382"/>
            <a:ext cx="1217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533400"/>
            <a:ext cx="1028446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Edward VI: took over the throne after Henry VIII (Jayne </a:t>
            </a:r>
            <a:r>
              <a:rPr lang="en-US" sz="3000" dirty="0" err="1" smtClean="0"/>
              <a:t>Syemore</a:t>
            </a:r>
            <a:r>
              <a:rPr lang="en-US" sz="3000" dirty="0" smtClean="0"/>
              <a:t>)</a:t>
            </a:r>
          </a:p>
          <a:p>
            <a:pPr lvl="1"/>
            <a:r>
              <a:rPr lang="en-US" sz="2600" dirty="0" smtClean="0"/>
              <a:t>extreme measures to keep Catholicism out of England </a:t>
            </a:r>
          </a:p>
          <a:p>
            <a:pPr lvl="1"/>
            <a:r>
              <a:rPr lang="en-US" sz="2600" dirty="0" smtClean="0"/>
              <a:t>Banned Catholic practices and rituals </a:t>
            </a:r>
          </a:p>
          <a:p>
            <a:pPr lvl="1"/>
            <a:r>
              <a:rPr lang="en-US" sz="2600" dirty="0" smtClean="0"/>
              <a:t>Priests were forced to hide out in Catholic homes in secret compartments </a:t>
            </a:r>
          </a:p>
          <a:p>
            <a:r>
              <a:rPr lang="en-US" sz="3000" dirty="0" smtClean="0"/>
              <a:t>Mary I: </a:t>
            </a:r>
          </a:p>
          <a:p>
            <a:pPr lvl="1"/>
            <a:r>
              <a:rPr lang="en-US" sz="2600" dirty="0" smtClean="0"/>
              <a:t>Returns England to Catholicism</a:t>
            </a:r>
          </a:p>
          <a:p>
            <a:pPr lvl="1"/>
            <a:r>
              <a:rPr lang="en-US" sz="2600" dirty="0" smtClean="0"/>
              <a:t>Marries Philip II of Spain </a:t>
            </a:r>
          </a:p>
          <a:p>
            <a:pPr lvl="1"/>
            <a:r>
              <a:rPr lang="en-US" sz="2600" dirty="0" smtClean="0"/>
              <a:t>She executed protestants which led her to gain the title “Bloody Mary”</a:t>
            </a:r>
          </a:p>
          <a:p>
            <a:r>
              <a:rPr lang="en-US" sz="3000" dirty="0" smtClean="0"/>
              <a:t>Elizabeth I:</a:t>
            </a:r>
          </a:p>
          <a:p>
            <a:pPr lvl="1"/>
            <a:r>
              <a:rPr lang="en-US" sz="2600" dirty="0" smtClean="0"/>
              <a:t>Returns England to Protestantism </a:t>
            </a:r>
          </a:p>
          <a:p>
            <a:pPr lvl="1"/>
            <a:r>
              <a:rPr lang="en-US" sz="2600" dirty="0" smtClean="0"/>
              <a:t>Holds back the Catholic challenge led by King Philip II of Spain and Mary queen of Scotts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" y="37204"/>
            <a:ext cx="5998030" cy="6820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0"/>
            <a:ext cx="618853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" y="-5152"/>
            <a:ext cx="12168643" cy="68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-152400"/>
            <a:ext cx="9751060" cy="1168400"/>
          </a:xfrm>
        </p:spPr>
        <p:txBody>
          <a:bodyPr/>
          <a:lstStyle/>
          <a:p>
            <a:r>
              <a:rPr lang="en-US" dirty="0" smtClean="0"/>
              <a:t>The Spanish Armada (1588)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19200"/>
            <a:ext cx="11201399" cy="485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Philip II of Spain </a:t>
            </a:r>
          </a:p>
          <a:p>
            <a:pPr lvl="1"/>
            <a:r>
              <a:rPr lang="en-US" sz="2400" dirty="0" smtClean="0"/>
              <a:t>King of Spain and King of England when he was married to Queen Mary I</a:t>
            </a:r>
          </a:p>
          <a:p>
            <a:pPr lvl="1"/>
            <a:r>
              <a:rPr lang="en-US" sz="2400" dirty="0" smtClean="0"/>
              <a:t>After Mary I death he sought to marry Elizabeth I</a:t>
            </a:r>
          </a:p>
          <a:p>
            <a:pPr lvl="1"/>
            <a:r>
              <a:rPr lang="en-US" sz="2400" dirty="0" smtClean="0"/>
              <a:t>Elizabeth was a Protestant and did not wish to marry a catholic </a:t>
            </a:r>
          </a:p>
          <a:p>
            <a:pPr lvl="1"/>
            <a:r>
              <a:rPr lang="en-US" sz="2400" dirty="0" smtClean="0"/>
              <a:t>Philip feared that Elizabeth would persecute Catholics</a:t>
            </a:r>
          </a:p>
          <a:p>
            <a:r>
              <a:rPr lang="en-US" sz="2800" dirty="0" smtClean="0"/>
              <a:t>Events leading to the Armada </a:t>
            </a:r>
          </a:p>
          <a:p>
            <a:pPr lvl="1"/>
            <a:r>
              <a:rPr lang="en-US" sz="2400" dirty="0" smtClean="0"/>
              <a:t>Elizabeth executes her cousin Marry Queen of Scotts (a Catholic) for treason (1587)</a:t>
            </a:r>
          </a:p>
          <a:p>
            <a:pPr lvl="1"/>
            <a:r>
              <a:rPr lang="en-US" sz="2400" dirty="0" smtClean="0"/>
              <a:t>Philip II builds a large naval fleet in response</a:t>
            </a:r>
          </a:p>
          <a:p>
            <a:pPr lvl="2"/>
            <a:r>
              <a:rPr lang="en-US" sz="2000" dirty="0" smtClean="0"/>
              <a:t>It purpose is to invade England and take the throne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39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Outcome </a:t>
            </a:r>
          </a:p>
          <a:p>
            <a:pPr lvl="1"/>
            <a:r>
              <a:rPr lang="en-US" sz="2800" dirty="0"/>
              <a:t>It fails and leaves Spain bankrupt</a:t>
            </a:r>
          </a:p>
          <a:p>
            <a:pPr lvl="1"/>
            <a:r>
              <a:rPr lang="en-US" sz="2800" dirty="0"/>
              <a:t>Spain's empire begins to crumble </a:t>
            </a:r>
          </a:p>
          <a:p>
            <a:pPr lvl="1"/>
            <a:r>
              <a:rPr lang="en-US" sz="2800" dirty="0"/>
              <a:t>England became the dominate naval power in Europe </a:t>
            </a:r>
          </a:p>
          <a:p>
            <a:pPr lvl="1"/>
            <a:r>
              <a:rPr lang="en-US" sz="2800" dirty="0"/>
              <a:t>England begins to build its </a:t>
            </a:r>
            <a:r>
              <a:rPr lang="en-US" sz="2800" dirty="0" smtClean="0"/>
              <a:t>overseas </a:t>
            </a:r>
            <a:r>
              <a:rPr lang="en-US" sz="2800" dirty="0"/>
              <a:t>empire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Catholic (Counter) Reformation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Council of Trent (1545-63) – Council of Catholic clergy members </a:t>
            </a:r>
          </a:p>
          <a:p>
            <a:pPr lvl="1"/>
            <a:r>
              <a:rPr lang="en-US" sz="2800" dirty="0" smtClean="0"/>
              <a:t>Revived </a:t>
            </a:r>
            <a:r>
              <a:rPr lang="en-US" sz="2800" dirty="0"/>
              <a:t>Catholic </a:t>
            </a:r>
            <a:r>
              <a:rPr lang="en-US" sz="2800" dirty="0" smtClean="0"/>
              <a:t>doctrine</a:t>
            </a:r>
          </a:p>
          <a:p>
            <a:pPr lvl="1"/>
            <a:r>
              <a:rPr lang="en-US" sz="2800" dirty="0" smtClean="0"/>
              <a:t>Refuted Protestantism</a:t>
            </a:r>
          </a:p>
          <a:p>
            <a:r>
              <a:rPr lang="en-US" sz="3200" dirty="0" smtClean="0"/>
              <a:t>Jesuits</a:t>
            </a:r>
          </a:p>
          <a:p>
            <a:pPr lvl="1"/>
            <a:r>
              <a:rPr lang="en-US" sz="2800" dirty="0" smtClean="0"/>
              <a:t>A catholic order of priests </a:t>
            </a:r>
          </a:p>
          <a:p>
            <a:pPr lvl="1"/>
            <a:r>
              <a:rPr lang="en-US" sz="2800" dirty="0"/>
              <a:t>Founded by Ignatius Loyola  in 1534</a:t>
            </a:r>
          </a:p>
          <a:p>
            <a:pPr lvl="1"/>
            <a:r>
              <a:rPr lang="en-US" sz="2800" dirty="0" smtClean="0"/>
              <a:t>active </a:t>
            </a:r>
            <a:r>
              <a:rPr lang="en-US" sz="2800" dirty="0"/>
              <a:t>in politics, education, &amp; </a:t>
            </a:r>
            <a:r>
              <a:rPr lang="en-US" sz="2800" dirty="0" smtClean="0"/>
              <a:t>missions (help spread Catholicism) </a:t>
            </a:r>
          </a:p>
        </p:txBody>
      </p:sp>
    </p:spTree>
    <p:extLst>
      <p:ext uri="{BB962C8B-B14F-4D97-AF65-F5344CB8AC3E}">
        <p14:creationId xmlns:p14="http://schemas.microsoft.com/office/powerpoint/2010/main" val="3830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Prior to the Protestant Reformation there was considered to be one church, the Catholic Church.</a:t>
            </a:r>
          </a:p>
          <a:p>
            <a:r>
              <a:rPr lang="en-US" sz="2800" dirty="0" smtClean="0"/>
              <a:t>1515- Pope Leo X gave indulgences to those that helped fund the renovation of St Peters Basilica.</a:t>
            </a:r>
          </a:p>
          <a:p>
            <a:pPr lvl="1"/>
            <a:r>
              <a:rPr lang="en-US" sz="2400" dirty="0" smtClean="0"/>
              <a:t>Indulgences: payment (penance) for the forgiveness of the sin </a:t>
            </a:r>
          </a:p>
          <a:p>
            <a:pPr lvl="1"/>
            <a:r>
              <a:rPr lang="en-US" sz="2400" dirty="0" smtClean="0"/>
              <a:t>Problem: only the rich could afford this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789" y="-76200"/>
            <a:ext cx="9751060" cy="1168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Martin Luther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4699000"/>
          </a:xfrm>
        </p:spPr>
        <p:txBody>
          <a:bodyPr>
            <a:noAutofit/>
          </a:bodyPr>
          <a:lstStyle/>
          <a:p>
            <a:r>
              <a:rPr lang="en-US" dirty="0" smtClean="0"/>
              <a:t>German monk and professor </a:t>
            </a:r>
          </a:p>
          <a:p>
            <a:r>
              <a:rPr lang="en-US" dirty="0" smtClean="0"/>
              <a:t>1517- nails his 95 Theses to the castle door in Wittenberg, Germany (then the Holy Roman Empire) </a:t>
            </a:r>
          </a:p>
          <a:p>
            <a:pPr lvl="1"/>
            <a:r>
              <a:rPr lang="en-US" dirty="0" smtClean="0"/>
              <a:t>arguments for reform in the church. </a:t>
            </a:r>
          </a:p>
          <a:p>
            <a:pPr lvl="1"/>
            <a:r>
              <a:rPr lang="en-US" dirty="0" smtClean="0"/>
              <a:t>#1 complaint-practice of indulgences </a:t>
            </a:r>
          </a:p>
          <a:p>
            <a:r>
              <a:rPr lang="en-US" dirty="0" smtClean="0"/>
              <a:t>Ideas of Luther </a:t>
            </a:r>
          </a:p>
          <a:p>
            <a:pPr lvl="1"/>
            <a:r>
              <a:rPr lang="en-US" dirty="0" smtClean="0"/>
              <a:t>Purgatory was a false doctrine </a:t>
            </a:r>
          </a:p>
          <a:p>
            <a:pPr lvl="1"/>
            <a:r>
              <a:rPr lang="en-US" dirty="0" smtClean="0"/>
              <a:t>The Bible alone was the authority of truth </a:t>
            </a:r>
          </a:p>
          <a:p>
            <a:pPr lvl="1"/>
            <a:r>
              <a:rPr lang="en-US" dirty="0" smtClean="0"/>
              <a:t>Baptism and Last Supper were the only valid sacraments </a:t>
            </a:r>
          </a:p>
          <a:p>
            <a:r>
              <a:rPr lang="en-US" dirty="0" smtClean="0"/>
              <a:t>His ideas were published and spread with the help of the printing press </a:t>
            </a:r>
          </a:p>
          <a:p>
            <a:r>
              <a:rPr lang="en-US" dirty="0" smtClean="0"/>
              <a:t>He also translated the Bible into the vernacular, or common language, of the people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86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3" y="43543"/>
            <a:ext cx="8001000" cy="678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2" y="13200"/>
            <a:ext cx="8001001" cy="6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65" y="13200"/>
            <a:ext cx="7997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-21566"/>
            <a:ext cx="9751060" cy="116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Diet of Worms (1521)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524000"/>
            <a:ext cx="9751060" cy="4394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Council of clergy and loyal European leaders that were catholic.  </a:t>
            </a:r>
          </a:p>
          <a:p>
            <a:pPr lvl="1"/>
            <a:r>
              <a:rPr lang="en-US" sz="2800" dirty="0" smtClean="0"/>
              <a:t>Presided over by Charles V of the Holy Roman Empire. </a:t>
            </a:r>
          </a:p>
          <a:p>
            <a:r>
              <a:rPr lang="en-US" sz="3200" dirty="0" smtClean="0"/>
              <a:t>Tried Luther for heresy </a:t>
            </a:r>
          </a:p>
          <a:p>
            <a:r>
              <a:rPr lang="en-US" sz="3200" dirty="0" smtClean="0"/>
              <a:t>Luther is ordered to renounce his statements; he refuses.  </a:t>
            </a:r>
          </a:p>
          <a:p>
            <a:pPr lvl="1"/>
            <a:r>
              <a:rPr lang="en-US" sz="2800" dirty="0" smtClean="0"/>
              <a:t>He is excommunicated.  </a:t>
            </a:r>
          </a:p>
          <a:p>
            <a:r>
              <a:rPr lang="en-US" sz="3200" dirty="0" smtClean="0"/>
              <a:t>Luther is forced into hiding with the help of Fredrick the Wise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2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61" y="31102"/>
            <a:ext cx="6248400" cy="68627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084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62" y="0"/>
            <a:ext cx="6286499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John Calvin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French theologian and pastor </a:t>
            </a:r>
          </a:p>
          <a:p>
            <a:r>
              <a:rPr lang="en-US" sz="3200" dirty="0" smtClean="0"/>
              <a:t>He believed that purgatory was a lie </a:t>
            </a:r>
          </a:p>
          <a:p>
            <a:pPr lvl="1"/>
            <a:r>
              <a:rPr lang="en-US" sz="2800" dirty="0" smtClean="0"/>
              <a:t>Created to spread fear </a:t>
            </a:r>
          </a:p>
          <a:p>
            <a:r>
              <a:rPr lang="en-US" sz="3200" dirty="0" smtClean="0"/>
              <a:t>Believed that only a reformed Christianity was the path to heaven </a:t>
            </a:r>
          </a:p>
          <a:p>
            <a:r>
              <a:rPr lang="en-US" sz="3200" dirty="0" smtClean="0"/>
              <a:t>1533- forced to flee Paris due to this radical ideas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3" y="0"/>
            <a:ext cx="8153400" cy="6858000"/>
          </a:xfrm>
        </p:spPr>
      </p:pic>
    </p:spTree>
    <p:extLst>
      <p:ext uri="{BB962C8B-B14F-4D97-AF65-F5344CB8AC3E}">
        <p14:creationId xmlns:p14="http://schemas.microsoft.com/office/powerpoint/2010/main" val="25448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St. Bartholomew’s Day Massacre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Royal wedding between Protestant and Catholic </a:t>
            </a:r>
          </a:p>
          <a:p>
            <a:r>
              <a:rPr lang="en-US" sz="3200" dirty="0" smtClean="0"/>
              <a:t>Huguenot (Calvinist French men) attempt to assassinate the French King </a:t>
            </a:r>
          </a:p>
          <a:p>
            <a:r>
              <a:rPr lang="en-US" sz="3200" dirty="0" smtClean="0"/>
              <a:t>Three days later: French King attacks the Huguenots responsible for the attempt but killing spreads on, killing over 100,000 French men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80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616</Words>
  <Application>Microsoft Office PowerPoint</Application>
  <PresentationFormat>Custom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Constantia</vt:lpstr>
      <vt:lpstr>Books Classic 16x9</vt:lpstr>
      <vt:lpstr>The Protestant Reformation</vt:lpstr>
      <vt:lpstr>Background </vt:lpstr>
      <vt:lpstr>Martin Luther </vt:lpstr>
      <vt:lpstr>PowerPoint Presentation</vt:lpstr>
      <vt:lpstr>Diet of Worms (1521)</vt:lpstr>
      <vt:lpstr>PowerPoint Presentation</vt:lpstr>
      <vt:lpstr>John Calvin </vt:lpstr>
      <vt:lpstr>PowerPoint Presentation</vt:lpstr>
      <vt:lpstr>St. Bartholomew’s Day Massacre </vt:lpstr>
      <vt:lpstr>PowerPoint Presentation</vt:lpstr>
      <vt:lpstr>Protestantism reaches England </vt:lpstr>
      <vt:lpstr>PowerPoint Presentation</vt:lpstr>
      <vt:lpstr>PowerPoint Presentation</vt:lpstr>
      <vt:lpstr>PowerPoint Presentation</vt:lpstr>
      <vt:lpstr>The Spanish Armada (1588) </vt:lpstr>
      <vt:lpstr>PowerPoint Presentation</vt:lpstr>
      <vt:lpstr>Catholic (Counter) Reformation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2016-01-18T14:22:10Z</dcterms:created>
  <dcterms:modified xsi:type="dcterms:W3CDTF">2018-10-25T15:47:20Z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