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23"/>
  </p:notesMasterIdLst>
  <p:handoutMasterIdLst>
    <p:handoutMasterId r:id="rId24"/>
  </p:handoutMasterIdLst>
  <p:sldIdLst>
    <p:sldId id="267" r:id="rId3"/>
    <p:sldId id="268" r:id="rId4"/>
    <p:sldId id="269" r:id="rId5"/>
    <p:sldId id="276" r:id="rId6"/>
    <p:sldId id="270" r:id="rId7"/>
    <p:sldId id="277" r:id="rId8"/>
    <p:sldId id="271" r:id="rId9"/>
    <p:sldId id="278" r:id="rId10"/>
    <p:sldId id="285" r:id="rId11"/>
    <p:sldId id="287" r:id="rId12"/>
    <p:sldId id="286" r:id="rId13"/>
    <p:sldId id="272" r:id="rId14"/>
    <p:sldId id="279" r:id="rId15"/>
    <p:sldId id="273" r:id="rId16"/>
    <p:sldId id="280" r:id="rId17"/>
    <p:sldId id="274" r:id="rId18"/>
    <p:sldId id="281" r:id="rId19"/>
    <p:sldId id="282" r:id="rId20"/>
    <p:sldId id="283" r:id="rId21"/>
    <p:sldId id="275" r:id="rId2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8" autoAdjust="0"/>
    <p:restoredTop sz="94660"/>
  </p:normalViewPr>
  <p:slideViewPr>
    <p:cSldViewPr>
      <p:cViewPr>
        <p:scale>
          <a:sx n="67" d="100"/>
          <a:sy n="67" d="100"/>
        </p:scale>
        <p:origin x="668" y="48"/>
      </p:cViewPr>
      <p:guideLst>
        <p:guide pos="3839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2/10/2020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2/10/2020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2/10/2020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2/10/2020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2/10/2020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2/10/2020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2/10/2020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2/10/2020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2/10/2020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2/10/2020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2/10/2020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2/10/2020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2/10/2020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2/10/2020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012" y="2209800"/>
            <a:ext cx="9435241" cy="1625599"/>
          </a:xfrm>
        </p:spPr>
        <p:txBody>
          <a:bodyPr/>
          <a:lstStyle/>
          <a:p>
            <a:r>
              <a:rPr lang="en-US" dirty="0"/>
              <a:t>The Protestant Reformation</a:t>
            </a: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6766F-79D1-4377-88C2-8EFCDE837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5DADD-FE77-4E37-983C-C7991C8B3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1B966F-42A9-414C-8FF6-6DA6C262A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812" y="0"/>
            <a:ext cx="6248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7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0BB74-D31B-41D2-ACF3-131BD5978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Peace of Augsburg 1555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872B8-F4D4-45B0-B372-49B5F28C1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Temporarily ends the struggle in the HRE over Protestantism </a:t>
            </a:r>
          </a:p>
          <a:p>
            <a:r>
              <a:rPr lang="en-US" sz="2800" dirty="0"/>
              <a:t>Provisions</a:t>
            </a:r>
          </a:p>
          <a:p>
            <a:pPr lvl="1"/>
            <a:r>
              <a:rPr lang="en-US" sz="2400" dirty="0">
                <a:cs typeface="Times New Roman" pitchFamily="18" charset="0"/>
              </a:rPr>
              <a:t>Princes in Germany could choose either Protestantism or Catholicism.</a:t>
            </a:r>
          </a:p>
          <a:p>
            <a:r>
              <a:rPr lang="en-US" sz="2800" dirty="0"/>
              <a:t>It resulted in permanent religious division of Germany.</a:t>
            </a:r>
          </a:p>
          <a:p>
            <a:pPr lvl="1"/>
            <a:r>
              <a:rPr lang="en-US" sz="2400" dirty="0"/>
              <a:t>It essentially reaffirmed the independence of many German states.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72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St. Bartholomew’s Day Massacre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Royal wedding between Protestant (Henry IV Bourbon) and Catholic (Margaret of Valois)</a:t>
            </a:r>
          </a:p>
          <a:p>
            <a:r>
              <a:rPr lang="en-US" sz="3200" dirty="0"/>
              <a:t>Huguenot (Calvinist French men) attempt to assassinate the French King (Charles IX of Valois)</a:t>
            </a:r>
          </a:p>
          <a:p>
            <a:r>
              <a:rPr lang="en-US" sz="3200" dirty="0"/>
              <a:t>Three days later: French King attacks the Huguenots responsible for the attempt but killing spreads on, killing over 100,000 French men</a:t>
            </a:r>
          </a:p>
        </p:txBody>
      </p:sp>
    </p:spTree>
    <p:extLst>
      <p:ext uri="{BB962C8B-B14F-4D97-AF65-F5344CB8AC3E}">
        <p14:creationId xmlns:p14="http://schemas.microsoft.com/office/powerpoint/2010/main" val="359803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1934"/>
            <a:ext cx="12188825" cy="6917148"/>
          </a:xfrm>
        </p:spPr>
      </p:pic>
    </p:spTree>
    <p:extLst>
      <p:ext uri="{BB962C8B-B14F-4D97-AF65-F5344CB8AC3E}">
        <p14:creationId xmlns:p14="http://schemas.microsoft.com/office/powerpoint/2010/main" val="82156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Protestantism reaches England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Henry VIII</a:t>
            </a:r>
          </a:p>
          <a:p>
            <a:pPr lvl="1"/>
            <a:r>
              <a:rPr lang="en-US" sz="2800" dirty="0"/>
              <a:t>Born a Catholic in 1492 </a:t>
            </a:r>
          </a:p>
          <a:p>
            <a:pPr lvl="1"/>
            <a:r>
              <a:rPr lang="en-US" sz="2800" dirty="0"/>
              <a:t>Asked for an annulment from the Pope because his wife (Catherine of Aragon) could not produce an heir </a:t>
            </a:r>
          </a:p>
          <a:p>
            <a:pPr lvl="2"/>
            <a:r>
              <a:rPr lang="en-US" sz="2400" dirty="0"/>
              <a:t>He had six wives trying to produce an heir </a:t>
            </a:r>
          </a:p>
          <a:p>
            <a:pPr lvl="1"/>
            <a:r>
              <a:rPr lang="en-US" sz="2800" dirty="0"/>
              <a:t>Pope denied the request </a:t>
            </a:r>
          </a:p>
          <a:p>
            <a:pPr lvl="1"/>
            <a:r>
              <a:rPr lang="en-US" sz="2800" dirty="0"/>
              <a:t>Henry breaks away from the Church and forms the Church of England (Anglican Church) with himself at its head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28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-5443"/>
            <a:ext cx="70104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1" y="-15382"/>
            <a:ext cx="1217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9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533400"/>
            <a:ext cx="1028446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Edward VI: took over the throne after Henry VIII (Jayne </a:t>
            </a:r>
            <a:r>
              <a:rPr lang="en-US" sz="3000" dirty="0" err="1"/>
              <a:t>Syemore</a:t>
            </a:r>
            <a:r>
              <a:rPr lang="en-US" sz="3000" dirty="0"/>
              <a:t>)</a:t>
            </a:r>
          </a:p>
          <a:p>
            <a:pPr lvl="1"/>
            <a:r>
              <a:rPr lang="en-US" sz="2600" dirty="0"/>
              <a:t>extreme measures to keep Catholicism out of England </a:t>
            </a:r>
          </a:p>
          <a:p>
            <a:pPr lvl="1"/>
            <a:r>
              <a:rPr lang="en-US" sz="2600" dirty="0"/>
              <a:t>Banned Catholic practices and rituals </a:t>
            </a:r>
          </a:p>
          <a:p>
            <a:pPr lvl="1"/>
            <a:r>
              <a:rPr lang="en-US" sz="2600" dirty="0"/>
              <a:t>Priests were forced to hide out in Catholic homes in secret compartments </a:t>
            </a:r>
          </a:p>
          <a:p>
            <a:r>
              <a:rPr lang="en-US" sz="3000" dirty="0"/>
              <a:t>Mary I: </a:t>
            </a:r>
          </a:p>
          <a:p>
            <a:pPr lvl="1"/>
            <a:r>
              <a:rPr lang="en-US" sz="2600" dirty="0"/>
              <a:t>Returns England to Catholicism</a:t>
            </a:r>
          </a:p>
          <a:p>
            <a:pPr lvl="1"/>
            <a:r>
              <a:rPr lang="en-US" sz="2600" dirty="0"/>
              <a:t>Marries Philip II of Spain </a:t>
            </a:r>
          </a:p>
          <a:p>
            <a:pPr lvl="1"/>
            <a:r>
              <a:rPr lang="en-US" sz="2600" dirty="0"/>
              <a:t>She executed protestants which led her to gain the title “Bloody Mary”</a:t>
            </a:r>
          </a:p>
          <a:p>
            <a:r>
              <a:rPr lang="en-US" sz="3000" dirty="0"/>
              <a:t>Elizabeth I:</a:t>
            </a:r>
          </a:p>
          <a:p>
            <a:pPr lvl="1"/>
            <a:r>
              <a:rPr lang="en-US" sz="2600" dirty="0"/>
              <a:t>Returns England to Protestantism </a:t>
            </a:r>
          </a:p>
          <a:p>
            <a:pPr lvl="1"/>
            <a:r>
              <a:rPr lang="en-US" sz="2600" dirty="0"/>
              <a:t>Holds back the Catholic challenge led by King Philip II of Spain and Mary queen of Scotts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99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" y="37204"/>
            <a:ext cx="5998030" cy="68207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95" y="0"/>
            <a:ext cx="618853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1" y="-5152"/>
            <a:ext cx="12168643" cy="686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3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-152400"/>
            <a:ext cx="9751060" cy="1168400"/>
          </a:xfrm>
        </p:spPr>
        <p:txBody>
          <a:bodyPr/>
          <a:lstStyle/>
          <a:p>
            <a:r>
              <a:rPr lang="en-US" dirty="0"/>
              <a:t>The Spanish Armada (1588)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219200"/>
            <a:ext cx="11201399" cy="4851400"/>
          </a:xfrm>
        </p:spPr>
        <p:txBody>
          <a:bodyPr>
            <a:normAutofit/>
          </a:bodyPr>
          <a:lstStyle/>
          <a:p>
            <a:r>
              <a:rPr lang="en-US" sz="2800" dirty="0"/>
              <a:t>Philip II of Spain </a:t>
            </a:r>
          </a:p>
          <a:p>
            <a:pPr lvl="1"/>
            <a:r>
              <a:rPr lang="en-US" sz="2400" dirty="0"/>
              <a:t>King of Spain and King of England when he was married to Queen Mary I</a:t>
            </a:r>
          </a:p>
          <a:p>
            <a:pPr lvl="1"/>
            <a:r>
              <a:rPr lang="en-US" sz="2400" dirty="0"/>
              <a:t>After Mary I death he sought to marry Elizabeth I</a:t>
            </a:r>
          </a:p>
          <a:p>
            <a:pPr lvl="1"/>
            <a:r>
              <a:rPr lang="en-US" sz="2400" dirty="0"/>
              <a:t>Elizabeth was a Protestant and did not wish to marry a catholic </a:t>
            </a:r>
          </a:p>
          <a:p>
            <a:pPr lvl="1"/>
            <a:r>
              <a:rPr lang="en-US" sz="2400" dirty="0"/>
              <a:t>Philip feared that Elizabeth would persecute Catholics</a:t>
            </a:r>
          </a:p>
          <a:p>
            <a:r>
              <a:rPr lang="en-US" sz="2800" dirty="0"/>
              <a:t>Events leading to the Armada </a:t>
            </a:r>
          </a:p>
          <a:p>
            <a:pPr lvl="1"/>
            <a:r>
              <a:rPr lang="en-US" sz="2400" dirty="0"/>
              <a:t>Elizabeth executes her cousin Marry Queen of Scotts (a Catholic) for treason (1587)</a:t>
            </a:r>
          </a:p>
          <a:p>
            <a:pPr lvl="1"/>
            <a:r>
              <a:rPr lang="en-US" sz="2400" dirty="0"/>
              <a:t>Philip II builds a large naval fleet in response</a:t>
            </a:r>
          </a:p>
          <a:p>
            <a:pPr lvl="2"/>
            <a:r>
              <a:rPr lang="en-US" sz="2000" dirty="0"/>
              <a:t>It purpose is to invade England and take the throne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99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Outcome </a:t>
            </a:r>
          </a:p>
          <a:p>
            <a:pPr lvl="1"/>
            <a:r>
              <a:rPr lang="en-US" sz="2800" dirty="0"/>
              <a:t>It fails and leaves Spain bankrupt</a:t>
            </a:r>
          </a:p>
          <a:p>
            <a:pPr lvl="1"/>
            <a:r>
              <a:rPr lang="en-US" sz="2800" dirty="0"/>
              <a:t>Spain's empire begins to crumble </a:t>
            </a:r>
          </a:p>
          <a:p>
            <a:pPr lvl="1"/>
            <a:r>
              <a:rPr lang="en-US" sz="2800" dirty="0"/>
              <a:t>England became the dominate naval power in Europe </a:t>
            </a:r>
          </a:p>
          <a:p>
            <a:pPr lvl="1"/>
            <a:r>
              <a:rPr lang="en-US" sz="2800" dirty="0"/>
              <a:t>England begins to build its overseas empire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88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Prior to the Protestant Reformation there was considered to be one church, the Catholic Church.</a:t>
            </a:r>
          </a:p>
          <a:p>
            <a:r>
              <a:rPr lang="en-US" sz="2800" dirty="0"/>
              <a:t>Many had called for reform of the church including </a:t>
            </a:r>
          </a:p>
          <a:p>
            <a:pPr lvl="1"/>
            <a:r>
              <a:rPr lang="en-US" sz="2400" dirty="0"/>
              <a:t>John Wyclif (1329-1384) and Erasmus (1466-1536)</a:t>
            </a:r>
          </a:p>
          <a:p>
            <a:r>
              <a:rPr lang="en-US" sz="2800" dirty="0"/>
              <a:t>Many argued against the church practices of </a:t>
            </a:r>
          </a:p>
          <a:p>
            <a:pPr lvl="1"/>
            <a:r>
              <a:rPr lang="en-US" sz="2400" dirty="0"/>
              <a:t>Simony, pluralism, absenteeism, and nepotism </a:t>
            </a:r>
          </a:p>
          <a:p>
            <a:r>
              <a:rPr lang="en-US" sz="2800" dirty="0"/>
              <a:t>1515- Pope Leo X gave indulgences to those that helped fund the renovation of St Peters Basilica.</a:t>
            </a:r>
          </a:p>
          <a:p>
            <a:pPr lvl="1"/>
            <a:r>
              <a:rPr lang="en-US" sz="2400" dirty="0"/>
              <a:t>Indulgences: payment (penance) for the forgiveness of the sin </a:t>
            </a:r>
          </a:p>
          <a:p>
            <a:pPr lvl="1"/>
            <a:r>
              <a:rPr lang="en-US" sz="2400" dirty="0"/>
              <a:t>Problem: only the rich could afford this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96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Catholic (Counter) Reformation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Council of Trent (1545-63) – Council of Catholic clergy members </a:t>
            </a:r>
          </a:p>
          <a:p>
            <a:pPr lvl="1"/>
            <a:r>
              <a:rPr lang="en-US" sz="2800" dirty="0"/>
              <a:t>Revived Catholic doctrine</a:t>
            </a:r>
          </a:p>
          <a:p>
            <a:pPr lvl="1"/>
            <a:r>
              <a:rPr lang="en-US" sz="2800" dirty="0"/>
              <a:t>Refuted Protestantism</a:t>
            </a:r>
          </a:p>
          <a:p>
            <a:r>
              <a:rPr lang="en-US" sz="3200" dirty="0"/>
              <a:t>Jesuits</a:t>
            </a:r>
          </a:p>
          <a:p>
            <a:pPr lvl="1"/>
            <a:r>
              <a:rPr lang="en-US" sz="2800" dirty="0"/>
              <a:t>A catholic order of priests </a:t>
            </a:r>
          </a:p>
          <a:p>
            <a:pPr lvl="1"/>
            <a:r>
              <a:rPr lang="en-US" sz="2800" dirty="0"/>
              <a:t>Founded by Ignatius Loyola  in 1534</a:t>
            </a:r>
          </a:p>
          <a:p>
            <a:pPr lvl="1"/>
            <a:r>
              <a:rPr lang="en-US" sz="2800" dirty="0"/>
              <a:t>active in politics, education, &amp; missions (help spread Catholicism) </a:t>
            </a:r>
          </a:p>
        </p:txBody>
      </p:sp>
    </p:spTree>
    <p:extLst>
      <p:ext uri="{BB962C8B-B14F-4D97-AF65-F5344CB8AC3E}">
        <p14:creationId xmlns:p14="http://schemas.microsoft.com/office/powerpoint/2010/main" val="38303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789" y="-76200"/>
            <a:ext cx="9751060" cy="1168400"/>
          </a:xfrm>
        </p:spPr>
        <p:txBody>
          <a:bodyPr>
            <a:normAutofit/>
          </a:bodyPr>
          <a:lstStyle/>
          <a:p>
            <a:r>
              <a:rPr lang="en-US" sz="4000" dirty="0"/>
              <a:t>Martin Luther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219200"/>
            <a:ext cx="9751060" cy="4699000"/>
          </a:xfrm>
        </p:spPr>
        <p:txBody>
          <a:bodyPr>
            <a:noAutofit/>
          </a:bodyPr>
          <a:lstStyle/>
          <a:p>
            <a:r>
              <a:rPr lang="en-US" dirty="0"/>
              <a:t>German monk and professor </a:t>
            </a:r>
          </a:p>
          <a:p>
            <a:r>
              <a:rPr lang="en-US" dirty="0"/>
              <a:t>1517- nails his 95 Theses to the castle door in Wittenberg, Germany (then the Holy Roman Empire) </a:t>
            </a:r>
          </a:p>
          <a:p>
            <a:pPr lvl="1"/>
            <a:r>
              <a:rPr lang="en-US" dirty="0"/>
              <a:t>arguments for reform in the church. </a:t>
            </a:r>
          </a:p>
          <a:p>
            <a:pPr lvl="1"/>
            <a:r>
              <a:rPr lang="en-US" dirty="0"/>
              <a:t>#1 complaint-practice of indulgences </a:t>
            </a:r>
          </a:p>
          <a:p>
            <a:r>
              <a:rPr lang="en-US" dirty="0"/>
              <a:t>Ideas of Luther </a:t>
            </a:r>
          </a:p>
          <a:p>
            <a:pPr lvl="1"/>
            <a:r>
              <a:rPr lang="en-US" dirty="0"/>
              <a:t>Purgatory was a false doctrine </a:t>
            </a:r>
          </a:p>
          <a:p>
            <a:pPr lvl="1"/>
            <a:r>
              <a:rPr lang="en-US" dirty="0"/>
              <a:t>The Bible alone was the authority of truth </a:t>
            </a:r>
          </a:p>
          <a:p>
            <a:pPr lvl="1"/>
            <a:r>
              <a:rPr lang="en-US" dirty="0"/>
              <a:t>Baptism and Last Supper were the only valid sacraments </a:t>
            </a:r>
          </a:p>
          <a:p>
            <a:r>
              <a:rPr lang="en-US" dirty="0"/>
              <a:t>His ideas were published and spread with the help of the printing press </a:t>
            </a:r>
          </a:p>
          <a:p>
            <a:r>
              <a:rPr lang="en-US" dirty="0"/>
              <a:t>He also translated the Bible into the vernacular, or common language, of the people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863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13" y="43543"/>
            <a:ext cx="8001000" cy="6781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12" y="13200"/>
            <a:ext cx="8001001" cy="684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65" y="13200"/>
            <a:ext cx="79971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-21566"/>
            <a:ext cx="9751060" cy="1168400"/>
          </a:xfrm>
        </p:spPr>
        <p:txBody>
          <a:bodyPr>
            <a:normAutofit/>
          </a:bodyPr>
          <a:lstStyle/>
          <a:p>
            <a:r>
              <a:rPr lang="en-US" sz="3600" dirty="0"/>
              <a:t>Diet of Worms (1521)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524000"/>
            <a:ext cx="9751060" cy="4394200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Council of clergy and loyal European leaders that were catholic.  </a:t>
            </a:r>
          </a:p>
          <a:p>
            <a:pPr lvl="1"/>
            <a:r>
              <a:rPr lang="en-US" sz="2800" dirty="0"/>
              <a:t>Presided over by Charles V of the Holy Roman Empire. </a:t>
            </a:r>
          </a:p>
          <a:p>
            <a:r>
              <a:rPr lang="en-US" sz="3200" dirty="0"/>
              <a:t>Tried Luther for heresy </a:t>
            </a:r>
          </a:p>
          <a:p>
            <a:r>
              <a:rPr lang="en-US" sz="3200" dirty="0"/>
              <a:t>Luther is ordered to renounce his statements; he refuses.  </a:t>
            </a:r>
          </a:p>
          <a:p>
            <a:pPr lvl="1"/>
            <a:r>
              <a:rPr lang="en-US" sz="2800" dirty="0"/>
              <a:t>He is excommunicated.  </a:t>
            </a:r>
          </a:p>
          <a:p>
            <a:r>
              <a:rPr lang="en-US" sz="3200" dirty="0"/>
              <a:t>Luther is forced into hiding with the help of Fredrick the Wise  </a:t>
            </a:r>
          </a:p>
        </p:txBody>
      </p:sp>
    </p:spTree>
    <p:extLst>
      <p:ext uri="{BB962C8B-B14F-4D97-AF65-F5344CB8AC3E}">
        <p14:creationId xmlns:p14="http://schemas.microsoft.com/office/powerpoint/2010/main" val="12529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61" y="31102"/>
            <a:ext cx="6248400" cy="686276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4084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562" y="0"/>
            <a:ext cx="6286499" cy="687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9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John Calvin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French theologian and pastor </a:t>
            </a:r>
          </a:p>
          <a:p>
            <a:r>
              <a:rPr lang="en-US" sz="3200" dirty="0"/>
              <a:t>He believed that purgatory was a lie </a:t>
            </a:r>
          </a:p>
          <a:p>
            <a:pPr lvl="1"/>
            <a:r>
              <a:rPr lang="en-US" sz="2800" dirty="0"/>
              <a:t>Created to spread fear </a:t>
            </a:r>
          </a:p>
          <a:p>
            <a:r>
              <a:rPr lang="en-US" sz="3200" dirty="0"/>
              <a:t>Proponent of the idea of predestination </a:t>
            </a:r>
          </a:p>
          <a:p>
            <a:r>
              <a:rPr lang="en-US" sz="3200" dirty="0"/>
              <a:t>Believed that only a reformed Christianity was the path to heaven </a:t>
            </a:r>
          </a:p>
          <a:p>
            <a:r>
              <a:rPr lang="en-US" sz="3200" dirty="0"/>
              <a:t>1533- forced to flee Paris due to this radical ideas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76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713" y="0"/>
            <a:ext cx="8153400" cy="6858000"/>
          </a:xfrm>
        </p:spPr>
      </p:pic>
    </p:spTree>
    <p:extLst>
      <p:ext uri="{BB962C8B-B14F-4D97-AF65-F5344CB8AC3E}">
        <p14:creationId xmlns:p14="http://schemas.microsoft.com/office/powerpoint/2010/main" val="254480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E94A6-DCDF-4EAE-BD24-A8B4D790D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Reaction to Luther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9B05C-F162-4898-83EC-E64DAED1B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Charles V:</a:t>
            </a:r>
          </a:p>
          <a:p>
            <a:pPr lvl="1"/>
            <a:r>
              <a:rPr lang="en-US" dirty="0"/>
              <a:t>Holy Roman Emperor that wanted to stop the spread of Protestantism.  </a:t>
            </a:r>
          </a:p>
          <a:p>
            <a:pPr lvl="1"/>
            <a:r>
              <a:rPr lang="en-US" dirty="0"/>
              <a:t>Allied himself with the Pope </a:t>
            </a:r>
          </a:p>
          <a:p>
            <a:pPr lvl="1"/>
            <a:r>
              <a:rPr lang="en-US" dirty="0"/>
              <a:t>Preoccupied with the Turks and the French </a:t>
            </a:r>
          </a:p>
          <a:p>
            <a:r>
              <a:rPr lang="en-US" dirty="0"/>
              <a:t>German peasant Revolts</a:t>
            </a:r>
          </a:p>
          <a:p>
            <a:pPr lvl="1"/>
            <a:r>
              <a:rPr lang="en-US" dirty="0"/>
              <a:t>German peasants demanded an end of serfdom and tithes, and other practices of feudalism that oppressed the peasantry (e.g. hunting rights).</a:t>
            </a:r>
          </a:p>
          <a:p>
            <a:pPr lvl="1"/>
            <a:r>
              <a:rPr lang="en-US" dirty="0"/>
              <a:t>Many were inspired by Lutheranism </a:t>
            </a:r>
          </a:p>
          <a:p>
            <a:pPr lvl="1"/>
            <a:r>
              <a:rPr lang="en-US" dirty="0"/>
              <a:t>Luther took a conservative view of the revolts</a:t>
            </a:r>
          </a:p>
          <a:p>
            <a:pPr lvl="1"/>
            <a:r>
              <a:rPr lang="en-US" dirty="0"/>
              <a:t>As many as 100,000 peasants died during the uprisings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22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0</TotalTime>
  <Words>797</Words>
  <Application>Microsoft Office PowerPoint</Application>
  <PresentationFormat>Custom</PresentationFormat>
  <Paragraphs>97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Constantia</vt:lpstr>
      <vt:lpstr>Books Classic 16x9</vt:lpstr>
      <vt:lpstr>The Protestant Reformation</vt:lpstr>
      <vt:lpstr>Background </vt:lpstr>
      <vt:lpstr>Martin Luther </vt:lpstr>
      <vt:lpstr>PowerPoint Presentation</vt:lpstr>
      <vt:lpstr>Diet of Worms (1521)</vt:lpstr>
      <vt:lpstr>PowerPoint Presentation</vt:lpstr>
      <vt:lpstr>John Calvin </vt:lpstr>
      <vt:lpstr>PowerPoint Presentation</vt:lpstr>
      <vt:lpstr>Reaction to Luther</vt:lpstr>
      <vt:lpstr>PowerPoint Presentation</vt:lpstr>
      <vt:lpstr>Peace of Augsburg 1555</vt:lpstr>
      <vt:lpstr>St. Bartholomew’s Day Massacre </vt:lpstr>
      <vt:lpstr>PowerPoint Presentation</vt:lpstr>
      <vt:lpstr>Protestantism reaches England </vt:lpstr>
      <vt:lpstr>PowerPoint Presentation</vt:lpstr>
      <vt:lpstr>PowerPoint Presentation</vt:lpstr>
      <vt:lpstr>PowerPoint Presentation</vt:lpstr>
      <vt:lpstr>The Spanish Armada (1588) </vt:lpstr>
      <vt:lpstr>PowerPoint Presentation</vt:lpstr>
      <vt:lpstr>Catholic (Counter) Reformation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2016-01-18T14:22:10Z</dcterms:created>
  <dcterms:modified xsi:type="dcterms:W3CDTF">2020-02-10T15:06:28Z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