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>
      <p:cViewPr>
        <p:scale>
          <a:sx n="50" d="100"/>
          <a:sy n="50" d="100"/>
        </p:scale>
        <p:origin x="1284" y="4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8/6/2019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8/6/2019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8/6/2019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8/6/2019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5664-1CEF-4C14-90DD-7010F5E1B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Northern Renaissance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182E0-098D-4664-8A87-F9B230383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8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990F-C8F8-4C1A-A2FF-1FA35135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William Shakespeare (1564-1616)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C2756-703F-424D-B1E0-400CD36D7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1"/>
            <a:ext cx="6247050" cy="4470400"/>
          </a:xfrm>
        </p:spPr>
        <p:txBody>
          <a:bodyPr>
            <a:normAutofit/>
          </a:bodyPr>
          <a:lstStyle/>
          <a:p>
            <a:r>
              <a:rPr lang="en-US" dirty="0"/>
              <a:t>He is the greatest of the English Renaissance authors.</a:t>
            </a:r>
          </a:p>
          <a:p>
            <a:r>
              <a:rPr lang="en-US" dirty="0"/>
              <a:t>His works reflected the Renaissance ideas of classical Greek and Roman culture, individualism and humanism.</a:t>
            </a:r>
          </a:p>
          <a:p>
            <a:r>
              <a:rPr lang="en-US" dirty="0"/>
              <a:t>He wrote comedies, tragedies, histories and sonnets.</a:t>
            </a:r>
          </a:p>
        </p:txBody>
      </p:sp>
      <p:pic>
        <p:nvPicPr>
          <p:cNvPr id="4" name="Picture 2" descr="Shakespeare.jpg">
            <a:extLst>
              <a:ext uri="{FF2B5EF4-FFF2-40B4-BE49-F238E27FC236}">
                <a16:creationId xmlns:a16="http://schemas.microsoft.com/office/drawing/2014/main" id="{F0DF2EBE-B5F6-49A5-A7D5-B4290DDE0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923212" y="1898903"/>
            <a:ext cx="3497262" cy="447649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83676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4C15-0E0C-4109-AA4E-6F29D13F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 Humanism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5212-A569-4D9C-9A31-AF2EFD78B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Emphasized early church writings that provided answers on how to improve society and reform the church.</a:t>
            </a:r>
          </a:p>
          <a:p>
            <a:pPr lvl="1"/>
            <a:r>
              <a:rPr lang="en-US" dirty="0"/>
              <a:t>There was less emphasis on pagan works from ancient Greece and Rome </a:t>
            </a:r>
          </a:p>
          <a:p>
            <a:pPr lvl="2"/>
            <a:r>
              <a:rPr lang="en-US" dirty="0"/>
              <a:t>(although these works were widely read and enjoyed by Christian Humanists).</a:t>
            </a:r>
          </a:p>
          <a:p>
            <a:pPr lvl="1"/>
            <a:r>
              <a:rPr lang="en-US" dirty="0"/>
              <a:t>Many historians today see more continuity between the Northern and Italian Renaissance than contrasts.</a:t>
            </a:r>
          </a:p>
          <a:p>
            <a:pPr lvl="1"/>
            <a:r>
              <a:rPr lang="en-US" dirty="0"/>
              <a:t>It drew on Hebrew and Greek texts of the Bible and the writings of the church fathers.</a:t>
            </a:r>
          </a:p>
          <a:p>
            <a:pPr lvl="1"/>
            <a:r>
              <a:rPr lang="en-US" dirty="0"/>
              <a:t>Main goal- through education and power of human </a:t>
            </a:r>
            <a:r>
              <a:rPr lang="en-US"/>
              <a:t>intellect bring </a:t>
            </a:r>
            <a:r>
              <a:rPr lang="en-US" dirty="0"/>
              <a:t>about institutional change and moral improvement.</a:t>
            </a:r>
          </a:p>
          <a:p>
            <a:pPr lvl="1"/>
            <a:r>
              <a:rPr lang="en-US" dirty="0"/>
              <a:t>Its writings led to criticism of the church thus leading to the Reformation.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942DC-A7AA-481B-9686-AE9AB0B7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Erasmus (1466-1536)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ADE0-204D-4DDC-A0CF-952D297DE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 was the most famous and celebrated of all northern humanists.</a:t>
            </a:r>
          </a:p>
          <a:p>
            <a:r>
              <a:rPr lang="en-US" dirty="0"/>
              <a:t>He was the first humanist to earn a living by writing—an extremely impressive achievement.</a:t>
            </a:r>
          </a:p>
          <a:p>
            <a:pPr>
              <a:spcBef>
                <a:spcPts val="600"/>
              </a:spcBef>
              <a:defRPr/>
            </a:pPr>
            <a:r>
              <a:rPr lang="en-US" dirty="0"/>
              <a:t>He was a master of the Greek language.</a:t>
            </a:r>
          </a:p>
          <a:p>
            <a:pPr>
              <a:spcBef>
                <a:spcPts val="600"/>
              </a:spcBef>
              <a:defRPr/>
            </a:pPr>
            <a:r>
              <a:rPr lang="en-US" dirty="0"/>
              <a:t>He made new translations of the Greek and Latin versions of the New Testament to create ‘purer’ editions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i="1" dirty="0"/>
              <a:t>In Praise of Folly </a:t>
            </a:r>
            <a:r>
              <a:rPr lang="en-US" dirty="0"/>
              <a:t>(1509)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It was a best-seller (only the Bible sold more by 1550)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It was written in Latin; thus is was not intended for mass consumption.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2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9079-04AC-4E5F-8F51-E29D37EF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Erasmus and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04FEB-AFA5-495D-92B5-4BCD067C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Erasmus was a devout Catholic who sought to reform the Church, not destroy it.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He satirized people’s worldly ambitions, including the clergy.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He criticized immorality and hypocrisy of Church leaders and the clergy.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The book inspired renewed calls for reform and influenced Martin Luther.</a:t>
            </a:r>
          </a:p>
          <a:p>
            <a:pPr lvl="2">
              <a:spcBef>
                <a:spcPts val="600"/>
              </a:spcBef>
              <a:defRPr/>
            </a:pPr>
            <a:r>
              <a:rPr lang="en-US" dirty="0"/>
              <a:t>Thus, some contemporaries claimed that “Erasmus lay the egg that Luther hatched” regarding the Reformation.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1369-BE5C-425B-AA50-533B3B14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C0B82-A9DE-4A1A-8BAF-E00D1D619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erasmus">
            <a:extLst>
              <a:ext uri="{FF2B5EF4-FFF2-40B4-BE49-F238E27FC236}">
                <a16:creationId xmlns:a16="http://schemas.microsoft.com/office/drawing/2014/main" id="{0982481A-1EF8-4A75-A174-DD7508BEA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3122612" y="-49997"/>
            <a:ext cx="5334000" cy="695799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412689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DDE3-25D5-4B5D-9CF0-7E07F6C5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Thomas More (1478-1536)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2ECE-7DD3-4793-86B4-B0EB9775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1"/>
            <a:ext cx="5180250" cy="4470400"/>
          </a:xfrm>
        </p:spPr>
        <p:txBody>
          <a:bodyPr>
            <a:normAutofit/>
          </a:bodyPr>
          <a:lstStyle/>
          <a:p>
            <a:r>
              <a:rPr lang="en-US" dirty="0"/>
              <a:t>He was a prime example of a civic humanist</a:t>
            </a:r>
          </a:p>
          <a:p>
            <a:r>
              <a:rPr lang="en-US" dirty="0"/>
              <a:t>He rose to the highest government position of any humanist</a:t>
            </a:r>
          </a:p>
          <a:p>
            <a:pPr lvl="1"/>
            <a:r>
              <a:rPr lang="en-US" dirty="0"/>
              <a:t>Lord Chancellor to King Henry VIII in England.</a:t>
            </a:r>
          </a:p>
          <a:p>
            <a:endParaRPr lang="en-US" dirty="0"/>
          </a:p>
        </p:txBody>
      </p:sp>
      <p:pic>
        <p:nvPicPr>
          <p:cNvPr id="4" name="Picture 7" descr="more">
            <a:extLst>
              <a:ext uri="{FF2B5EF4-FFF2-40B4-BE49-F238E27FC236}">
                <a16:creationId xmlns:a16="http://schemas.microsoft.com/office/drawing/2014/main" id="{CCDC6CCE-5FF9-40DF-A500-94F54F4A9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389812" y="1701800"/>
            <a:ext cx="3733800" cy="470335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9107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323B-C769-4954-804E-7FB976E6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Utopia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6DB9-3E64-4374-962F-7AB07B75A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1"/>
            <a:ext cx="7466250" cy="4470400"/>
          </a:xfrm>
        </p:spPr>
        <p:txBody>
          <a:bodyPr>
            <a:normAutofit/>
          </a:bodyPr>
          <a:lstStyle/>
          <a:p>
            <a:r>
              <a:rPr lang="en-US" dirty="0"/>
              <a:t>It mixes civic humanism with religious ideals to describe a perfect (utopian) society located on an imaginary island.</a:t>
            </a:r>
          </a:p>
          <a:p>
            <a:pPr lvl="1"/>
            <a:r>
              <a:rPr lang="en-US" dirty="0"/>
              <a:t>More sees the accumulation of property as a root cause for society’s ills; a few have it—most don’t.</a:t>
            </a:r>
          </a:p>
          <a:p>
            <a:pPr lvl="1"/>
            <a:r>
              <a:rPr lang="en-US" dirty="0"/>
              <a:t>In order to achieve harmony and order people have to be willing to sacrifice their individual rights for the common good.</a:t>
            </a:r>
          </a:p>
          <a:p>
            <a:pPr lvl="1"/>
            <a:r>
              <a:rPr lang="en-US" dirty="0"/>
              <a:t>War, poverty, religious intolerance, and other problems of the early 16th century do not exist.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11201-9AFA-4121-A304-302DFFB514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12" y="1803401"/>
            <a:ext cx="2456617" cy="421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D0D2-5D3A-4E81-8FA8-BC58354F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Jacques Lefevre </a:t>
            </a:r>
            <a:r>
              <a:rPr lang="en-US" dirty="0" err="1"/>
              <a:t>d’Estables</a:t>
            </a:r>
            <a:r>
              <a:rPr lang="en-US" dirty="0"/>
              <a:t> (1454-1536)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B0EF0-CEFF-4A4A-9DEA-F83CEDA1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1"/>
            <a:ext cx="6780450" cy="4470400"/>
          </a:xfrm>
        </p:spPr>
        <p:txBody>
          <a:bodyPr/>
          <a:lstStyle/>
          <a:p>
            <a:r>
              <a:rPr lang="en-US" dirty="0"/>
              <a:t>He was a leading French humanist and an example of how Northern Christian humanists focused on early Church writings.</a:t>
            </a:r>
          </a:p>
          <a:p>
            <a:r>
              <a:rPr lang="en-US" dirty="0"/>
              <a:t>He produced 5 versions of the Psalms that challenged a single authoritative version of the Bible</a:t>
            </a:r>
          </a:p>
          <a:p>
            <a:pPr lvl="1"/>
            <a:r>
              <a:rPr lang="en-US" dirty="0"/>
              <a:t>A devout Catholic, he was later seen as an enemy of the Church and condemned for heresy.</a:t>
            </a:r>
          </a:p>
          <a:p>
            <a:endParaRPr lang="en-US" dirty="0"/>
          </a:p>
        </p:txBody>
      </p:sp>
      <p:pic>
        <p:nvPicPr>
          <p:cNvPr id="4" name="Picture 4" descr="https://upload.wikimedia.org/wikipedia/commons/thumb/4/49/FaberStapulensis.jpg/220px-FaberStapulensis.jpg">
            <a:extLst>
              <a:ext uri="{FF2B5EF4-FFF2-40B4-BE49-F238E27FC236}">
                <a16:creationId xmlns:a16="http://schemas.microsoft.com/office/drawing/2014/main" id="{DBE2BC61-9E0B-47D7-8557-CE7BD591C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151812" y="1938787"/>
            <a:ext cx="3430586" cy="433501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8774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735A-7DD4-41CC-90DC-891B894F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Juan Luis </a:t>
            </a:r>
            <a:r>
              <a:rPr lang="en-US" dirty="0" err="1"/>
              <a:t>Vives</a:t>
            </a:r>
            <a:r>
              <a:rPr lang="en-US" dirty="0"/>
              <a:t> (1493-1540)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5CD19-EE6F-4584-B61E-03F66E86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3" y="1828800"/>
            <a:ext cx="7010400" cy="4470400"/>
          </a:xfrm>
        </p:spPr>
        <p:txBody>
          <a:bodyPr/>
          <a:lstStyle/>
          <a:p>
            <a:r>
              <a:rPr lang="en-US" dirty="0"/>
              <a:t>He was a Spanish humanist who spent most of his adult life in the Netherlands.</a:t>
            </a:r>
          </a:p>
          <a:p>
            <a:pPr lvl="1"/>
            <a:r>
              <a:rPr lang="en-US" dirty="0"/>
              <a:t>His study of the human psyche has earned him the reputation as “father” of modern psychology.</a:t>
            </a:r>
          </a:p>
          <a:p>
            <a:pPr lvl="1"/>
            <a:r>
              <a:rPr lang="en-US" dirty="0"/>
              <a:t>This illustrates how human beings were now important enough to be studied in depth, as opposed to medieval notions of humans and individuals as unworthy of such study.</a:t>
            </a:r>
          </a:p>
          <a:p>
            <a:endParaRPr lang="en-US" dirty="0"/>
          </a:p>
        </p:txBody>
      </p:sp>
      <p:pic>
        <p:nvPicPr>
          <p:cNvPr id="4" name="Picture 2" descr="http://upload.wikimedia.org/wikipedia/commons/b/b7/LuisVives.jpg">
            <a:extLst>
              <a:ext uri="{FF2B5EF4-FFF2-40B4-BE49-F238E27FC236}">
                <a16:creationId xmlns:a16="http://schemas.microsoft.com/office/drawing/2014/main" id="{F6EF7FCE-CB2D-489E-B497-294F132AA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192388" y="1774825"/>
            <a:ext cx="3196336" cy="4610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416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212</TotalTime>
  <Words>568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Red Radial 16x9</vt:lpstr>
      <vt:lpstr>The Northern Renaissance </vt:lpstr>
      <vt:lpstr>Christian Humanism </vt:lpstr>
      <vt:lpstr>Erasmus (1466-1536)</vt:lpstr>
      <vt:lpstr>Erasmus and the Church </vt:lpstr>
      <vt:lpstr>PowerPoint Presentation</vt:lpstr>
      <vt:lpstr>Thomas More (1478-1536)</vt:lpstr>
      <vt:lpstr>Utopia </vt:lpstr>
      <vt:lpstr>Jacques Lefevre d’Estables (1454-1536)</vt:lpstr>
      <vt:lpstr>Juan Luis Vives (1493-1540)</vt:lpstr>
      <vt:lpstr>   William Shakespeare (1564-1616)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Northern Renaissance</dc:title>
  <dc:creator>Phillip Thurmond</dc:creator>
  <cp:lastModifiedBy>Phillip Thurmond</cp:lastModifiedBy>
  <cp:revision>5</cp:revision>
  <dcterms:created xsi:type="dcterms:W3CDTF">2019-08-05T19:54:15Z</dcterms:created>
  <dcterms:modified xsi:type="dcterms:W3CDTF">2019-08-06T17:05:03Z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