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7" r:id="rId3"/>
    <p:sldId id="258" r:id="rId4"/>
    <p:sldId id="286" r:id="rId5"/>
    <p:sldId id="270" r:id="rId6"/>
    <p:sldId id="271" r:id="rId7"/>
    <p:sldId id="272" r:id="rId8"/>
    <p:sldId id="282" r:id="rId9"/>
    <p:sldId id="273" r:id="rId10"/>
    <p:sldId id="283" r:id="rId11"/>
    <p:sldId id="274" r:id="rId12"/>
    <p:sldId id="285" r:id="rId13"/>
    <p:sldId id="275" r:id="rId14"/>
    <p:sldId id="276" r:id="rId15"/>
    <p:sldId id="277" r:id="rId16"/>
    <p:sldId id="284" r:id="rId17"/>
    <p:sldId id="279" r:id="rId18"/>
    <p:sldId id="278" r:id="rId19"/>
    <p:sldId id="280" r:id="rId20"/>
    <p:sldId id="281" r:id="rId21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9925" y="1149350"/>
            <a:ext cx="551815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290"/>
            <a:ext cx="5486400" cy="36223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Mongols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Last Nomadic Challenge 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3" r="23783"/>
          <a:stretch>
            <a:fillRect/>
          </a:stretch>
        </p:blipFill>
        <p:spPr>
          <a:xfrm>
            <a:off x="6538824" y="0"/>
            <a:ext cx="6502262" cy="6858000"/>
          </a:xfr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9255"/>
            <a:ext cx="9601200" cy="1036850"/>
          </a:xfrm>
        </p:spPr>
        <p:txBody>
          <a:bodyPr/>
          <a:lstStyle/>
          <a:p>
            <a:r>
              <a:rPr lang="en-US" dirty="0"/>
              <a:t>Mongol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739" y="1828800"/>
            <a:ext cx="10912415" cy="4813540"/>
          </a:xfrm>
        </p:spPr>
        <p:txBody>
          <a:bodyPr>
            <a:normAutofit/>
          </a:bodyPr>
          <a:lstStyle/>
          <a:p>
            <a:r>
              <a:rPr lang="en-US" sz="3100" dirty="0"/>
              <a:t>Two major reasons for expansion </a:t>
            </a:r>
          </a:p>
          <a:p>
            <a:pPr lvl="1"/>
            <a:r>
              <a:rPr lang="en-US" sz="2600" dirty="0"/>
              <a:t>needed a common task or else they would fragment and fall apart</a:t>
            </a:r>
          </a:p>
          <a:p>
            <a:pPr lvl="1"/>
            <a:r>
              <a:rPr lang="en-US" sz="2600" dirty="0"/>
              <a:t>needed external resources with which to reward followers</a:t>
            </a:r>
          </a:p>
          <a:p>
            <a:r>
              <a:rPr lang="en-US" dirty="0"/>
              <a:t>Conquests continued for about 50 years under Genghis Khan</a:t>
            </a:r>
          </a:p>
          <a:p>
            <a:r>
              <a:rPr lang="en-US" dirty="0"/>
              <a:t>China was #1 goal</a:t>
            </a:r>
          </a:p>
          <a:p>
            <a:pPr lvl="1"/>
            <a:r>
              <a:rPr lang="en-US" dirty="0"/>
              <a:t>1207- Defeats the Xi Xia and </a:t>
            </a:r>
            <a:r>
              <a:rPr lang="en-US" dirty="0" err="1"/>
              <a:t>Jurchens</a:t>
            </a:r>
            <a:r>
              <a:rPr lang="en-US" dirty="0"/>
              <a:t> Kingdoms</a:t>
            </a:r>
          </a:p>
          <a:p>
            <a:r>
              <a:rPr lang="en-US" dirty="0"/>
              <a:t>1227- Genghis dies and his empire is split into 4 Khanates ruled by his 3 sons and grandson</a:t>
            </a:r>
          </a:p>
          <a:p>
            <a:r>
              <a:rPr lang="en-US" dirty="0" err="1"/>
              <a:t>Kurlitai</a:t>
            </a:r>
            <a:r>
              <a:rPr lang="en-US" dirty="0"/>
              <a:t> convened and elected </a:t>
            </a:r>
            <a:r>
              <a:rPr lang="en-US" dirty="0" err="1"/>
              <a:t>Ogedei</a:t>
            </a:r>
            <a:r>
              <a:rPr lang="en-US" dirty="0"/>
              <a:t> (3</a:t>
            </a:r>
            <a:r>
              <a:rPr lang="en-US" baseline="30000" dirty="0"/>
              <a:t>rd</a:t>
            </a:r>
            <a:r>
              <a:rPr lang="en-US" dirty="0"/>
              <a:t> son) as khan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9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18"/>
            <a:ext cx="12192000" cy="6866818"/>
          </a:xfrm>
        </p:spPr>
      </p:pic>
    </p:spTree>
    <p:extLst>
      <p:ext uri="{BB962C8B-B14F-4D97-AF65-F5344CB8AC3E}">
        <p14:creationId xmlns:p14="http://schemas.microsoft.com/office/powerpoint/2010/main" val="28151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Expansion to the West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683" y="1828799"/>
            <a:ext cx="4570562" cy="4343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Mongols wanted Russia &amp; Europe </a:t>
            </a:r>
          </a:p>
          <a:p>
            <a:r>
              <a:rPr lang="en-US" sz="2800" dirty="0"/>
              <a:t>Golden Horde – subjugating these regions</a:t>
            </a:r>
          </a:p>
          <a:p>
            <a:pPr lvl="1"/>
            <a:r>
              <a:rPr lang="en-US" dirty="0"/>
              <a:t>Led by </a:t>
            </a:r>
            <a:r>
              <a:rPr lang="en-US" dirty="0" err="1"/>
              <a:t>Batu</a:t>
            </a:r>
            <a:r>
              <a:rPr lang="en-US" dirty="0"/>
              <a:t> (grandson of </a:t>
            </a:r>
            <a:r>
              <a:rPr lang="en-US" dirty="0" err="1"/>
              <a:t>Chinngis</a:t>
            </a:r>
            <a:r>
              <a:rPr lang="en-US" dirty="0"/>
              <a:t>)</a:t>
            </a:r>
          </a:p>
          <a:p>
            <a:r>
              <a:rPr lang="en-US" sz="2800" dirty="0"/>
              <a:t>Invaded most of Russia </a:t>
            </a:r>
          </a:p>
          <a:p>
            <a:pPr lvl="1"/>
            <a:r>
              <a:rPr lang="en-US" dirty="0"/>
              <a:t>tartars</a:t>
            </a:r>
          </a:p>
          <a:p>
            <a:pPr lvl="1"/>
            <a:r>
              <a:rPr lang="en-US" dirty="0"/>
              <a:t>Major cities destroyed</a:t>
            </a:r>
          </a:p>
          <a:p>
            <a:pPr lvl="1"/>
            <a:r>
              <a:rPr lang="en-US" dirty="0"/>
              <a:t>Saint Sophia Cathedral spared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Mesopotamia &amp; North Africa</a:t>
            </a:r>
          </a:p>
          <a:p>
            <a:r>
              <a:rPr lang="en-US" sz="2800" dirty="0"/>
              <a:t>Destroys Baghdad in 1258</a:t>
            </a:r>
          </a:p>
          <a:p>
            <a:pPr lvl="1"/>
            <a:r>
              <a:rPr lang="en-US" sz="2400" dirty="0"/>
              <a:t>Murder the Caliph</a:t>
            </a:r>
          </a:p>
          <a:p>
            <a:r>
              <a:rPr lang="en-US" sz="2800" dirty="0"/>
              <a:t>1260 Mongols stopped by </a:t>
            </a:r>
            <a:r>
              <a:rPr lang="en-US" sz="2800" dirty="0" err="1"/>
              <a:t>Baibars</a:t>
            </a:r>
            <a:endParaRPr lang="en-US" sz="2800" dirty="0"/>
          </a:p>
          <a:p>
            <a:pPr lvl="1"/>
            <a:r>
              <a:rPr lang="en-US" dirty="0"/>
              <a:t>Egyptian </a:t>
            </a:r>
            <a:r>
              <a:rPr lang="en-US" dirty="0" err="1"/>
              <a:t>Mamluks</a:t>
            </a:r>
            <a:endParaRPr lang="en-US" dirty="0"/>
          </a:p>
          <a:p>
            <a:pPr lvl="1"/>
            <a:r>
              <a:rPr lang="en-US" dirty="0"/>
              <a:t>Christians cooperated to defeat Mongols</a:t>
            </a:r>
          </a:p>
        </p:txBody>
      </p:sp>
    </p:spTree>
    <p:extLst>
      <p:ext uri="{BB962C8B-B14F-4D97-AF65-F5344CB8AC3E}">
        <p14:creationId xmlns:p14="http://schemas.microsoft.com/office/powerpoint/2010/main" val="134921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Renewed interest in China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Mongols wanted to conquer the Song dynasty in south China</a:t>
            </a:r>
          </a:p>
          <a:p>
            <a:r>
              <a:rPr lang="en-US" dirty="0"/>
              <a:t>Mongols led by Kublai Khan  </a:t>
            </a:r>
          </a:p>
          <a:p>
            <a:pPr lvl="1"/>
            <a:r>
              <a:rPr lang="en-US" dirty="0"/>
              <a:t> Established Yuan dynasty &amp; ruled most of China</a:t>
            </a:r>
          </a:p>
          <a:p>
            <a:r>
              <a:rPr lang="en-US" dirty="0"/>
              <a:t>Capital at </a:t>
            </a:r>
            <a:r>
              <a:rPr lang="en-US" dirty="0" err="1"/>
              <a:t>Tatu</a:t>
            </a:r>
            <a:r>
              <a:rPr lang="en-US" dirty="0"/>
              <a:t> (Beijing)</a:t>
            </a:r>
          </a:p>
          <a:p>
            <a:r>
              <a:rPr lang="en-US" dirty="0"/>
              <a:t>Yuan era showed bureaucracy at local &amp; regional levels</a:t>
            </a:r>
          </a:p>
          <a:p>
            <a:r>
              <a:rPr lang="en-US" dirty="0"/>
              <a:t>No civil service exams</a:t>
            </a:r>
          </a:p>
          <a:p>
            <a:r>
              <a:rPr lang="en-US" dirty="0"/>
              <a:t>Social stratification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5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 Polo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Merchant from Venice, Italy</a:t>
            </a:r>
          </a:p>
          <a:p>
            <a:r>
              <a:rPr lang="en-US" dirty="0"/>
              <a:t>Extensive travel of Mongol empire 13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Served as an administrator to Kublai Khan for 17 years</a:t>
            </a:r>
          </a:p>
          <a:p>
            <a:r>
              <a:rPr lang="en-US" dirty="0"/>
              <a:t>Utilized Mongolian relay stations and road networks</a:t>
            </a:r>
          </a:p>
          <a:p>
            <a:r>
              <a:rPr lang="en-US" dirty="0"/>
              <a:t>Kept a diary of everything he encountered and experienced</a:t>
            </a:r>
          </a:p>
          <a:p>
            <a:pPr lvl="1"/>
            <a:r>
              <a:rPr lang="en-US" dirty="0"/>
              <a:t>Primary way in which Europeans learned about the 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0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5" y="-30843"/>
            <a:ext cx="7224032" cy="68888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81" y="-8561"/>
            <a:ext cx="9292319" cy="6866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44"/>
            <a:ext cx="12192000" cy="691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defeats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Mongol expansion put in check by a few setbacks, which marked the limits of the empire:</a:t>
            </a:r>
          </a:p>
          <a:p>
            <a:pPr lvl="1"/>
            <a:r>
              <a:rPr lang="en-US" dirty="0"/>
              <a:t>1242 = Withdrawal from Eastern Europe</a:t>
            </a:r>
          </a:p>
          <a:p>
            <a:pPr lvl="1"/>
            <a:r>
              <a:rPr lang="en-US" dirty="0"/>
              <a:t>1260 = Defeat by Egyptian forces in Palestine</a:t>
            </a:r>
          </a:p>
          <a:p>
            <a:pPr lvl="1"/>
            <a:r>
              <a:rPr lang="en-US" dirty="0"/>
              <a:t>1274 &amp; 1281 = Two failed invasions of Japan</a:t>
            </a:r>
          </a:p>
          <a:p>
            <a:pPr lvl="1"/>
            <a:r>
              <a:rPr lang="en-US" dirty="0"/>
              <a:t>Difficulty of moving through the tropical jungles of Southeast Asia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4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Economic and Political Policy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Economy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Wanted to foster trade</a:t>
            </a:r>
          </a:p>
          <a:p>
            <a:r>
              <a:rPr lang="en-US" dirty="0"/>
              <a:t>Allowed merchants free use of their relay stations</a:t>
            </a:r>
          </a:p>
          <a:p>
            <a:r>
              <a:rPr lang="en-US" dirty="0"/>
              <a:t>Often offered merchants 10% more than their asking price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Politics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Mongols held the highest decision-making posts</a:t>
            </a:r>
          </a:p>
          <a:p>
            <a:r>
              <a:rPr lang="en-US" dirty="0"/>
              <a:t>Chinese and Muslim officials held many advisory and lower-level positions</a:t>
            </a:r>
          </a:p>
        </p:txBody>
      </p:sp>
    </p:spTree>
    <p:extLst>
      <p:ext uri="{BB962C8B-B14F-4D97-AF65-F5344CB8AC3E}">
        <p14:creationId xmlns:p14="http://schemas.microsoft.com/office/powerpoint/2010/main" val="7180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Tolerance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religious toleration </a:t>
            </a:r>
            <a:r>
              <a:rPr lang="en-US" dirty="0">
                <a:sym typeface="Wingdings"/>
              </a:rPr>
              <a:t> as long as religion wasn’t the cause of political opposition</a:t>
            </a:r>
          </a:p>
          <a:p>
            <a:r>
              <a:rPr lang="en-US" dirty="0">
                <a:sym typeface="Wingdings"/>
              </a:rPr>
              <a:t>Major religions throughout the Mongol Empire = Buddhism, Christianity, Islam, and Daoism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8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Brief Ride of </a:t>
            </a:r>
            <a:r>
              <a:rPr lang="en-US" dirty="0" err="1"/>
              <a:t>Timur</a:t>
            </a:r>
            <a:r>
              <a:rPr lang="en-US" dirty="0"/>
              <a:t> and the Decline of the Mongols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Turkish  nomadic leader</a:t>
            </a:r>
          </a:p>
          <a:p>
            <a:pPr lvl="1"/>
            <a:r>
              <a:rPr lang="en-US" sz="2800" dirty="0"/>
              <a:t>Tamerlane </a:t>
            </a:r>
            <a:endParaRPr lang="en-US" sz="3200" dirty="0"/>
          </a:p>
          <a:p>
            <a:r>
              <a:rPr lang="en-US" sz="3200" dirty="0"/>
              <a:t>1360’s – conquests in Persia, Fertile Crescent, India, &amp; southern Russia</a:t>
            </a:r>
          </a:p>
          <a:p>
            <a:pPr lvl="1"/>
            <a:r>
              <a:rPr lang="en-US" sz="2800" dirty="0"/>
              <a:t>Defeats the Golden Horde</a:t>
            </a:r>
          </a:p>
          <a:p>
            <a:pPr lvl="1"/>
            <a:r>
              <a:rPr lang="en-US" sz="2800" dirty="0"/>
              <a:t>Precipitates the decline of the Mongol Empire and Mongol rule   </a:t>
            </a:r>
          </a:p>
          <a:p>
            <a:r>
              <a:rPr lang="en-US" sz="3200" dirty="0"/>
              <a:t>Barbaric, build pyramids out of the skulls of people they killed</a:t>
            </a:r>
          </a:p>
          <a:p>
            <a:r>
              <a:rPr lang="en-US" sz="3200" dirty="0"/>
              <a:t>1405 </a:t>
            </a:r>
            <a:r>
              <a:rPr lang="en-US" sz="3200" dirty="0" err="1"/>
              <a:t>Timur</a:t>
            </a:r>
            <a:r>
              <a:rPr lang="en-US" sz="3200" dirty="0"/>
              <a:t> dies and the empire ends</a:t>
            </a:r>
          </a:p>
          <a:p>
            <a:pPr lvl="1"/>
            <a:r>
              <a:rPr lang="en-US" sz="3000" dirty="0"/>
              <a:t>Also ends the last great steppe nomadic civilization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8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/>
              <a:t>to </a:t>
            </a:r>
            <a:r>
              <a:rPr lang="en-US" dirty="0"/>
              <a:t>t</a:t>
            </a:r>
            <a:r>
              <a:rPr lang="en-US"/>
              <a:t>he </a:t>
            </a:r>
            <a:r>
              <a:rPr lang="en-US" dirty="0"/>
              <a:t>Mongols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Mongols were a pastoral nomadic people from central Asia</a:t>
            </a:r>
          </a:p>
          <a:p>
            <a:r>
              <a:rPr lang="en-US" dirty="0"/>
              <a:t> Smaller populations that relied heavily on animals for food, transportation, and warfare</a:t>
            </a:r>
          </a:p>
          <a:p>
            <a:r>
              <a:rPr lang="en-US" dirty="0"/>
              <a:t>Organized around families, clans, and/or tribes </a:t>
            </a:r>
          </a:p>
          <a:p>
            <a:pPr lvl="1"/>
            <a:r>
              <a:rPr lang="en-US" dirty="0"/>
              <a:t>Lived in small villages with kinfolk</a:t>
            </a:r>
          </a:p>
          <a:p>
            <a:r>
              <a:rPr lang="en-US" dirty="0"/>
              <a:t>Moved based on seasonal changes </a:t>
            </a:r>
          </a:p>
          <a:p>
            <a:pPr lvl="1"/>
            <a:r>
              <a:rPr lang="en-US" dirty="0"/>
              <a:t>Took their homes with them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5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6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Women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Pastoralists offered women a higher status in society</a:t>
            </a:r>
          </a:p>
          <a:p>
            <a:pPr lvl="1"/>
            <a:r>
              <a:rPr lang="en-US" dirty="0"/>
              <a:t>Fewer restrictions</a:t>
            </a:r>
          </a:p>
          <a:p>
            <a:pPr lvl="1"/>
            <a:r>
              <a:rPr lang="en-US" dirty="0"/>
              <a:t>Greater role in public life</a:t>
            </a:r>
          </a:p>
          <a:p>
            <a:pPr lvl="1"/>
            <a:r>
              <a:rPr lang="en-US" dirty="0"/>
              <a:t>Involved in productive labor</a:t>
            </a:r>
          </a:p>
          <a:p>
            <a:r>
              <a:rPr lang="en-US" dirty="0"/>
              <a:t>Mongol women:</a:t>
            </a:r>
          </a:p>
          <a:p>
            <a:pPr lvl="1"/>
            <a:r>
              <a:rPr lang="en-US" dirty="0"/>
              <a:t>Could initiate divorce</a:t>
            </a:r>
          </a:p>
          <a:p>
            <a:pPr lvl="1"/>
            <a:r>
              <a:rPr lang="en-US" dirty="0"/>
              <a:t>Could remarry if widowed</a:t>
            </a:r>
          </a:p>
          <a:p>
            <a:pPr lvl="1"/>
            <a:r>
              <a:rPr lang="en-US" dirty="0"/>
              <a:t>Served as political advisors</a:t>
            </a:r>
          </a:p>
          <a:p>
            <a:pPr lvl="1"/>
            <a:r>
              <a:rPr lang="en-US" dirty="0"/>
              <a:t>active in the military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Pastoralists: Military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Nomadic states had military advantages</a:t>
            </a:r>
          </a:p>
          <a:p>
            <a:pPr lvl="1"/>
            <a:r>
              <a:rPr lang="en-US" dirty="0"/>
              <a:t>Horseback riding and hunting skills</a:t>
            </a:r>
          </a:p>
          <a:p>
            <a:pPr lvl="1"/>
            <a:r>
              <a:rPr lang="en-US" dirty="0"/>
              <a:t>Entire male population and many females trained in these skills</a:t>
            </a:r>
          </a:p>
          <a:p>
            <a:r>
              <a:rPr lang="en-US" dirty="0"/>
              <a:t>Used their militaries to extract wealth from larger civilizations </a:t>
            </a:r>
            <a:r>
              <a:rPr lang="en-US" dirty="0">
                <a:sym typeface="Wingdings"/>
              </a:rPr>
              <a:t> through raiding, trading, and extortion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6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Mongol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Largest land-based empire in world history</a:t>
            </a:r>
          </a:p>
          <a:p>
            <a:r>
              <a:rPr lang="en-US" dirty="0"/>
              <a:t>Stretched from the Pacific coast of Asia to Eastern Europe</a:t>
            </a:r>
          </a:p>
          <a:p>
            <a:r>
              <a:rPr lang="en-US" dirty="0"/>
              <a:t>Brought the major civilizations of Eurasia (Europe, China, and the Islamic world) into more direct contact </a:t>
            </a:r>
          </a:p>
          <a:p>
            <a:r>
              <a:rPr lang="en-US" dirty="0"/>
              <a:t>One major contribution = facilitated worldwide networks of exchange and communication</a:t>
            </a:r>
          </a:p>
          <a:p>
            <a:r>
              <a:rPr lang="en-US" dirty="0"/>
              <a:t>No real cultural impact</a:t>
            </a:r>
          </a:p>
          <a:p>
            <a:pPr lvl="1"/>
            <a:r>
              <a:rPr lang="en-US" dirty="0"/>
              <a:t>Did not spread any major religion</a:t>
            </a:r>
          </a:p>
          <a:p>
            <a:pPr lvl="1"/>
            <a:r>
              <a:rPr lang="en-US" dirty="0"/>
              <a:t>Did not spread their language or culture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76"/>
            <a:ext cx="12192001" cy="6856824"/>
          </a:xfrm>
        </p:spPr>
      </p:pic>
    </p:spTree>
    <p:extLst>
      <p:ext uri="{BB962C8B-B14F-4D97-AF65-F5344CB8AC3E}">
        <p14:creationId xmlns:p14="http://schemas.microsoft.com/office/powerpoint/2010/main" val="7473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Temujin</a:t>
            </a:r>
            <a:r>
              <a:rPr lang="en-US" dirty="0"/>
              <a:t> aka Genghis  (1162-1227)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and led the Mongols</a:t>
            </a:r>
          </a:p>
          <a:p>
            <a:pPr lvl="1"/>
            <a:r>
              <a:rPr lang="en-US" dirty="0"/>
              <a:t>Capitalized on shifting tribal alliances and betrayals</a:t>
            </a:r>
          </a:p>
          <a:p>
            <a:pPr lvl="1"/>
            <a:r>
              <a:rPr lang="en-US" dirty="0"/>
              <a:t>Mounting string of military victories</a:t>
            </a:r>
          </a:p>
          <a:p>
            <a:pPr lvl="1"/>
            <a:r>
              <a:rPr lang="en-US" dirty="0"/>
              <a:t>Enemies were indecisive</a:t>
            </a:r>
          </a:p>
          <a:p>
            <a:pPr lvl="1"/>
            <a:r>
              <a:rPr lang="en-US" dirty="0"/>
              <a:t>Used his reputation as a leader generous to friends and ruthless to enemies</a:t>
            </a:r>
          </a:p>
          <a:p>
            <a:pPr lvl="1"/>
            <a:r>
              <a:rPr lang="en-US" dirty="0"/>
              <a:t>Incorporated warriors from defeated tribes into his own forces</a:t>
            </a:r>
          </a:p>
          <a:p>
            <a:pPr lvl="1"/>
            <a:r>
              <a:rPr lang="en-US" dirty="0"/>
              <a:t>He will be responsible for expanding the control of the Mongols </a:t>
            </a:r>
          </a:p>
          <a:p>
            <a:r>
              <a:rPr lang="en-US" dirty="0"/>
              <a:t>1206 = a Mongol tribal assembly (</a:t>
            </a:r>
            <a:r>
              <a:rPr lang="en-US" dirty="0" err="1"/>
              <a:t>kurlitai</a:t>
            </a:r>
            <a:r>
              <a:rPr lang="en-US" dirty="0"/>
              <a:t>) recognized </a:t>
            </a:r>
            <a:r>
              <a:rPr lang="en-US" dirty="0" err="1"/>
              <a:t>Temujin</a:t>
            </a:r>
            <a:r>
              <a:rPr lang="en-US" dirty="0"/>
              <a:t> as Genghis Khan</a:t>
            </a:r>
          </a:p>
          <a:p>
            <a:pPr lvl="1"/>
            <a:r>
              <a:rPr lang="en-US" dirty="0"/>
              <a:t>Means “universal” or “supreme” ruler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0"/>
            <a:ext cx="6188528" cy="6886055"/>
          </a:xfrm>
        </p:spPr>
      </p:pic>
    </p:spTree>
    <p:extLst>
      <p:ext uri="{BB962C8B-B14F-4D97-AF65-F5344CB8AC3E}">
        <p14:creationId xmlns:p14="http://schemas.microsoft.com/office/powerpoint/2010/main" val="33161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0</TotalTime>
  <Words>725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Book Antiqua</vt:lpstr>
      <vt:lpstr>Sales Direction 16X9</vt:lpstr>
      <vt:lpstr>The Mongols </vt:lpstr>
      <vt:lpstr>Introduction to the Mongols </vt:lpstr>
      <vt:lpstr>PowerPoint Presentation</vt:lpstr>
      <vt:lpstr>Mongol Women </vt:lpstr>
      <vt:lpstr>Pastoralists: Military Interactions</vt:lpstr>
      <vt:lpstr>The Mongol Empire</vt:lpstr>
      <vt:lpstr>PowerPoint Presentation</vt:lpstr>
      <vt:lpstr>Temujin aka Genghis  (1162-1227)</vt:lpstr>
      <vt:lpstr>PowerPoint Presentation</vt:lpstr>
      <vt:lpstr>Mongol Expansion</vt:lpstr>
      <vt:lpstr>PowerPoint Presentation</vt:lpstr>
      <vt:lpstr>Continued Expansion to the West </vt:lpstr>
      <vt:lpstr>Renewed interest in China </vt:lpstr>
      <vt:lpstr>Marco Polo </vt:lpstr>
      <vt:lpstr>PowerPoint Presentation</vt:lpstr>
      <vt:lpstr>Major defeats </vt:lpstr>
      <vt:lpstr>Mongol Economic and Political Policy </vt:lpstr>
      <vt:lpstr>Mongol Tolerance </vt:lpstr>
      <vt:lpstr>The Brief Ride of Timur and the Decline of the Mongols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2015-12-06T17:10:50Z</dcterms:created>
  <dcterms:modified xsi:type="dcterms:W3CDTF">2020-01-27T17:31:41Z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