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9" r:id="rId2"/>
    <p:sldId id="280" r:id="rId3"/>
    <p:sldId id="281" r:id="rId4"/>
    <p:sldId id="282" r:id="rId5"/>
    <p:sldId id="283" r:id="rId6"/>
    <p:sldId id="284" r:id="rId7"/>
    <p:sldId id="299" r:id="rId8"/>
    <p:sldId id="287" r:id="rId9"/>
    <p:sldId id="298" r:id="rId10"/>
    <p:sldId id="285" r:id="rId11"/>
    <p:sldId id="297" r:id="rId12"/>
    <p:sldId id="300" r:id="rId13"/>
    <p:sldId id="286" r:id="rId14"/>
    <p:sldId id="288" r:id="rId15"/>
    <p:sldId id="289" r:id="rId16"/>
    <p:sldId id="290" r:id="rId17"/>
    <p:sldId id="291" r:id="rId18"/>
    <p:sldId id="295" r:id="rId19"/>
    <p:sldId id="292" r:id="rId20"/>
    <p:sldId id="293" r:id="rId21"/>
    <p:sldId id="296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>
        <p:scale>
          <a:sx n="40" d="100"/>
          <a:sy n="40" d="100"/>
        </p:scale>
        <p:origin x="1684" y="6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8/4/2019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LeonardoBruni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Italian Renaissance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States, Politics, and Humanist 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B8A89-47DC-4426-8089-11F38089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533400"/>
            <a:ext cx="5207054" cy="5740401"/>
          </a:xfrm>
        </p:spPr>
        <p:txBody>
          <a:bodyPr/>
          <a:lstStyle/>
          <a:p>
            <a:r>
              <a:rPr lang="en-US" sz="2800" dirty="0"/>
              <a:t>Rome, the Papal States:</a:t>
            </a:r>
          </a:p>
          <a:p>
            <a:pPr lvl="1"/>
            <a:r>
              <a:rPr lang="en-US" sz="2400" dirty="0"/>
              <a:t>Popes served as religious and political leaders; controlled much of central Italy</a:t>
            </a:r>
          </a:p>
          <a:p>
            <a:pPr marL="274320" lvl="1" indent="0">
              <a:buNone/>
            </a:pPr>
            <a:endParaRPr lang="en-US" sz="2400" dirty="0"/>
          </a:p>
          <a:p>
            <a:r>
              <a:rPr lang="en-US" sz="2800" dirty="0"/>
              <a:t>Venice, Venetian Republic:</a:t>
            </a:r>
          </a:p>
          <a:p>
            <a:pPr lvl="2"/>
            <a:r>
              <a:rPr lang="en-US" sz="2000" dirty="0"/>
              <a:t>Longest lasting of the Italian city-states</a:t>
            </a:r>
          </a:p>
          <a:p>
            <a:pPr lvl="2"/>
            <a:r>
              <a:rPr lang="en-US" sz="2000" dirty="0"/>
              <a:t>Greatest maritime power in Italy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44002-B246-47AD-8B11-28CDAE086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8" y="381000"/>
            <a:ext cx="5588053" cy="5892801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Naples, Kingdom of the Two </a:t>
            </a:r>
            <a:r>
              <a:rPr lang="en-US" sz="2800" dirty="0" err="1"/>
              <a:t>Sicilies</a:t>
            </a:r>
            <a:r>
              <a:rPr lang="en-US" sz="2800" dirty="0"/>
              <a:t>:</a:t>
            </a:r>
          </a:p>
          <a:p>
            <a:pPr lvl="1">
              <a:defRPr/>
            </a:pPr>
            <a:r>
              <a:rPr lang="en-US" sz="2400" dirty="0"/>
              <a:t>Included southern Italian region of Naples and the island of Sicily</a:t>
            </a:r>
          </a:p>
          <a:p>
            <a:pPr lvl="1">
              <a:defRPr/>
            </a:pPr>
            <a:r>
              <a:rPr lang="en-US" sz="2400" dirty="0"/>
              <a:t>Only Italian city-state to officially have a “king”</a:t>
            </a:r>
          </a:p>
          <a:p>
            <a:pPr lvl="1">
              <a:defRPr/>
            </a:pPr>
            <a:r>
              <a:rPr lang="en-US" sz="2400" dirty="0"/>
              <a:t>Controlled by France between 1266-1435</a:t>
            </a:r>
          </a:p>
          <a:p>
            <a:pPr lvl="1">
              <a:defRPr/>
            </a:pPr>
            <a:r>
              <a:rPr lang="en-US" sz="2400" dirty="0"/>
              <a:t> Controlled by Spain after 1435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9E56-E89C-4C3B-9D5C-7F9F4476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83CBEE-4758-4A9A-85F7-840815AE3D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88826" cy="68580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90C7B4-41E7-44BD-8405-07A16E586B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502"/>
            <a:ext cx="12188825" cy="6909501"/>
          </a:xfrm>
        </p:spPr>
      </p:pic>
    </p:spTree>
    <p:extLst>
      <p:ext uri="{BB962C8B-B14F-4D97-AF65-F5344CB8AC3E}">
        <p14:creationId xmlns:p14="http://schemas.microsoft.com/office/powerpoint/2010/main" val="26935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7401-2B6C-4D0A-ABD6-2592436A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A5E12E-CB70-494D-A3DB-BB6913323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30" y="-56988"/>
            <a:ext cx="6545163" cy="69149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B2E7F-AF8F-42C4-BE0C-4ED4D332AA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6057-352A-4D31-917C-C4AA76DB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the Italian City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2C73-CD21-4A4F-846E-4BA1F614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French invasions of Italy began in 1494</a:t>
            </a:r>
          </a:p>
          <a:p>
            <a:pPr lvl="1"/>
            <a:r>
              <a:rPr lang="en-US" dirty="0"/>
              <a:t>Milan’s despot, Ludovico “the Moor” invited French King Charles VIII (1483-1498)</a:t>
            </a:r>
            <a:r>
              <a:rPr lang="en-US" sz="2800" b="1" dirty="0"/>
              <a:t> </a:t>
            </a:r>
            <a:r>
              <a:rPr lang="en-US" dirty="0"/>
              <a:t>to invade Naples, Milan’s traditional enemy.</a:t>
            </a:r>
          </a:p>
          <a:p>
            <a:pPr lvl="2"/>
            <a:r>
              <a:rPr lang="en-US" dirty="0"/>
              <a:t> This was the beginning of foreign invasions in Italy</a:t>
            </a:r>
          </a:p>
          <a:p>
            <a:pPr lvl="1"/>
            <a:r>
              <a:rPr lang="en-US" dirty="0"/>
              <a:t>Florence's attempt at appeasement ends in the overthrow of the Medici family </a:t>
            </a:r>
          </a:p>
          <a:p>
            <a:pPr lvl="1"/>
            <a:r>
              <a:rPr lang="en-US" dirty="0"/>
              <a:t>Spain </a:t>
            </a:r>
            <a:r>
              <a:rPr lang="en-US" dirty="0" err="1"/>
              <a:t>feard</a:t>
            </a:r>
            <a:r>
              <a:rPr lang="en-US" dirty="0"/>
              <a:t> an alliance between France and the </a:t>
            </a:r>
            <a:r>
              <a:rPr lang="en-US" dirty="0" err="1"/>
              <a:t>Nothern</a:t>
            </a:r>
            <a:r>
              <a:rPr lang="en-US" dirty="0"/>
              <a:t> Italian city states </a:t>
            </a:r>
          </a:p>
          <a:p>
            <a:pPr lvl="2"/>
            <a:r>
              <a:rPr lang="en-US" dirty="0"/>
              <a:t>Forms an alliance with Venice, the Papal States, and the Holy Roman Empire </a:t>
            </a:r>
          </a:p>
          <a:p>
            <a:pPr lvl="1"/>
            <a:r>
              <a:rPr lang="en-US" altLang="en-US" dirty="0"/>
              <a:t>1527- Sack of Rome by the armies of Charles V of the HRE</a:t>
            </a:r>
            <a:r>
              <a:rPr lang="en-US" altLang="en-US" b="1" dirty="0"/>
              <a:t> </a:t>
            </a:r>
            <a:r>
              <a:rPr lang="en-US" altLang="en-US" dirty="0"/>
              <a:t>(who was also king of Spain) symbolized the end of the Renaissance in Italy.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CDB8-6F88-4BF7-BB6E-50C11BFC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-196850"/>
            <a:ext cx="10360501" cy="1219200"/>
          </a:xfrm>
        </p:spPr>
        <p:txBody>
          <a:bodyPr/>
          <a:lstStyle/>
          <a:p>
            <a:r>
              <a:rPr lang="en-US" dirty="0"/>
              <a:t>Humanism: Characteristics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938CC-2166-40FA-9771-849E691FF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511854" cy="48577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Revival of philosophy, literature and art</a:t>
            </a:r>
          </a:p>
          <a:p>
            <a:pPr lvl="1"/>
            <a:r>
              <a:rPr lang="en-US" sz="2400" dirty="0"/>
              <a:t>Some sought to reconcile pagan writings with Christian thought</a:t>
            </a:r>
          </a:p>
          <a:p>
            <a:pPr lvl="1"/>
            <a:endParaRPr lang="en-US" sz="2400" dirty="0"/>
          </a:p>
          <a:p>
            <a:r>
              <a:rPr lang="en-US" sz="2800" dirty="0"/>
              <a:t>Strong belief in individualism and the potential/ capabilities of the individual </a:t>
            </a:r>
          </a:p>
          <a:p>
            <a:pPr lvl="1"/>
            <a:r>
              <a:rPr lang="en-US" sz="2400" dirty="0" err="1"/>
              <a:t>Virtu</a:t>
            </a:r>
            <a:r>
              <a:rPr lang="en-US" sz="2400" dirty="0"/>
              <a:t>- idea of excelling in all pursuits </a:t>
            </a:r>
          </a:p>
          <a:p>
            <a:pPr lvl="1"/>
            <a:r>
              <a:rPr lang="en-US" sz="2400" dirty="0"/>
              <a:t>Believed the key to a good life was Reason and Nature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95E9A-BD4A-4A48-91FC-D2C4007A1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1267" y="1447800"/>
            <a:ext cx="6297557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Secular in Nature </a:t>
            </a:r>
          </a:p>
          <a:p>
            <a:pPr lvl="1"/>
            <a:r>
              <a:rPr lang="en-US" sz="2800" dirty="0"/>
              <a:t>Shifted education focus away from theology to the classical text </a:t>
            </a:r>
          </a:p>
          <a:p>
            <a:pPr lvl="1"/>
            <a:r>
              <a:rPr lang="en-US" sz="2800" dirty="0"/>
              <a:t>Humanist still remain deeply Christian </a:t>
            </a:r>
          </a:p>
          <a:p>
            <a:r>
              <a:rPr lang="en-US" sz="2800" dirty="0"/>
              <a:t>Extensive study of Latin and Greek</a:t>
            </a:r>
          </a:p>
          <a:p>
            <a:r>
              <a:rPr lang="en-US" sz="2800" dirty="0"/>
              <a:t>Rejection of Aristotle in favor of Cicero, Virgil, and Plato </a:t>
            </a:r>
          </a:p>
          <a:p>
            <a:r>
              <a:rPr lang="en-US" sz="2800" dirty="0"/>
              <a:t>Civic Humanism- education should prepare good leaders  </a:t>
            </a:r>
          </a:p>
        </p:txBody>
      </p:sp>
    </p:spTree>
    <p:extLst>
      <p:ext uri="{BB962C8B-B14F-4D97-AF65-F5344CB8AC3E}">
        <p14:creationId xmlns:p14="http://schemas.microsoft.com/office/powerpoint/2010/main" val="37742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9C2E-348F-4B29-9886-A4CBF4EC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90" y="-221129"/>
            <a:ext cx="10360501" cy="1219200"/>
          </a:xfrm>
        </p:spPr>
        <p:txBody>
          <a:bodyPr/>
          <a:lstStyle/>
          <a:p>
            <a:r>
              <a:rPr lang="en-US" dirty="0"/>
              <a:t>Italian Humanist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E3EB-5912-4F81-B0F6-A4D71611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1371600"/>
            <a:ext cx="7392987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Petrarch </a:t>
            </a:r>
            <a:r>
              <a:rPr lang="en-US" sz="3600" dirty="0"/>
              <a:t>(1304-1374)</a:t>
            </a:r>
            <a:r>
              <a:rPr lang="en-US" sz="3600" b="1" dirty="0"/>
              <a:t>: </a:t>
            </a:r>
            <a:r>
              <a:rPr lang="en-US" sz="3600" dirty="0"/>
              <a:t>“father of humanism”</a:t>
            </a:r>
          </a:p>
          <a:p>
            <a:pPr lvl="1"/>
            <a:r>
              <a:rPr lang="en-US" sz="3200" dirty="0"/>
              <a:t>Considered the first modern writer</a:t>
            </a:r>
          </a:p>
          <a:p>
            <a:pPr lvl="2"/>
            <a:r>
              <a:rPr lang="en-US" sz="2800" dirty="0"/>
              <a:t>In his writings, literature was no longer subordinate to religion.</a:t>
            </a:r>
          </a:p>
          <a:p>
            <a:pPr lvl="1"/>
            <a:r>
              <a:rPr lang="en-US" sz="3200" dirty="0"/>
              <a:t>Considered the Middle Ages to be the “dark ages”</a:t>
            </a:r>
          </a:p>
          <a:p>
            <a:pPr lvl="1"/>
            <a:r>
              <a:rPr lang="en-US" sz="3200" dirty="0"/>
              <a:t>Perhaps the first to use critical textual analysis to ancient texts</a:t>
            </a:r>
          </a:p>
          <a:p>
            <a:pPr lvl="2"/>
            <a:r>
              <a:rPr lang="en-US" sz="2800" dirty="0"/>
              <a:t>Especially influenced by the Roman Cicero</a:t>
            </a:r>
          </a:p>
          <a:p>
            <a:pPr lvl="1"/>
            <a:r>
              <a:rPr lang="en-US" sz="3200" dirty="0"/>
              <a:t>Wrote his most well-known poetry in the Italian vernacular</a:t>
            </a:r>
          </a:p>
          <a:p>
            <a:pPr lvl="2"/>
            <a:r>
              <a:rPr lang="en-US" sz="2800" dirty="0"/>
              <a:t>Most texts in this era were written in Latin.</a:t>
            </a:r>
          </a:p>
          <a:p>
            <a:endParaRPr lang="en-US" dirty="0"/>
          </a:p>
        </p:txBody>
      </p:sp>
      <p:pic>
        <p:nvPicPr>
          <p:cNvPr id="4" name="Picture 5" descr="petrarch_1">
            <a:extLst>
              <a:ext uri="{FF2B5EF4-FFF2-40B4-BE49-F238E27FC236}">
                <a16:creationId xmlns:a16="http://schemas.microsoft.com/office/drawing/2014/main" id="{7923B663-5AD9-4E3D-8056-F81E9B58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446" y="1389529"/>
            <a:ext cx="3586374" cy="44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6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E01E-1C70-4D11-B2D5-3A292428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066800"/>
            <a:ext cx="5867400" cy="5232400"/>
          </a:xfrm>
        </p:spPr>
        <p:txBody>
          <a:bodyPr/>
          <a:lstStyle/>
          <a:p>
            <a:r>
              <a:rPr lang="en-US" sz="3200" b="1" dirty="0"/>
              <a:t>Leonardo Bruni </a:t>
            </a:r>
            <a:r>
              <a:rPr lang="en-US" sz="3200" dirty="0"/>
              <a:t>(1370-1444)</a:t>
            </a:r>
          </a:p>
          <a:p>
            <a:pPr lvl="1"/>
            <a:r>
              <a:rPr lang="en-US" sz="2800" dirty="0"/>
              <a:t>First to use the term “humanism”</a:t>
            </a:r>
          </a:p>
          <a:p>
            <a:pPr lvl="1"/>
            <a:r>
              <a:rPr lang="en-US" sz="2800" dirty="0"/>
              <a:t>Among the most important of the civic humanists</a:t>
            </a:r>
          </a:p>
          <a:p>
            <a:pPr lvl="1"/>
            <a:r>
              <a:rPr lang="en-US" sz="2800" dirty="0"/>
              <a:t>He wrote a history of Florence, perhaps the first modern history, and wrote a narrative using primary source documents and the division of historical periods</a:t>
            </a:r>
          </a:p>
          <a:p>
            <a:endParaRPr lang="en-US" dirty="0"/>
          </a:p>
        </p:txBody>
      </p:sp>
      <p:pic>
        <p:nvPicPr>
          <p:cNvPr id="4" name="Picture 2" descr="http://upload.wikimedia.org/wikipedia/commons/thumb/a/a8/LeonardoBruni.jpg/250px-LeonardoBruni.jpg">
            <a:hlinkClick r:id="rId2"/>
            <a:extLst>
              <a:ext uri="{FF2B5EF4-FFF2-40B4-BE49-F238E27FC236}">
                <a16:creationId xmlns:a16="http://schemas.microsoft.com/office/drawing/2014/main" id="{7FD1B22A-C197-41A2-B442-2EC3D586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89812" y="1030941"/>
            <a:ext cx="3847353" cy="523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09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455F-DD0A-426A-8985-CFEFE31A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676400"/>
            <a:ext cx="11277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1" dirty="0"/>
              <a:t>The Prince </a:t>
            </a:r>
            <a:r>
              <a:rPr lang="en-US" sz="3200" dirty="0"/>
              <a:t>(1513)</a:t>
            </a:r>
          </a:p>
          <a:p>
            <a:pPr lvl="1"/>
            <a:r>
              <a:rPr lang="en-US" sz="3200" dirty="0"/>
              <a:t>It was the quintessential political treatise of the 16th century.</a:t>
            </a:r>
          </a:p>
          <a:p>
            <a:pPr lvl="2"/>
            <a:r>
              <a:rPr lang="en-US" sz="3200" dirty="0"/>
              <a:t>His views were decidedly secular and his emphasis on individualism reflected humanist philosophy.</a:t>
            </a:r>
          </a:p>
          <a:p>
            <a:pPr lvl="2"/>
            <a:r>
              <a:rPr lang="en-US" sz="3200" dirty="0"/>
              <a:t>He studied classical history thoroughly in order to get a more realistic portrait of politics.</a:t>
            </a:r>
          </a:p>
          <a:p>
            <a:pPr lvl="2"/>
            <a:r>
              <a:rPr lang="en-US" sz="3200" dirty="0"/>
              <a:t>For rulers, “it was better to be feared than to be loved.”</a:t>
            </a:r>
          </a:p>
          <a:p>
            <a:pPr lvl="2"/>
            <a:r>
              <a:rPr lang="en-US" sz="3200" dirty="0"/>
              <a:t>Rulers had to be practical and cunning, in addition to being aggressive and ruthless.</a:t>
            </a:r>
          </a:p>
          <a:p>
            <a:pPr lvl="3"/>
            <a:r>
              <a:rPr lang="en-US" sz="3200" dirty="0"/>
              <a:t>At times rulers should behave like a lion (aggressive and powerful) and at other times like a fox (cunning and practical).</a:t>
            </a:r>
          </a:p>
          <a:p>
            <a:pPr lvl="2"/>
            <a:endParaRPr 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E58A9-933D-45E8-819D-71A8054F7913}"/>
              </a:ext>
            </a:extLst>
          </p:cNvPr>
          <p:cNvSpPr txBox="1"/>
          <p:nvPr/>
        </p:nvSpPr>
        <p:spPr>
          <a:xfrm>
            <a:off x="455612" y="914400"/>
            <a:ext cx="10820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Political Humanist: Niccolò Machiavelli </a:t>
            </a:r>
          </a:p>
        </p:txBody>
      </p:sp>
    </p:spTree>
    <p:extLst>
      <p:ext uri="{BB962C8B-B14F-4D97-AF65-F5344CB8AC3E}">
        <p14:creationId xmlns:p14="http://schemas.microsoft.com/office/powerpoint/2010/main" val="3696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186B-C046-4F31-87B4-EBBE0828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B8F8E5-12A3-451F-B712-B2456E418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0"/>
            <a:ext cx="6400800" cy="6858000"/>
          </a:xfrm>
        </p:spPr>
      </p:pic>
    </p:spTree>
    <p:extLst>
      <p:ext uri="{BB962C8B-B14F-4D97-AF65-F5344CB8AC3E}">
        <p14:creationId xmlns:p14="http://schemas.microsoft.com/office/powerpoint/2010/main" val="36120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8D9F-4FB7-465F-9184-B925083B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28600"/>
            <a:ext cx="10360501" cy="1219200"/>
          </a:xfrm>
        </p:spPr>
        <p:txBody>
          <a:bodyPr/>
          <a:lstStyle/>
          <a:p>
            <a:r>
              <a:rPr lang="en-US" dirty="0"/>
              <a:t>Humanist on Individual Behavior: Baldassare Castiglione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555B-FE61-49E2-9FA2-3F096D47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52600"/>
            <a:ext cx="6628050" cy="4470400"/>
          </a:xfrm>
        </p:spPr>
        <p:txBody>
          <a:bodyPr/>
          <a:lstStyle/>
          <a:p>
            <a:r>
              <a:rPr lang="en-US" dirty="0"/>
              <a:t>Book of the Courtier (1528)</a:t>
            </a:r>
          </a:p>
          <a:p>
            <a:pPr lvl="1"/>
            <a:r>
              <a:rPr lang="en-US" dirty="0"/>
              <a:t>most important Renaissance work on social etiquette</a:t>
            </a:r>
          </a:p>
          <a:p>
            <a:pPr lvl="1"/>
            <a:r>
              <a:rPr lang="en-US" dirty="0"/>
              <a:t>He specified qualities necessary to be a true gentleman including physical and intellectual abilities and leading an active life</a:t>
            </a:r>
          </a:p>
          <a:p>
            <a:pPr lvl="1"/>
            <a:r>
              <a:rPr lang="en-US" dirty="0"/>
              <a:t>described the ideal of a “Renaissance man” who was well-versed in the Greek and Roman classics, an accomplished warrior, could play music, dance, and had a modest but confident personal demeanor.</a:t>
            </a:r>
          </a:p>
          <a:p>
            <a:endParaRPr lang="en-US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1E0A998-FEE0-442B-8364-92BE43AB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18412" y="1358899"/>
            <a:ext cx="4123140" cy="52578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9494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1C9F-93DA-4BFA-8D46-FC024FFF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21A5-9D8E-4D81-B798-42E333383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Renaissance is considered the beginning of modern European history.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Renaissance (c. 1300-1600)</a:t>
            </a:r>
          </a:p>
          <a:p>
            <a:pPr marL="1188720" lvl="2" indent="-457200">
              <a:defRPr/>
            </a:pPr>
            <a:r>
              <a:rPr lang="en-US" sz="2300" dirty="0"/>
              <a:t> Occurred first in Italy c. 1300 and lasted until 1527 when Rome was sacked by foreign armies.</a:t>
            </a:r>
          </a:p>
          <a:p>
            <a:pPr marL="1188720" lvl="2" indent="-457200">
              <a:defRPr/>
            </a:pPr>
            <a:r>
              <a:rPr lang="en-US" sz="2500" dirty="0"/>
              <a:t>The Renaissance spread to Northern Europe around 1450</a:t>
            </a:r>
          </a:p>
          <a:p>
            <a:pPr marL="1188720" lvl="2" indent="-457200">
              <a:defRPr/>
            </a:pPr>
            <a:r>
              <a:rPr lang="en-US" sz="2500" dirty="0"/>
              <a:t>In England, the Renaissance did not begin until the 16</a:t>
            </a:r>
            <a:r>
              <a:rPr lang="en-US" sz="2500" baseline="30000" dirty="0"/>
              <a:t>th</a:t>
            </a:r>
            <a:r>
              <a:rPr lang="en-US" sz="2500" dirty="0"/>
              <a:t> century and lasted until the early 17th century (e.g. Shakespeare).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310D-A010-4145-99EF-96EF5ED9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A05C-602C-42CA-94B2-FE53E915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Johann </a:t>
            </a:r>
            <a:r>
              <a:rPr lang="en-US" dirty="0" err="1"/>
              <a:t>Gutenburg</a:t>
            </a:r>
            <a:r>
              <a:rPr lang="en-US" dirty="0"/>
              <a:t> (c. 1395-1468)</a:t>
            </a:r>
          </a:p>
          <a:p>
            <a:pPr lvl="1"/>
            <a:r>
              <a:rPr lang="en-US" dirty="0"/>
              <a:t>One of the most important inventions in human history</a:t>
            </a:r>
          </a:p>
          <a:p>
            <a:pPr lvl="1"/>
            <a:r>
              <a:rPr lang="en-US" dirty="0"/>
              <a:t>Development of </a:t>
            </a:r>
            <a:r>
              <a:rPr lang="en-US" b="1" dirty="0"/>
              <a:t>moveable type </a:t>
            </a:r>
            <a:r>
              <a:rPr lang="en-US" dirty="0"/>
              <a:t>made possible the spread of humanistic literature at an astonishing speed</a:t>
            </a:r>
            <a:endParaRPr lang="en-US" b="1" dirty="0"/>
          </a:p>
          <a:p>
            <a:pPr lvl="1"/>
            <a:r>
              <a:rPr lang="en-US" dirty="0"/>
              <a:t>No longer would copies of works need to be done individually by hand.</a:t>
            </a:r>
          </a:p>
          <a:p>
            <a:pPr lvl="1"/>
            <a:r>
              <a:rPr lang="en-US" dirty="0"/>
              <a:t>1457-58: published the first printed Bible in the city of Mainz</a:t>
            </a:r>
          </a:p>
          <a:p>
            <a:pPr lvl="1"/>
            <a:r>
              <a:rPr lang="en-US" dirty="0"/>
              <a:t>Encourages the use of vernacular (common language) </a:t>
            </a:r>
          </a:p>
          <a:p>
            <a:pPr lvl="1"/>
            <a:r>
              <a:rPr lang="en-US" dirty="0"/>
              <a:t>Facilitated the phenomenal spread of the Humanist ideas and the  Reformation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E9F1-8739-4CD5-8F7C-CB18DC5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F736-C8C8-48B6-998C-005DBD4C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voxeu.org/sites/default/files/image/FromAug2010/DittmarFig1.gif">
            <a:extLst>
              <a:ext uri="{FF2B5EF4-FFF2-40B4-BE49-F238E27FC236}">
                <a16:creationId xmlns:a16="http://schemas.microsoft.com/office/drawing/2014/main" id="{0C8308A8-93A4-4423-957D-952B0026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17712" y="0"/>
            <a:ext cx="8153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9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DC90-AA14-4966-8811-71EB675C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2" y="457200"/>
            <a:ext cx="10360501" cy="5816601"/>
          </a:xfrm>
        </p:spPr>
        <p:txBody>
          <a:bodyPr>
            <a:normAutofit/>
          </a:bodyPr>
          <a:lstStyle/>
          <a:p>
            <a:r>
              <a:rPr lang="en-US" altLang="en-US" dirty="0"/>
              <a:t>Origins of the concept of a “renaissance”: 19</a:t>
            </a:r>
            <a:r>
              <a:rPr lang="en-US" altLang="en-US" baseline="30000" dirty="0"/>
              <a:t>th</a:t>
            </a:r>
            <a:r>
              <a:rPr lang="en-US" altLang="en-US" dirty="0"/>
              <a:t>-century Swiss historian </a:t>
            </a:r>
            <a:r>
              <a:rPr lang="en-US" altLang="en-US" b="1" dirty="0"/>
              <a:t>Jacob Burckhardt </a:t>
            </a:r>
            <a:r>
              <a:rPr lang="en-US" altLang="en-US" dirty="0"/>
              <a:t>claimed the Renaissance stood in stark contrast to the Middle Ages.</a:t>
            </a:r>
          </a:p>
          <a:p>
            <a:pPr marL="0" indent="0">
              <a:buNone/>
            </a:pPr>
            <a:endParaRPr lang="en-US" altLang="en-US" b="1" dirty="0"/>
          </a:p>
          <a:p>
            <a:pPr>
              <a:spcBef>
                <a:spcPct val="0"/>
              </a:spcBef>
            </a:pPr>
            <a:r>
              <a:rPr lang="en-US" altLang="en-US" sz="3100" dirty="0"/>
              <a:t>Renaissance culture applied almost exclusively to the upper classes.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1. The upper classes had the luxury of time to  spend learning the classics.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2. The peasantry was largely illiterate and Renaissance ideas had little impact on common people.</a:t>
            </a:r>
          </a:p>
          <a:p>
            <a:pPr marL="914400" lvl="1" indent="-457200">
              <a:spcBef>
                <a:spcPct val="0"/>
              </a:spcBef>
              <a:buNone/>
            </a:pPr>
            <a:r>
              <a:rPr lang="en-US" altLang="en-US" sz="3100" dirty="0"/>
              <a:t>3. The working classes and small merchants were far too preoccupied with the concerns of daily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C9FB-4206-4BA3-93E1-56A4B6AC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Italian City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37E4-89DD-4300-B717-3BD58E29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Northern cities developed international trade</a:t>
            </a:r>
          </a:p>
          <a:p>
            <a:pPr lvl="1"/>
            <a:r>
              <a:rPr lang="en-US" dirty="0"/>
              <a:t>Venice, Genoa, and Milan</a:t>
            </a:r>
          </a:p>
          <a:p>
            <a:r>
              <a:rPr lang="en-US" dirty="0"/>
              <a:t>By 1300, </a:t>
            </a:r>
            <a:r>
              <a:rPr lang="en-US" i="1" dirty="0"/>
              <a:t>signori</a:t>
            </a:r>
            <a:r>
              <a:rPr lang="en-US" b="1" dirty="0"/>
              <a:t> </a:t>
            </a:r>
            <a:r>
              <a:rPr lang="en-US" dirty="0"/>
              <a:t>(despots), or </a:t>
            </a:r>
            <a:r>
              <a:rPr lang="en-US" i="1" dirty="0"/>
              <a:t>oligarchies </a:t>
            </a:r>
            <a:r>
              <a:rPr lang="en-US" dirty="0"/>
              <a:t>(rule of merchant aristocracies) controlled all of the Italian peninsula.</a:t>
            </a:r>
          </a:p>
          <a:p>
            <a:r>
              <a:rPr lang="en-US" dirty="0" err="1"/>
              <a:t>Commenda</a:t>
            </a:r>
            <a:r>
              <a:rPr lang="en-US" b="1" dirty="0"/>
              <a:t>:</a:t>
            </a:r>
            <a:r>
              <a:rPr lang="en-US" dirty="0"/>
              <a:t> a contract between a merchant and “merchant-adventurer” who agreed to take goods to distant locations and return with the proceeds (for 1/3 of the profits)</a:t>
            </a:r>
          </a:p>
          <a:p>
            <a:r>
              <a:rPr lang="en-US" dirty="0"/>
              <a:t>Italy became more urban: it had more towns and cities with significant populations than anywhere else in Europe 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5BDD-32F1-48CF-B4B2-1AE4413D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in the Italian City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D29-509C-4FE9-BE3F-E1BED7FA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9162" indent="-457200">
              <a:defRPr/>
            </a:pPr>
            <a:r>
              <a:rPr lang="en-US" dirty="0"/>
              <a:t>Competition meant that Italy did not unify politically. </a:t>
            </a:r>
          </a:p>
          <a:p>
            <a:pPr marL="919162" indent="-457200">
              <a:defRPr/>
            </a:pPr>
            <a:r>
              <a:rPr lang="en-US" dirty="0"/>
              <a:t>In effect, an early balance of power emerged.</a:t>
            </a:r>
          </a:p>
          <a:p>
            <a:pPr marL="919162" indent="-457200">
              <a:defRPr/>
            </a:pPr>
            <a:r>
              <a:rPr lang="en-US" dirty="0"/>
              <a:t>Political disunity eventually led to the downfall of the city-states in the late 1400s and early 1500s.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E68E-6304-4942-94F8-08766DD9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City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148-15AF-4180-B43D-6CA95000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61" y="1730375"/>
            <a:ext cx="10360501" cy="4470400"/>
          </a:xfrm>
        </p:spPr>
        <p:txBody>
          <a:bodyPr>
            <a:normAutofit/>
          </a:bodyPr>
          <a:lstStyle/>
          <a:p>
            <a:r>
              <a:rPr lang="en-US" sz="3200" dirty="0"/>
              <a:t>Republic of Florence (included Genoa)</a:t>
            </a:r>
          </a:p>
          <a:p>
            <a:pPr lvl="1"/>
            <a:r>
              <a:rPr lang="en-US" sz="2800" dirty="0"/>
              <a:t>Center of the Renaissance during the 14</a:t>
            </a:r>
            <a:r>
              <a:rPr lang="en-US" sz="2800" baseline="30000" dirty="0"/>
              <a:t>th</a:t>
            </a:r>
            <a:r>
              <a:rPr lang="en-US" sz="2800" dirty="0"/>
              <a:t> and 15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centurie</a:t>
            </a:r>
            <a:endParaRPr lang="en-US" sz="2800" dirty="0"/>
          </a:p>
          <a:p>
            <a:pPr lvl="1"/>
            <a:r>
              <a:rPr lang="en-US" sz="2800" dirty="0"/>
              <a:t>Dominated by the Medici family</a:t>
            </a:r>
          </a:p>
          <a:p>
            <a:pPr lvl="1"/>
            <a:r>
              <a:rPr lang="en-US" sz="2800" dirty="0" err="1"/>
              <a:t>Cosimo</a:t>
            </a:r>
            <a:r>
              <a:rPr lang="en-US" sz="2800" dirty="0"/>
              <a:t> de Medici (1389-1464): allied with other powerful families in Florence and became the unofficial ruler of the republic</a:t>
            </a:r>
          </a:p>
          <a:p>
            <a:pPr marL="1188720" lvl="1" indent="-452438">
              <a:defRPr/>
            </a:pPr>
            <a:r>
              <a:rPr lang="en-US" sz="2800" dirty="0"/>
              <a:t>Most powerful of the Medici rulers </a:t>
            </a:r>
            <a:endParaRPr lang="en-US" sz="2800" b="1" dirty="0"/>
          </a:p>
          <a:p>
            <a:pPr lvl="1"/>
            <a:r>
              <a:rPr lang="en-US" sz="2800" dirty="0"/>
              <a:t>Lorenzo the Magnificent (1449-1492): perhaps the greatest patron of the arts</a:t>
            </a:r>
          </a:p>
        </p:txBody>
      </p:sp>
    </p:spTree>
    <p:extLst>
      <p:ext uri="{BB962C8B-B14F-4D97-AF65-F5344CB8AC3E}">
        <p14:creationId xmlns:p14="http://schemas.microsoft.com/office/powerpoint/2010/main" val="17108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A854-FDF4-4F02-8784-BEDE3F8D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6E7F7D-7AFD-4FA8-AB32-DAEF2C65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6812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C1060-8365-436C-9739-352C8FA59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1" y="1"/>
            <a:ext cx="594201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EA440-7894-41B0-83C4-E3D55D6AA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" y="-1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D195-7EBC-4559-8811-9EA44A3B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685800"/>
            <a:ext cx="10360501" cy="4470400"/>
          </a:xfrm>
        </p:spPr>
        <p:txBody>
          <a:bodyPr/>
          <a:lstStyle/>
          <a:p>
            <a:r>
              <a:rPr lang="en-US" sz="3200" dirty="0"/>
              <a:t>Duchy of Milan </a:t>
            </a:r>
          </a:p>
          <a:p>
            <a:pPr lvl="1"/>
            <a:r>
              <a:rPr lang="en-US" sz="2800" dirty="0"/>
              <a:t>Ruled by the Sforza</a:t>
            </a:r>
            <a:r>
              <a:rPr lang="en-US" sz="2800" b="1" dirty="0"/>
              <a:t> </a:t>
            </a:r>
            <a:r>
              <a:rPr lang="en-US" sz="2800" dirty="0"/>
              <a:t>family after 1450</a:t>
            </a:r>
          </a:p>
          <a:p>
            <a:pPr lvl="1"/>
            <a:r>
              <a:rPr lang="en-US" sz="2800" dirty="0"/>
              <a:t>Milan was a major enemy of Florence and Venice.</a:t>
            </a:r>
          </a:p>
          <a:p>
            <a:pPr lvl="1"/>
            <a:r>
              <a:rPr lang="en-US" sz="2800" dirty="0"/>
              <a:t>The Peace of Lodi (1454) created a 40-year period of relative peace in northern Italy</a:t>
            </a:r>
          </a:p>
          <a:p>
            <a:pPr lvl="2"/>
            <a:r>
              <a:rPr lang="en-US" sz="2400" dirty="0"/>
              <a:t>The peace was, in part, a response to concerns over the Ottoman conquest of Constantinople a year earlier.</a:t>
            </a:r>
          </a:p>
          <a:p>
            <a:pPr lvl="2"/>
            <a:r>
              <a:rPr lang="en-US" sz="2400" dirty="0"/>
              <a:t>It created a stable balance of power for a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5E8F-BD51-4242-BCC1-CEA7C3E8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831A9-004B-4849-99C0-66392FE6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" y="5133"/>
            <a:ext cx="12166350" cy="6848856"/>
          </a:xfrm>
        </p:spPr>
      </p:pic>
    </p:spTree>
    <p:extLst>
      <p:ext uri="{BB962C8B-B14F-4D97-AF65-F5344CB8AC3E}">
        <p14:creationId xmlns:p14="http://schemas.microsoft.com/office/powerpoint/2010/main" val="27138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61</TotalTime>
  <Words>1110</Words>
  <Application>Microsoft Office PowerPoint</Application>
  <PresentationFormat>Custom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Cambria</vt:lpstr>
      <vt:lpstr>Red Radial 16x9</vt:lpstr>
      <vt:lpstr>The Italian Renaissance </vt:lpstr>
      <vt:lpstr>Back Ground </vt:lpstr>
      <vt:lpstr>PowerPoint Presentation</vt:lpstr>
      <vt:lpstr>Rise of Italian City States </vt:lpstr>
      <vt:lpstr>Politics in the Italian City States </vt:lpstr>
      <vt:lpstr>Major City States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Decline of the Italian City States </vt:lpstr>
      <vt:lpstr>Humanism: Characteristics</vt:lpstr>
      <vt:lpstr>Italian Humanist </vt:lpstr>
      <vt:lpstr>PowerPoint Presentation</vt:lpstr>
      <vt:lpstr>PowerPoint Presentation</vt:lpstr>
      <vt:lpstr>PowerPoint Presentation</vt:lpstr>
      <vt:lpstr>Humanist on Individual Behavior: Baldassare Castiglione </vt:lpstr>
      <vt:lpstr>Printing Press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Renaissance</dc:title>
  <dc:creator>Phillip Thurmond</dc:creator>
  <cp:lastModifiedBy>Phillip Thurmond</cp:lastModifiedBy>
  <cp:revision>9</cp:revision>
  <dcterms:created xsi:type="dcterms:W3CDTF">2019-08-04T22:08:59Z</dcterms:created>
  <dcterms:modified xsi:type="dcterms:W3CDTF">2019-08-04T23:10:29Z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