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9" r:id="rId2"/>
    <p:sldId id="280" r:id="rId3"/>
    <p:sldId id="281" r:id="rId4"/>
    <p:sldId id="282" r:id="rId5"/>
    <p:sldId id="298" r:id="rId6"/>
    <p:sldId id="290" r:id="rId7"/>
    <p:sldId id="283" r:id="rId8"/>
    <p:sldId id="284" r:id="rId9"/>
    <p:sldId id="296" r:id="rId10"/>
    <p:sldId id="286" r:id="rId11"/>
    <p:sldId id="297" r:id="rId12"/>
    <p:sldId id="287" r:id="rId13"/>
    <p:sldId id="28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>
        <p:scale>
          <a:sx n="63" d="100"/>
          <a:sy n="63" d="100"/>
        </p:scale>
        <p:origin x="804" y="1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2/6/2020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2/6/2020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2/6/2020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2/6/2020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www.worlds4.com/greenaway/quellen/index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Italian and Northern Renaissances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1300-1600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2B74-7DFE-4042-8A41-3AA565FD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457200"/>
            <a:ext cx="10666650" cy="6248400"/>
          </a:xfrm>
        </p:spPr>
        <p:txBody>
          <a:bodyPr/>
          <a:lstStyle/>
          <a:p>
            <a:r>
              <a:rPr lang="en-US" dirty="0"/>
              <a:t>Christian Humanism: (mainly located in Northern Europe) </a:t>
            </a:r>
          </a:p>
          <a:p>
            <a:pPr lvl="1"/>
            <a:r>
              <a:rPr lang="en-US" dirty="0"/>
              <a:t>Emphasized early church writings that provided answers on how to improve society and reform the church.</a:t>
            </a:r>
          </a:p>
          <a:p>
            <a:pPr lvl="1"/>
            <a:r>
              <a:rPr lang="en-US" dirty="0"/>
              <a:t>Erasmus (1466-1536)</a:t>
            </a:r>
          </a:p>
          <a:p>
            <a:pPr lvl="2"/>
            <a:r>
              <a:rPr lang="en-US" dirty="0"/>
              <a:t>a devout Catholic who sought to reform the Church, not destroy it.</a:t>
            </a:r>
          </a:p>
          <a:p>
            <a:pPr lvl="3"/>
            <a:r>
              <a:rPr lang="en-US" dirty="0"/>
              <a:t>His works will inspire Martin Luther and the ideas of the Protestant Reformation </a:t>
            </a:r>
          </a:p>
          <a:p>
            <a:endParaRPr lang="en-US" dirty="0"/>
          </a:p>
          <a:p>
            <a:r>
              <a:rPr lang="en-US" dirty="0"/>
              <a:t>Humanist on Individual Behavior:  sought to redefine social etiquette </a:t>
            </a:r>
          </a:p>
          <a:p>
            <a:pPr lvl="1"/>
            <a:r>
              <a:rPr lang="en-US" dirty="0"/>
              <a:t>Baldassare Castiglione </a:t>
            </a:r>
          </a:p>
          <a:p>
            <a:pPr lvl="2"/>
            <a:r>
              <a:rPr lang="en-US" dirty="0"/>
              <a:t>Book of the Courtier (1528)</a:t>
            </a:r>
          </a:p>
          <a:p>
            <a:pPr lvl="3"/>
            <a:r>
              <a:rPr lang="en-US" dirty="0"/>
              <a:t>He specified qualities necessary to be a true gentleman including physical and intellectual abilities and leading an active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EEFA-3F95-4218-9FBA-DCD5B82F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26F6-E210-4AFE-94D0-7F895A550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rasmus">
            <a:extLst>
              <a:ext uri="{FF2B5EF4-FFF2-40B4-BE49-F238E27FC236}">
                <a16:creationId xmlns:a16="http://schemas.microsoft.com/office/drawing/2014/main" id="{6BA968F4-0BBE-46FC-A8F6-13520349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6" y="0"/>
            <a:ext cx="618235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7D814C2E-8FBF-46F5-A299-1ED24B6A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063" y="0"/>
            <a:ext cx="60705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5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0624-53FC-4E74-A219-8810528E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Printing Press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B26A-6D2A-46A7-AB61-0BC15368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Johann Gutenberg (c. 1395-1468)</a:t>
            </a:r>
          </a:p>
          <a:p>
            <a:pPr lvl="1"/>
            <a:r>
              <a:rPr lang="en-US" sz="2800" dirty="0"/>
              <a:t>One of the most important inventions in human history</a:t>
            </a:r>
          </a:p>
          <a:p>
            <a:pPr lvl="1"/>
            <a:r>
              <a:rPr lang="en-US" sz="2800" dirty="0"/>
              <a:t>Development of moveable type made possible the spread of humanistic literature at an astonishing speed</a:t>
            </a:r>
            <a:endParaRPr lang="en-US" sz="2800" b="1" dirty="0"/>
          </a:p>
          <a:p>
            <a:pPr lvl="1"/>
            <a:r>
              <a:rPr lang="en-US" sz="2800" dirty="0"/>
              <a:t>Encourages the use of vernacular (common language) </a:t>
            </a:r>
          </a:p>
          <a:p>
            <a:pPr lvl="1"/>
            <a:r>
              <a:rPr lang="en-US" sz="2800" dirty="0"/>
              <a:t>Facilitated the phenomenal spread of the Humanist ideas and the  Reformation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734D-9C20-476E-9F90-BE5BF647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FAA1-6EB6-4877-8C70-CDFB91BF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voxeu.org/sites/default/files/image/FromAug2010/DittmarFig1.gif">
            <a:extLst>
              <a:ext uri="{FF2B5EF4-FFF2-40B4-BE49-F238E27FC236}">
                <a16:creationId xmlns:a16="http://schemas.microsoft.com/office/drawing/2014/main" id="{D62437CC-C720-494D-A86E-723D31EA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12" y="28575"/>
            <a:ext cx="8153400" cy="682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81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9AAA-F2FF-425B-A856-D069477E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440C-45AB-4C57-90C4-4C1B82F8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457200">
              <a:defRPr/>
            </a:pPr>
            <a:r>
              <a:rPr lang="en-US" sz="3100" dirty="0"/>
              <a:t>Renaissance (c. 1300-1600)</a:t>
            </a:r>
          </a:p>
          <a:p>
            <a:pPr marL="914400" lvl="1" indent="-457200">
              <a:defRPr/>
            </a:pPr>
            <a:r>
              <a:rPr lang="en-US" sz="2700" dirty="0"/>
              <a:t>Occurred first in Italy c. 1300 and lasted until 1527 when Rome was sacked by foreign armies.</a:t>
            </a:r>
          </a:p>
          <a:p>
            <a:pPr marL="914400" lvl="1" indent="-457200">
              <a:defRPr/>
            </a:pPr>
            <a:r>
              <a:rPr lang="en-US" sz="2900" dirty="0"/>
              <a:t>The Renaissance spread to Northern Europe around 1450</a:t>
            </a:r>
          </a:p>
          <a:p>
            <a:pPr marL="914400" lvl="1" indent="-457200">
              <a:defRPr/>
            </a:pPr>
            <a:r>
              <a:rPr lang="en-US" sz="2900" dirty="0"/>
              <a:t>In England, the Renaissance did not begin until the 16</a:t>
            </a:r>
            <a:r>
              <a:rPr lang="en-US" sz="2900" baseline="30000" dirty="0"/>
              <a:t>th</a:t>
            </a:r>
            <a:r>
              <a:rPr lang="en-US" sz="2900" dirty="0"/>
              <a:t> century and lasted until the early 17th century (e.g. Shakespeare).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9DC-E7C5-4678-9067-768847E1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Culture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7008-3C5D-42C8-B3DC-AC80A41A4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100" dirty="0"/>
              <a:t>Renaissance culture applied almost exclusively to the upper classes.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1. The upper classes had the luxury of time to  spend learning the classics.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2. The peasantry was largely illiterate and Renaissance ideas had little impact on common people.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3. The working classes and small merchants were far too preoccupied with the concerns of daily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145C-C0AD-4D9E-A791-4E81980C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Italy?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5414-19BA-4D05-AF9A-A591E87C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Northern cities developed international trade</a:t>
            </a:r>
          </a:p>
          <a:p>
            <a:pPr lvl="1"/>
            <a:r>
              <a:rPr lang="en-US" dirty="0"/>
              <a:t>Venice, Genoa, and Milan</a:t>
            </a:r>
          </a:p>
          <a:p>
            <a:r>
              <a:rPr lang="en-US" dirty="0"/>
              <a:t>By 1300, </a:t>
            </a:r>
            <a:r>
              <a:rPr lang="en-US" i="1" dirty="0"/>
              <a:t>signori</a:t>
            </a:r>
            <a:r>
              <a:rPr lang="en-US" b="1" dirty="0"/>
              <a:t> </a:t>
            </a:r>
            <a:r>
              <a:rPr lang="en-US" dirty="0"/>
              <a:t>(despots), or </a:t>
            </a:r>
            <a:r>
              <a:rPr lang="en-US" i="1" dirty="0"/>
              <a:t>oligarchies </a:t>
            </a:r>
            <a:r>
              <a:rPr lang="en-US" dirty="0"/>
              <a:t>(rule of merchant aristocracies) controlled all of the Italian peninsula.</a:t>
            </a:r>
          </a:p>
          <a:p>
            <a:r>
              <a:rPr lang="en-US" dirty="0"/>
              <a:t>Italy became more urban: it had more towns and cities with significant populations than anywhere else in Europe at this time.</a:t>
            </a:r>
          </a:p>
          <a:p>
            <a:r>
              <a:rPr lang="en-US" dirty="0"/>
              <a:t>The Renaissance in Italy was far more religious in nature than that of the Northern Renaissance.</a:t>
            </a:r>
          </a:p>
          <a:p>
            <a:pPr lvl="1"/>
            <a:r>
              <a:rPr lang="en-US" dirty="0"/>
              <a:t>This can be seen in art and in literature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9F0E-F693-4679-8CFC-F3EE2676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9359-79D2-4E4F-9939-EF79C6FE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86F9F-9D3C-463C-83E6-2DCACD83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96D0BA8-3449-4277-819A-FE88EAF48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" y="0"/>
            <a:ext cx="624681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EA14E-AD69-4A42-A444-4EB27AFBC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1" y="1"/>
            <a:ext cx="5942013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2FC10-B8D0-4E59-9E47-2745690F7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-31750"/>
            <a:ext cx="12166350" cy="6877049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76453101-0D77-453C-8987-D10242BA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" y="-51502"/>
            <a:ext cx="12188825" cy="69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5DA8-8A27-4946-990E-4099D0F2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A10-6C9C-47C9-A3DE-CE94F8B6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thens">
            <a:extLst>
              <a:ext uri="{FF2B5EF4-FFF2-40B4-BE49-F238E27FC236}">
                <a16:creationId xmlns:a16="http://schemas.microsoft.com/office/drawing/2014/main" id="{4A60F6CD-AB4C-4CA8-893B-F63F1AADE4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4F198-DD89-40A4-A9DD-E1AE759EA1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367A1-8BA9-4932-8C95-14007DFB2D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" y="1"/>
            <a:ext cx="121888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heteyc1">
            <a:extLst>
              <a:ext uri="{FF2B5EF4-FFF2-40B4-BE49-F238E27FC236}">
                <a16:creationId xmlns:a16="http://schemas.microsoft.com/office/drawing/2014/main" id="{5D63112B-4D2A-459A-B0F9-A1CE8DCD540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7812" y="0"/>
            <a:ext cx="6172200" cy="68580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12227-981">
            <a:extLst>
              <a:ext uri="{FF2B5EF4-FFF2-40B4-BE49-F238E27FC236}">
                <a16:creationId xmlns:a16="http://schemas.microsoft.com/office/drawing/2014/main" id="{D2B2415E-7929-4D16-B5C2-370F66881CD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0" y="0"/>
            <a:ext cx="12171684" cy="68580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[back | zurück]">
            <a:hlinkClick r:id="rId7"/>
            <a:extLst>
              <a:ext uri="{FF2B5EF4-FFF2-40B4-BE49-F238E27FC236}">
                <a16:creationId xmlns:a16="http://schemas.microsoft.com/office/drawing/2014/main" id="{DDD11E4A-7093-4D91-AA0E-2BB8CE59899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" y="-2"/>
            <a:ext cx="12180256" cy="68580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487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F137-37B0-4860-BC8E-D1E07C27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-304800"/>
            <a:ext cx="10360501" cy="1219200"/>
          </a:xfrm>
        </p:spPr>
        <p:txBody>
          <a:bodyPr/>
          <a:lstStyle/>
          <a:p>
            <a:r>
              <a:rPr lang="en-US" dirty="0"/>
              <a:t>Humanism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165E-4514-48D1-A59D-362DEB22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1066800"/>
            <a:ext cx="10819050" cy="5257800"/>
          </a:xfrm>
        </p:spPr>
        <p:txBody>
          <a:bodyPr>
            <a:normAutofit/>
          </a:bodyPr>
          <a:lstStyle/>
          <a:p>
            <a:r>
              <a:rPr lang="en-US" dirty="0"/>
              <a:t>Revival of philosophy, literature and art</a:t>
            </a:r>
          </a:p>
          <a:p>
            <a:pPr lvl="1"/>
            <a:r>
              <a:rPr lang="en-US" dirty="0"/>
              <a:t>Some sought to reconcile pagan writings with Christian thought</a:t>
            </a:r>
          </a:p>
          <a:p>
            <a:pPr lvl="1"/>
            <a:endParaRPr lang="en-US" dirty="0"/>
          </a:p>
          <a:p>
            <a:r>
              <a:rPr lang="en-US" dirty="0"/>
              <a:t>Strong belief in individualism and the potential/ capabilities of the individual </a:t>
            </a:r>
          </a:p>
          <a:p>
            <a:pPr lvl="1"/>
            <a:r>
              <a:rPr lang="en-US" dirty="0" err="1"/>
              <a:t>Virtu</a:t>
            </a:r>
            <a:r>
              <a:rPr lang="en-US" dirty="0"/>
              <a:t>- idea of excelling in all pursuits </a:t>
            </a:r>
          </a:p>
          <a:p>
            <a:pPr lvl="1"/>
            <a:r>
              <a:rPr lang="en-US" dirty="0"/>
              <a:t>Believed the key to a good life was Reason and Nature 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Secular in Nature </a:t>
            </a:r>
          </a:p>
          <a:p>
            <a:pPr lvl="1"/>
            <a:r>
              <a:rPr lang="en-US" sz="2800" dirty="0"/>
              <a:t>Shifted education focus away from theology to the classical text </a:t>
            </a:r>
          </a:p>
          <a:p>
            <a:pPr lvl="1"/>
            <a:r>
              <a:rPr lang="en-US" sz="2800" dirty="0"/>
              <a:t>Humanist still remain deeply Christian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82C-47EA-4B12-8FB4-F535EAB0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-152400"/>
            <a:ext cx="10360501" cy="1219200"/>
          </a:xfrm>
        </p:spPr>
        <p:txBody>
          <a:bodyPr/>
          <a:lstStyle/>
          <a:p>
            <a:r>
              <a:rPr lang="en-US" dirty="0"/>
              <a:t>Types of Humanist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CD48-F93D-49D2-8922-E0537394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1371600"/>
            <a:ext cx="1089525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Civic Humanist-  believed that education should prepare leaders who would be active in civic affairs.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2800" dirty="0"/>
              <a:t>Niccolò Machiavelli </a:t>
            </a:r>
          </a:p>
          <a:p>
            <a:pPr lvl="2"/>
            <a:r>
              <a:rPr lang="en-US" sz="2800" dirty="0"/>
              <a:t>Write the Prince </a:t>
            </a:r>
          </a:p>
          <a:p>
            <a:pPr lvl="2"/>
            <a:r>
              <a:rPr lang="en-US" sz="2800" dirty="0"/>
              <a:t>Argues that at times rulers should behave like a lion (aggressive and powerful) and at other times like a fox (cunning and practical).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Thomas More (1478-1536)</a:t>
            </a:r>
          </a:p>
          <a:p>
            <a:pPr lvl="2"/>
            <a:r>
              <a:rPr lang="en-US" sz="2800" dirty="0"/>
              <a:t>He rose to the highest government position of any humanist</a:t>
            </a:r>
          </a:p>
          <a:p>
            <a:pPr lvl="3"/>
            <a:r>
              <a:rPr lang="en-US" sz="2800" dirty="0"/>
              <a:t>Lord Chancellor to King Henry VIII in England.</a:t>
            </a:r>
          </a:p>
          <a:p>
            <a:pPr lvl="2"/>
            <a:r>
              <a:rPr lang="en-US" sz="2800" dirty="0"/>
              <a:t>Wrote Utopia which seeks to describe a perfect society free of what More saw as society’s ills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628E-F4B8-40DD-AA4C-4FE0FB5A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DEF1-6C94-455F-99C8-570B14E2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more">
            <a:extLst>
              <a:ext uri="{FF2B5EF4-FFF2-40B4-BE49-F238E27FC236}">
                <a16:creationId xmlns:a16="http://schemas.microsoft.com/office/drawing/2014/main" id="{FA8E5852-1956-4EF0-AC21-E98A6829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211" y="-1"/>
            <a:ext cx="6170613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6E4C16-5766-4468-9613-92A28D88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" y="0"/>
            <a:ext cx="6035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67</TotalTime>
  <Words>523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</vt:lpstr>
      <vt:lpstr>Red Radial 16x9</vt:lpstr>
      <vt:lpstr>The Italian and Northern Renaissances </vt:lpstr>
      <vt:lpstr>Renaissance Background </vt:lpstr>
      <vt:lpstr>Renaissance Culture  </vt:lpstr>
      <vt:lpstr>Why Italy? </vt:lpstr>
      <vt:lpstr>PowerPoint Presentation</vt:lpstr>
      <vt:lpstr>PowerPoint Presentation</vt:lpstr>
      <vt:lpstr>Humanism </vt:lpstr>
      <vt:lpstr>Types of Humanist </vt:lpstr>
      <vt:lpstr>PowerPoint Presentation</vt:lpstr>
      <vt:lpstr>PowerPoint Presentation</vt:lpstr>
      <vt:lpstr>PowerPoint Presentation</vt:lpstr>
      <vt:lpstr>The Printing Press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and Northern Renaissances</dc:title>
  <dc:creator>Phillip Thurmond</dc:creator>
  <cp:lastModifiedBy>Phillip Thurmond</cp:lastModifiedBy>
  <cp:revision>5</cp:revision>
  <dcterms:created xsi:type="dcterms:W3CDTF">2020-02-07T00:32:47Z</dcterms:created>
  <dcterms:modified xsi:type="dcterms:W3CDTF">2020-02-07T01:40:32Z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