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59" r:id="rId5"/>
    <p:sldId id="267" r:id="rId6"/>
    <p:sldId id="260" r:id="rId7"/>
    <p:sldId id="266" r:id="rId8"/>
    <p:sldId id="261" r:id="rId9"/>
    <p:sldId id="268" r:id="rId10"/>
    <p:sldId id="262" r:id="rId11"/>
    <p:sldId id="271" r:id="rId12"/>
    <p:sldId id="263" r:id="rId13"/>
    <p:sldId id="264" r:id="rId14"/>
    <p:sldId id="269" r:id="rId15"/>
    <p:sldId id="26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53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ndlearn.com/if?img=28&amp;search=industrial%20revolution&amp;cat=&amp;bool=an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706" y="1873584"/>
            <a:ext cx="6029863" cy="2560320"/>
          </a:xfrm>
        </p:spPr>
        <p:txBody>
          <a:bodyPr/>
          <a:lstStyle/>
          <a:p>
            <a:r>
              <a:rPr lang="en-US" dirty="0"/>
              <a:t>The Industrial Revolution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66" y="4502988"/>
            <a:ext cx="5120640" cy="1600200"/>
          </a:xfrm>
        </p:spPr>
        <p:txBody>
          <a:bodyPr/>
          <a:lstStyle/>
          <a:p>
            <a:r>
              <a:rPr lang="en-US" dirty="0"/>
              <a:t>Causes and Outcomes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r="16389"/>
          <a:stretch>
            <a:fillRect/>
          </a:stretch>
        </p:blipFill>
        <p:spPr>
          <a:xfrm>
            <a:off x="6521569" y="-114300"/>
            <a:ext cx="5670431" cy="7364186"/>
          </a:xfr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BD490-0C7D-457F-9D93-01E0B9B4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03061-FF37-4410-B71E-669F2243B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side of Industrialization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A. Negatives of the factory system</a:t>
            </a:r>
          </a:p>
          <a:p>
            <a:pPr lvl="1">
              <a:spcBef>
                <a:spcPct val="15000"/>
              </a:spcBef>
            </a:pPr>
            <a:r>
              <a:rPr lang="en-US" altLang="en-US" sz="3200" dirty="0"/>
              <a:t>Factory work became less skilled</a:t>
            </a:r>
          </a:p>
          <a:p>
            <a:pPr lvl="1">
              <a:spcBef>
                <a:spcPct val="15000"/>
              </a:spcBef>
            </a:pPr>
            <a:r>
              <a:rPr lang="en-US" altLang="en-US" sz="3200" dirty="0"/>
              <a:t>Conditions were dirty, dangerous, and unhealthy</a:t>
            </a:r>
          </a:p>
          <a:p>
            <a:pPr lvl="1">
              <a:spcBef>
                <a:spcPct val="15000"/>
              </a:spcBef>
            </a:pPr>
            <a:r>
              <a:rPr lang="en-US" altLang="en-US" sz="3200" dirty="0"/>
              <a:t>Long hours (12-16 </a:t>
            </a:r>
            <a:r>
              <a:rPr lang="en-US" altLang="en-US" sz="3200" dirty="0" err="1"/>
              <a:t>hr</a:t>
            </a:r>
            <a:r>
              <a:rPr lang="en-US" altLang="en-US" sz="3200" dirty="0"/>
              <a:t> day) </a:t>
            </a:r>
          </a:p>
          <a:p>
            <a:pPr lvl="1">
              <a:spcBef>
                <a:spcPct val="15000"/>
              </a:spcBef>
            </a:pPr>
            <a:r>
              <a:rPr lang="en-US" altLang="en-US" sz="3200" dirty="0"/>
              <a:t>Workers were not paid well</a:t>
            </a:r>
          </a:p>
          <a:p>
            <a:pPr lvl="2">
              <a:spcBef>
                <a:spcPct val="15000"/>
              </a:spcBef>
            </a:pPr>
            <a:r>
              <a:rPr lang="en-US" altLang="en-US" sz="2800" dirty="0"/>
              <a:t>Women &amp; children were paid less than men</a:t>
            </a:r>
          </a:p>
          <a:p>
            <a:pPr lvl="1">
              <a:spcBef>
                <a:spcPct val="15000"/>
              </a:spcBef>
            </a:pPr>
            <a:r>
              <a:rPr lang="en-US" altLang="en-US" sz="3200" dirty="0"/>
              <a:t>Owners required workers “clock in” &amp; limited their breaks to increase production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792" y="1828800"/>
            <a:ext cx="5762446" cy="4343400"/>
          </a:xfrm>
        </p:spPr>
        <p:txBody>
          <a:bodyPr/>
          <a:lstStyle/>
          <a:p>
            <a:r>
              <a:rPr lang="en-US" dirty="0"/>
              <a:t>B. Child Labor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worked in factories, brickyards, or mines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poor families needed their kids to work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worked long hours in dangerous conditions, were often beaten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Child workers earned 10% of an adult wage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21238" y="1828799"/>
            <a:ext cx="5943600" cy="4343401"/>
          </a:xfrm>
        </p:spPr>
        <p:txBody>
          <a:bodyPr/>
          <a:lstStyle/>
          <a:p>
            <a:r>
              <a:rPr lang="en-US" dirty="0"/>
              <a:t>C. Changing Role of Women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poor women in cities worked in factories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Some women worked as domestic servants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Factory jobs required long hours </a:t>
            </a:r>
          </a:p>
          <a:p>
            <a:pPr lvl="2">
              <a:spcBef>
                <a:spcPct val="15000"/>
              </a:spcBef>
            </a:pPr>
            <a:r>
              <a:rPr lang="en-US" altLang="en-US" sz="2400" dirty="0"/>
              <a:t>could leave women crippled, sick, or deformed </a:t>
            </a:r>
          </a:p>
          <a:p>
            <a:pPr lvl="1">
              <a:spcBef>
                <a:spcPct val="15000"/>
              </a:spcBef>
            </a:pPr>
            <a:r>
              <a:rPr lang="en-US" altLang="en-US" sz="2400" dirty="0"/>
              <a:t>Women were paid ½ or ⅓ of a man’s salary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2"/>
            <a:ext cx="12192000" cy="68364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571"/>
            <a:ext cx="12192001" cy="68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the Industrialization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068" y="1828800"/>
            <a:ext cx="5512279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People wanted reforms</a:t>
            </a:r>
          </a:p>
          <a:p>
            <a:r>
              <a:rPr lang="en-US" dirty="0"/>
              <a:t>Reformers regulated water, food, sewage, and offered public education  </a:t>
            </a:r>
          </a:p>
          <a:p>
            <a:r>
              <a:rPr lang="en-US" dirty="0"/>
              <a:t>By the mid to late 1800s Britain and the US had passed child and women labor laws </a:t>
            </a:r>
          </a:p>
          <a:p>
            <a:r>
              <a:rPr lang="en-US" dirty="0"/>
              <a:t>Regulated hours and wages</a:t>
            </a:r>
          </a:p>
          <a:p>
            <a:r>
              <a:rPr lang="en-US" dirty="0"/>
              <a:t>Workers organized in unions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Capitalism </a:t>
            </a:r>
          </a:p>
          <a:p>
            <a:pPr lvl="1"/>
            <a:r>
              <a:rPr lang="en-US" dirty="0"/>
              <a:t>Drove industrialization </a:t>
            </a:r>
          </a:p>
          <a:p>
            <a:pPr lvl="1"/>
            <a:r>
              <a:rPr lang="en-US" dirty="0"/>
              <a:t>Laissez-faire economics</a:t>
            </a:r>
          </a:p>
          <a:p>
            <a:r>
              <a:rPr lang="en-US" dirty="0"/>
              <a:t>Socialism</a:t>
            </a:r>
          </a:p>
          <a:p>
            <a:pPr lvl="1"/>
            <a:r>
              <a:rPr lang="en-US" dirty="0"/>
              <a:t>Argued for more government control and regulation </a:t>
            </a:r>
          </a:p>
          <a:p>
            <a:r>
              <a:rPr lang="en-US" dirty="0"/>
              <a:t>Communism </a:t>
            </a:r>
          </a:p>
          <a:p>
            <a:pPr lvl="1"/>
            <a:r>
              <a:rPr lang="en-US" dirty="0"/>
              <a:t>Introduced by Karl Marx and Friedrich Engels  </a:t>
            </a:r>
          </a:p>
          <a:p>
            <a:pPr lvl="2"/>
            <a:r>
              <a:rPr lang="en-US" dirty="0"/>
              <a:t>Wrote the Communist Manifest</a:t>
            </a:r>
          </a:p>
          <a:p>
            <a:pPr lvl="1"/>
            <a:r>
              <a:rPr lang="en-US" dirty="0"/>
              <a:t>Argued that the workers should have the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12192000" cy="68253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Overview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828799"/>
            <a:ext cx="10195560" cy="4774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By the mid to late 1700s there was a shift towards manufactured good</a:t>
            </a:r>
          </a:p>
          <a:p>
            <a:r>
              <a:rPr lang="en-US" dirty="0"/>
              <a:t>The shift moved towards machines</a:t>
            </a:r>
          </a:p>
          <a:p>
            <a:pPr lvl="1"/>
            <a:r>
              <a:rPr lang="en-US" dirty="0"/>
              <a:t>Mass produced products </a:t>
            </a:r>
          </a:p>
          <a:p>
            <a:pPr lvl="1"/>
            <a:r>
              <a:rPr lang="en-US" dirty="0"/>
              <a:t>Lowered costs</a:t>
            </a:r>
          </a:p>
          <a:p>
            <a:r>
              <a:rPr lang="en-US" dirty="0"/>
              <a:t>Agricultural Revolution- new farming techniques led to higher yields </a:t>
            </a:r>
          </a:p>
          <a:p>
            <a:pPr lvl="1"/>
            <a:r>
              <a:rPr lang="en-US" dirty="0"/>
              <a:t>Crop rotation and seed drill     </a:t>
            </a:r>
          </a:p>
          <a:p>
            <a:r>
              <a:rPr lang="en-US" dirty="0"/>
              <a:t>2 waves of industrialization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(late 1700s to mid 1800s)= textiles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(late 1800s to early 1900s)= steel, petroleum, electricity production, and expansion of railroads</a:t>
            </a:r>
          </a:p>
          <a:p>
            <a:r>
              <a:rPr lang="en-US" dirty="0"/>
              <a:t>By 1900 the industrialization spread from Europe to the United States </a:t>
            </a:r>
          </a:p>
          <a:p>
            <a:pPr lvl="1"/>
            <a:r>
              <a:rPr lang="en-US" dirty="0"/>
              <a:t>Makes the west the dominate region of the world </a:t>
            </a:r>
          </a:p>
        </p:txBody>
      </p:sp>
    </p:spTree>
    <p:extLst>
      <p:ext uri="{BB962C8B-B14F-4D97-AF65-F5344CB8AC3E}">
        <p14:creationId xmlns:p14="http://schemas.microsoft.com/office/powerpoint/2010/main" val="13567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Revolution: England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Industrial Revolution began in England </a:t>
            </a:r>
          </a:p>
          <a:p>
            <a:r>
              <a:rPr lang="en-US" sz="3200" dirty="0"/>
              <a:t>Reasons Why </a:t>
            </a:r>
          </a:p>
          <a:p>
            <a:pPr lvl="1"/>
            <a:r>
              <a:rPr lang="en-US" sz="2800" dirty="0"/>
              <a:t>Large deposits of natural resources</a:t>
            </a:r>
          </a:p>
          <a:p>
            <a:pPr lvl="2"/>
            <a:r>
              <a:rPr lang="en-US" sz="2400" dirty="0"/>
              <a:t>Coal and Iron </a:t>
            </a:r>
          </a:p>
          <a:p>
            <a:pPr lvl="1"/>
            <a:r>
              <a:rPr lang="en-US" sz="2800" dirty="0"/>
              <a:t>Overseas empire provided resources </a:t>
            </a:r>
          </a:p>
          <a:p>
            <a:pPr lvl="2"/>
            <a:r>
              <a:rPr lang="en-US" sz="2400" dirty="0"/>
              <a:t>Also acted as markets for finished goods   </a:t>
            </a:r>
          </a:p>
          <a:p>
            <a:pPr lvl="1"/>
            <a:r>
              <a:rPr lang="en-US" sz="2800" dirty="0"/>
              <a:t>Banks invested in inventions and industry</a:t>
            </a:r>
          </a:p>
          <a:p>
            <a:pPr lvl="1"/>
            <a:r>
              <a:rPr lang="en-US" sz="2800" dirty="0"/>
              <a:t>From 1750 to 1850 Britain was the most industrialized nation  </a:t>
            </a:r>
          </a:p>
        </p:txBody>
      </p:sp>
    </p:spTree>
    <p:extLst>
      <p:ext uri="{BB962C8B-B14F-4D97-AF65-F5344CB8AC3E}">
        <p14:creationId xmlns:p14="http://schemas.microsoft.com/office/powerpoint/2010/main" val="33209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13"/>
            <a:ext cx="12192001" cy="68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Textile Industry and the rise of the Factory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799"/>
            <a:ext cx="10232571" cy="465364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Large boom in textile industry due to the demand for these products</a:t>
            </a:r>
          </a:p>
          <a:p>
            <a:r>
              <a:rPr lang="en-US" sz="3200" dirty="0"/>
              <a:t>Increases a demand for cotton </a:t>
            </a:r>
          </a:p>
          <a:p>
            <a:pPr lvl="1"/>
            <a:r>
              <a:rPr lang="en-US" sz="2800" dirty="0"/>
              <a:t>Affects slavery in the United States </a:t>
            </a:r>
          </a:p>
          <a:p>
            <a:pPr lvl="2"/>
            <a:r>
              <a:rPr lang="en-US" sz="2400" dirty="0"/>
              <a:t>Eli Whitney's cotton gin increases production  </a:t>
            </a:r>
          </a:p>
          <a:p>
            <a:pPr lvl="1"/>
            <a:r>
              <a:rPr lang="en-US" sz="2800" dirty="0"/>
              <a:t>Textile industry leads to the factory system</a:t>
            </a:r>
          </a:p>
          <a:p>
            <a:pPr lvl="2"/>
            <a:r>
              <a:rPr lang="en-US" sz="2400" dirty="0"/>
              <a:t>Power driven machines</a:t>
            </a:r>
          </a:p>
          <a:p>
            <a:pPr lvl="2"/>
            <a:r>
              <a:rPr lang="en-US" sz="2400" dirty="0"/>
              <a:t>Factories located along rivers </a:t>
            </a:r>
          </a:p>
          <a:p>
            <a:r>
              <a:rPr lang="en-US" sz="3200" dirty="0"/>
              <a:t>1765- James Watt invented the steam engine  </a:t>
            </a:r>
          </a:p>
          <a:p>
            <a:pPr lvl="1"/>
            <a:r>
              <a:rPr lang="en-US" sz="2800" dirty="0"/>
              <a:t>allowed factories to be built in cities near the populations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86" y="0"/>
            <a:ext cx="7217229" cy="6924200"/>
          </a:xfrm>
        </p:spPr>
      </p:pic>
      <p:pic>
        <p:nvPicPr>
          <p:cNvPr id="4" name="Picture 2" descr="Interior of a mill; carding and drawing, 19th centu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7"/>
            <a:ext cx="12192001" cy="68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Modes of Transportation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Robert Fulton- steam engine </a:t>
            </a:r>
          </a:p>
          <a:p>
            <a:r>
              <a:rPr lang="en-US" sz="3200" dirty="0"/>
              <a:t>Railroads </a:t>
            </a:r>
          </a:p>
          <a:p>
            <a:pPr lvl="1"/>
            <a:r>
              <a:rPr lang="en-US" sz="2800" dirty="0"/>
              <a:t>Gave manufactures a cheap way to transport goods </a:t>
            </a:r>
          </a:p>
          <a:p>
            <a:pPr lvl="1"/>
            <a:r>
              <a:rPr lang="en-US" sz="2800" dirty="0"/>
              <a:t>New jobs for miners </a:t>
            </a:r>
          </a:p>
          <a:p>
            <a:pPr lvl="2"/>
            <a:r>
              <a:rPr lang="en-US" sz="2400" dirty="0"/>
              <a:t>Coal used to power the steam engines </a:t>
            </a:r>
          </a:p>
          <a:p>
            <a:pPr lvl="1"/>
            <a:r>
              <a:rPr lang="en-US" sz="2800" dirty="0"/>
              <a:t>Helped increased agricultural and fishing industries </a:t>
            </a:r>
          </a:p>
          <a:p>
            <a:pPr lvl="1"/>
            <a:r>
              <a:rPr lang="en-US" sz="2800" dirty="0"/>
              <a:t>Spurred tourism and helped bring people to the cities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25"/>
            <a:ext cx="12192000" cy="68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25"/>
            <a:ext cx="12192000" cy="689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25"/>
            <a:ext cx="12192000" cy="6931250"/>
          </a:xfrm>
          <a:prstGeom prst="rect">
            <a:avLst/>
          </a:prstGeom>
        </p:spPr>
      </p:pic>
      <p:pic>
        <p:nvPicPr>
          <p:cNvPr id="8" name="Picture 5" descr="map-EuropeanRailways-19c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2"/>
            <a:ext cx="12192000" cy="6988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3"/>
            <a:ext cx="12192000" cy="690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2"/>
            <a:ext cx="12192000" cy="7016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2"/>
            <a:ext cx="12192000" cy="7044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Industrialization Outside Britain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93" y="1810138"/>
            <a:ext cx="10542814" cy="4343400"/>
          </a:xfrm>
        </p:spPr>
        <p:txBody>
          <a:bodyPr>
            <a:noAutofit/>
          </a:bodyPr>
          <a:lstStyle/>
          <a:p>
            <a:r>
              <a:rPr lang="en-US" sz="3200" dirty="0"/>
              <a:t>Germany </a:t>
            </a:r>
          </a:p>
          <a:p>
            <a:pPr lvl="1"/>
            <a:r>
              <a:rPr lang="en-US" sz="2800" dirty="0"/>
              <a:t>Germany was political divided into smaller principalities  </a:t>
            </a:r>
          </a:p>
          <a:p>
            <a:pPr lvl="2"/>
            <a:r>
              <a:rPr lang="en-US" sz="2400" dirty="0"/>
              <a:t>Lead to pockets of industrialization </a:t>
            </a:r>
          </a:p>
          <a:p>
            <a:pPr lvl="1"/>
            <a:r>
              <a:rPr lang="en-US" sz="2800" dirty="0"/>
              <a:t>Large deposits of coal and iron ore </a:t>
            </a:r>
          </a:p>
          <a:p>
            <a:pPr lvl="1"/>
            <a:r>
              <a:rPr lang="en-US" sz="2800" dirty="0"/>
              <a:t>By the mid-1800s one of the worlds industrialized powers </a:t>
            </a:r>
          </a:p>
          <a:p>
            <a:r>
              <a:rPr lang="en-US" sz="3200" dirty="0"/>
              <a:t>United States</a:t>
            </a:r>
          </a:p>
          <a:p>
            <a:pPr lvl="1"/>
            <a:r>
              <a:rPr lang="en-US" sz="2800" dirty="0"/>
              <a:t>Cotton boom in the south lead to northern textile mills </a:t>
            </a:r>
          </a:p>
          <a:p>
            <a:pPr lvl="1"/>
            <a:r>
              <a:rPr lang="en-US" sz="2800" dirty="0"/>
              <a:t>Post Civil War- US becomes a leader in railroads, oil, steel, and electricity  </a:t>
            </a:r>
          </a:p>
        </p:txBody>
      </p:sp>
    </p:spTree>
    <p:extLst>
      <p:ext uri="{BB962C8B-B14F-4D97-AF65-F5344CB8AC3E}">
        <p14:creationId xmlns:p14="http://schemas.microsoft.com/office/powerpoint/2010/main" val="20745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Custom 1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A7B29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538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Book Antiqua</vt:lpstr>
      <vt:lpstr>Sales Direction 16X9</vt:lpstr>
      <vt:lpstr>The Industrial Revolution </vt:lpstr>
      <vt:lpstr>Industrial Revolution Overview </vt:lpstr>
      <vt:lpstr>Industrial Revolution: England </vt:lpstr>
      <vt:lpstr>PowerPoint Presentation</vt:lpstr>
      <vt:lpstr>Textile Industry and the rise of the Factory System </vt:lpstr>
      <vt:lpstr>PowerPoint Presentation</vt:lpstr>
      <vt:lpstr>New Modes of Transportation </vt:lpstr>
      <vt:lpstr>PowerPoint Presentation</vt:lpstr>
      <vt:lpstr>Industrialization Outside Britain </vt:lpstr>
      <vt:lpstr>Part 2: Outcomes</vt:lpstr>
      <vt:lpstr>Dark side of Industrialization </vt:lpstr>
      <vt:lpstr>PowerPoint Presentation</vt:lpstr>
      <vt:lpstr>PowerPoint Presentation</vt:lpstr>
      <vt:lpstr>Response to the Industrialization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2016-03-21T18:46:30Z</dcterms:created>
  <dcterms:modified xsi:type="dcterms:W3CDTF">2020-03-30T13:59:22Z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