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57" r:id="rId5"/>
    <p:sldId id="258" r:id="rId6"/>
    <p:sldId id="259" r:id="rId7"/>
    <p:sldId id="260" r:id="rId8"/>
    <p:sldId id="275" r:id="rId9"/>
    <p:sldId id="261" r:id="rId10"/>
    <p:sldId id="263" r:id="rId11"/>
    <p:sldId id="276" r:id="rId12"/>
    <p:sldId id="262" r:id="rId13"/>
    <p:sldId id="264" r:id="rId14"/>
    <p:sldId id="265" r:id="rId15"/>
    <p:sldId id="266" r:id="rId16"/>
    <p:sldId id="277" r:id="rId17"/>
    <p:sldId id="267" r:id="rId18"/>
    <p:sldId id="268" r:id="rId19"/>
    <p:sldId id="278" r:id="rId20"/>
    <p:sldId id="269" r:id="rId21"/>
    <p:sldId id="279" r:id="rId22"/>
    <p:sldId id="270" r:id="rId23"/>
    <p:sldId id="271" r:id="rId24"/>
    <p:sldId id="280" r:id="rId25"/>
    <p:sldId id="272" r:id="rId26"/>
    <p:sldId id="273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28"/>
  </p:normalViewPr>
  <p:slideViewPr>
    <p:cSldViewPr snapToGrid="0" snapToObjects="1">
      <p:cViewPr>
        <p:scale>
          <a:sx n="67" d="100"/>
          <a:sy n="67" d="100"/>
        </p:scale>
        <p:origin x="6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39FE9-0B2E-4997-BA24-44FF9669BA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E1028-7A43-40A3-A2EC-124FFB073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3D3C9-ED3E-4430-A8CA-03711A676035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ACB66-3B0A-415A-9449-9278044DA5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7EC22-6F70-469D-B720-84BF796C51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4CC5C-2831-4FAC-8076-6410B257E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83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7E2B-6215-4DB6-B113-75ACD1123374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C8106-034A-47C1-ADA6-0A1F9E0E74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C8106-034A-47C1-ADA6-0A1F9E0E74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5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10/25/2019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10/25/2019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BB74091-09FE-44AF-8325-7FE6E175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858" y="4736961"/>
            <a:ext cx="10720685" cy="936769"/>
          </a:xfrm>
        </p:spPr>
        <p:txBody>
          <a:bodyPr>
            <a:normAutofit/>
          </a:bodyPr>
          <a:lstStyle/>
          <a:p>
            <a:r>
              <a:rPr lang="en-US" sz="4800"/>
              <a:t>The Industrial Revolution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857" y="5673730"/>
            <a:ext cx="10731565" cy="50935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0265E-D8C7-41ED-B691-311B5B993B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18714"/>
          <a:stretch/>
        </p:blipFill>
        <p:spPr>
          <a:xfrm>
            <a:off x="20" y="10"/>
            <a:ext cx="12191980" cy="4187119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F30CCEB-94C4-4F72-BA5A-9CEA85302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434936" y="4446551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DE1A94F-CC8B-4954-97A7-ADD4F300D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46AC-E2A2-41A3-8799-4EE08DC47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8ECEB-0C3C-458D-A112-B18832A4E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05000"/>
            <a:ext cx="10401300" cy="3962400"/>
          </a:xfrm>
        </p:spPr>
        <p:txBody>
          <a:bodyPr>
            <a:normAutofit/>
          </a:bodyPr>
          <a:lstStyle/>
          <a:p>
            <a:r>
              <a:rPr lang="en-US" sz="2800" dirty="0"/>
              <a:t>Agricultural Revolution was vital to the Industrial Revolution.</a:t>
            </a:r>
          </a:p>
          <a:p>
            <a:pPr lvl="1"/>
            <a:r>
              <a:rPr lang="en-US" sz="2800" dirty="0"/>
              <a:t>Supply of cheap and abundant labor emerged as the enclosure movement forced many landless farmers to move to towns and cities </a:t>
            </a:r>
          </a:p>
          <a:p>
            <a:pPr lvl="1"/>
            <a:r>
              <a:rPr lang="en-US" sz="2800" dirty="0"/>
              <a:t>The revolution in agriculture made it possible for fewer farmers to feed larger numbers of people. </a:t>
            </a:r>
          </a:p>
        </p:txBody>
      </p:sp>
    </p:spTree>
    <p:extLst>
      <p:ext uri="{BB962C8B-B14F-4D97-AF65-F5344CB8AC3E}">
        <p14:creationId xmlns:p14="http://schemas.microsoft.com/office/powerpoint/2010/main" val="184472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B29F-2190-4292-8A98-2F807531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Steam Engine and Coal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77C3-F15D-4237-8ABF-5959CCAC1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66899"/>
            <a:ext cx="10363200" cy="4752975"/>
          </a:xfrm>
        </p:spPr>
        <p:txBody>
          <a:bodyPr>
            <a:normAutofit/>
          </a:bodyPr>
          <a:lstStyle/>
          <a:p>
            <a:r>
              <a:rPr lang="en-US" sz="2400" dirty="0"/>
              <a:t>The use of coal to power steam engines was one of the hallmarks of the industrial revolution. </a:t>
            </a:r>
          </a:p>
          <a:p>
            <a:r>
              <a:rPr lang="en-US" sz="2400" dirty="0"/>
              <a:t>This revolution in energy involved a transition from wood-burning to coal-burning. </a:t>
            </a:r>
          </a:p>
          <a:p>
            <a:pPr lvl="1"/>
            <a:r>
              <a:rPr lang="en-US" sz="2400" dirty="0"/>
              <a:t>Prior to 1780, processed wood (charcoal) was the fuel mixed with iron ore in the blast furnace to produce pig iron. </a:t>
            </a:r>
          </a:p>
          <a:p>
            <a:pPr lvl="1"/>
            <a:r>
              <a:rPr lang="en-US" sz="2400" dirty="0"/>
              <a:t>Much of England as well as parts of Europe were experiencing deforestation. </a:t>
            </a:r>
          </a:p>
          <a:p>
            <a:r>
              <a:rPr lang="en-US" sz="2400" dirty="0"/>
              <a:t>Coal </a:t>
            </a:r>
          </a:p>
          <a:p>
            <a:pPr lvl="1"/>
            <a:r>
              <a:rPr lang="en-US" sz="2400" dirty="0"/>
              <a:t>Provided steam power used in many industries. </a:t>
            </a:r>
          </a:p>
          <a:p>
            <a:pPr lvl="1"/>
            <a:r>
              <a:rPr lang="en-US" sz="2400" dirty="0"/>
              <a:t>By 1850, England produced 2/3 of world's coal</a:t>
            </a:r>
          </a:p>
        </p:txBody>
      </p:sp>
    </p:spTree>
    <p:extLst>
      <p:ext uri="{BB962C8B-B14F-4D97-AF65-F5344CB8AC3E}">
        <p14:creationId xmlns:p14="http://schemas.microsoft.com/office/powerpoint/2010/main" val="309763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F183D-450C-4D0F-B48A-93C16D975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523875"/>
            <a:ext cx="9601200" cy="6000749"/>
          </a:xfrm>
        </p:spPr>
        <p:txBody>
          <a:bodyPr>
            <a:normAutofit/>
          </a:bodyPr>
          <a:lstStyle/>
          <a:p>
            <a:r>
              <a:rPr lang="en-US" sz="2800" dirty="0"/>
              <a:t>The steam engine </a:t>
            </a:r>
          </a:p>
          <a:p>
            <a:pPr lvl="1"/>
            <a:r>
              <a:rPr lang="en-US" sz="2800" dirty="0"/>
              <a:t>Thomas Savory (1698) and Thomas Newcomen (1705) invented the steam pump to pump water out of mines. </a:t>
            </a:r>
          </a:p>
          <a:p>
            <a:pPr lvl="2"/>
            <a:r>
              <a:rPr lang="en-US" sz="2400" dirty="0"/>
              <a:t>Both engines were extremely inefficient. </a:t>
            </a:r>
          </a:p>
          <a:p>
            <a:pPr lvl="1"/>
            <a:r>
              <a:rPr lang="en-US" sz="2800" dirty="0"/>
              <a:t>James Watt in 1769 invented and patented the first efficient steam engine. </a:t>
            </a:r>
          </a:p>
          <a:p>
            <a:pPr lvl="2"/>
            <a:r>
              <a:rPr lang="en-US" sz="2400" dirty="0"/>
              <a:t>The steam engine was the most fundamental advance in technology.</a:t>
            </a:r>
          </a:p>
          <a:p>
            <a:pPr lvl="2"/>
            <a:r>
              <a:rPr lang="en-US" sz="2400" dirty="0"/>
              <a:t>Steam-power began to replace water power in cotton-spinning mills during the 1780s</a:t>
            </a:r>
          </a:p>
          <a:p>
            <a:pPr lvl="2"/>
            <a:r>
              <a:rPr lang="en-US" sz="2400" dirty="0"/>
              <a:t>Radical transformations occurred in manufacturing and transportation. </a:t>
            </a:r>
          </a:p>
        </p:txBody>
      </p:sp>
    </p:spTree>
    <p:extLst>
      <p:ext uri="{BB962C8B-B14F-4D97-AF65-F5344CB8AC3E}">
        <p14:creationId xmlns:p14="http://schemas.microsoft.com/office/powerpoint/2010/main" val="945219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6ACD-EBC6-4CB0-AD21-BD0E1960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9D29CA-A9E9-4A07-82D3-C9E0D9A36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8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DD931-E94B-4D6B-BC50-AE20470CB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906"/>
            <a:ext cx="12192000" cy="69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1CEA3-931B-406C-A3E7-B37005B3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Iron Industry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0AE2-6DF9-4B80-A254-2E03249A9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57350"/>
            <a:ext cx="10629900" cy="49911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radically transformed by steam power.</a:t>
            </a:r>
          </a:p>
          <a:p>
            <a:r>
              <a:rPr lang="en-US" sz="2800" dirty="0"/>
              <a:t>Rising supplies of coal boosted iron production and gave rise to heavy industry: </a:t>
            </a:r>
          </a:p>
          <a:p>
            <a:pPr lvl="1"/>
            <a:r>
              <a:rPr lang="en-US" sz="2800" dirty="0"/>
              <a:t>the manufacture of machinery and materials used in production</a:t>
            </a:r>
          </a:p>
          <a:p>
            <a:r>
              <a:rPr lang="en-US" sz="2800" dirty="0"/>
              <a:t>Iron makers switched over rapidly from charcoal to coke in smelting of pig iron. </a:t>
            </a:r>
          </a:p>
          <a:p>
            <a:r>
              <a:rPr lang="en-US" sz="2800" dirty="0"/>
              <a:t>Henry </a:t>
            </a:r>
            <a:r>
              <a:rPr lang="en-US" sz="2800" dirty="0" err="1"/>
              <a:t>Cort</a:t>
            </a:r>
            <a:r>
              <a:rPr lang="en-US" sz="2800" dirty="0"/>
              <a:t>, in 1780s, developed the puddling furnace, Which allowed pig iron to be refined in turn with coke.</a:t>
            </a:r>
          </a:p>
          <a:p>
            <a:r>
              <a:rPr lang="en-US" sz="2800" dirty="0" err="1"/>
              <a:t>Cort</a:t>
            </a:r>
            <a:r>
              <a:rPr lang="en-US" sz="2800" dirty="0"/>
              <a:t> also developed heavy-duty steam powered rolling mills capable of shaping finished iron into any shape or form. </a:t>
            </a:r>
          </a:p>
          <a:p>
            <a:r>
              <a:rPr lang="en-US" sz="2800" dirty="0"/>
              <a:t>By 1850, England produced more than half of world’s iron. </a:t>
            </a:r>
          </a:p>
        </p:txBody>
      </p:sp>
    </p:spTree>
    <p:extLst>
      <p:ext uri="{BB962C8B-B14F-4D97-AF65-F5344CB8AC3E}">
        <p14:creationId xmlns:p14="http://schemas.microsoft.com/office/powerpoint/2010/main" val="65514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330B5-664D-482A-852B-66564681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1010"/>
            <a:ext cx="9601200" cy="1485900"/>
          </a:xfrm>
        </p:spPr>
        <p:txBody>
          <a:bodyPr/>
          <a:lstStyle/>
          <a:p>
            <a:r>
              <a:rPr lang="en-US" dirty="0"/>
              <a:t>Transportation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13F4-C0A2-4D63-876A-1B674ADCF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95153"/>
            <a:ext cx="10820400" cy="576284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Made possible by steam power. </a:t>
            </a:r>
          </a:p>
          <a:p>
            <a:r>
              <a:rPr lang="en-US" sz="2400" dirty="0"/>
              <a:t>Necessary to distribute finished goods as well as deliver raw materials to factories. </a:t>
            </a:r>
          </a:p>
          <a:p>
            <a:r>
              <a:rPr lang="en-US" sz="2400" dirty="0"/>
              <a:t>New canal systems </a:t>
            </a:r>
          </a:p>
          <a:p>
            <a:pPr lvl="1"/>
            <a:r>
              <a:rPr lang="en-US" sz="2400" dirty="0"/>
              <a:t>Duke of Bridgewater important in development. </a:t>
            </a:r>
          </a:p>
          <a:p>
            <a:pPr lvl="1"/>
            <a:r>
              <a:rPr lang="en-US" sz="2400" dirty="0"/>
              <a:t>Canals important in completing basic needs of related interdependent industries: railroad, steel, coal industries</a:t>
            </a:r>
          </a:p>
          <a:p>
            <a:r>
              <a:rPr lang="en-US" sz="2400" dirty="0"/>
              <a:t>Construction of hard-surfaced roads pioneered by John McAdam (1756-1836) • Significantly improved land travel </a:t>
            </a:r>
          </a:p>
          <a:p>
            <a:r>
              <a:rPr lang="en-US" sz="2400" dirty="0"/>
              <a:t>1807- Robert Fulton’s steamboat, the Clermont, traveled up the Hudson River from New York City to Albany. </a:t>
            </a:r>
          </a:p>
          <a:p>
            <a:pPr lvl="1"/>
            <a:r>
              <a:rPr lang="en-US" sz="2400" dirty="0"/>
              <a:t>Used an imported Boulton and Watt steam engine. </a:t>
            </a:r>
          </a:p>
          <a:p>
            <a:pPr lvl="1"/>
            <a:r>
              <a:rPr lang="en-US" sz="2400" dirty="0"/>
              <a:t>Made 2-way river travel possible and travel on the high seas faster. </a:t>
            </a:r>
          </a:p>
          <a:p>
            <a:pPr lvl="1"/>
            <a:r>
              <a:rPr lang="en-US" sz="2400" dirty="0"/>
              <a:t>1838- first steamship crossed the Atlantic Ocean. </a:t>
            </a:r>
          </a:p>
        </p:txBody>
      </p:sp>
    </p:spTree>
    <p:extLst>
      <p:ext uri="{BB962C8B-B14F-4D97-AF65-F5344CB8AC3E}">
        <p14:creationId xmlns:p14="http://schemas.microsoft.com/office/powerpoint/2010/main" val="944749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C251-2045-44F3-8567-00F90358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E9D353-44BD-4395-A681-73C53936ED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929910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E706-2474-482A-BA3C-1B4D67B6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53"/>
            <a:ext cx="9601200" cy="1485900"/>
          </a:xfrm>
        </p:spPr>
        <p:txBody>
          <a:bodyPr/>
          <a:lstStyle/>
          <a:p>
            <a:r>
              <a:rPr lang="en-US" dirty="0"/>
              <a:t>Railroads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C8C4-B9B7-420C-804E-371D099F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3913"/>
            <a:ext cx="10674626" cy="5693134"/>
          </a:xfrm>
        </p:spPr>
        <p:txBody>
          <a:bodyPr>
            <a:normAutofit/>
          </a:bodyPr>
          <a:lstStyle/>
          <a:p>
            <a:r>
              <a:rPr lang="en-US" dirty="0"/>
              <a:t>1803-first steam wagon was used on streets of London </a:t>
            </a:r>
          </a:p>
          <a:p>
            <a:r>
              <a:rPr lang="en-US" dirty="0"/>
              <a:t>1812, steam wagon was adapted for use on rails. </a:t>
            </a:r>
          </a:p>
          <a:p>
            <a:r>
              <a:rPr lang="en-US" dirty="0"/>
              <a:t>1825, George Stephenson made railway locomotive commercially successful. </a:t>
            </a:r>
          </a:p>
          <a:p>
            <a:pPr lvl="1"/>
            <a:r>
              <a:rPr lang="en-US" dirty="0"/>
              <a:t>By 1829 the locomotive was widely used in England. </a:t>
            </a:r>
          </a:p>
          <a:p>
            <a:pPr lvl="1"/>
            <a:r>
              <a:rPr lang="en-US" dirty="0"/>
              <a:t>In 1830, his locomotive, the Rocket, traveled the Liverpool-Manchester Railway at 16mph. </a:t>
            </a:r>
          </a:p>
          <a:p>
            <a:pPr lvl="2"/>
            <a:r>
              <a:rPr lang="en-US" dirty="0"/>
              <a:t>World’s first important railroad as it was in heart of industrial England. </a:t>
            </a:r>
          </a:p>
          <a:p>
            <a:r>
              <a:rPr lang="en-US" dirty="0"/>
              <a:t>Many private companies were quickly organized to build more rail lines in the 1840s </a:t>
            </a:r>
          </a:p>
          <a:p>
            <a:r>
              <a:rPr lang="en-US" dirty="0"/>
              <a:t>Impact of the railroad:</a:t>
            </a:r>
          </a:p>
          <a:p>
            <a:pPr lvl="1"/>
            <a:r>
              <a:rPr lang="en-US" dirty="0"/>
              <a:t>Greatly reduced cost of shipping freight on land</a:t>
            </a:r>
          </a:p>
          <a:p>
            <a:pPr lvl="1"/>
            <a:r>
              <a:rPr lang="en-US" dirty="0"/>
              <a:t>Resulted in growing regional and national market spurring increased industrial productivity to meet larger demand. Facilitated the growth of urban working class who came from the countryside. </a:t>
            </a:r>
          </a:p>
          <a:p>
            <a:pPr lvl="1"/>
            <a:r>
              <a:rPr lang="en-US" dirty="0"/>
              <a:t>Many cottage workers, farm laborers, and small peasants worked building railroads. </a:t>
            </a:r>
          </a:p>
          <a:p>
            <a:pPr lvl="1"/>
            <a:r>
              <a:rPr lang="en-US" dirty="0"/>
              <a:t>After rail lines were built, many traveled on railroads to towns looking for work. </a:t>
            </a:r>
          </a:p>
        </p:txBody>
      </p:sp>
    </p:spTree>
    <p:extLst>
      <p:ext uri="{BB962C8B-B14F-4D97-AF65-F5344CB8AC3E}">
        <p14:creationId xmlns:p14="http://schemas.microsoft.com/office/powerpoint/2010/main" val="36991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751D5-53CA-4B92-AE78-630C58D3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196154-0147-4631-B9F3-540592FD0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735"/>
            <a:ext cx="12192000" cy="68442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D3E672-1D95-41EE-827F-84CB203BC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73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9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A4BC-0E99-45D3-B42F-9D73E2B0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Britain in 1850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BDA7F-66DE-42E6-9217-409DD0BA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66407"/>
            <a:ext cx="10587162" cy="4969565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Produced 2/3 of world’s coal. </a:t>
            </a:r>
          </a:p>
          <a:p>
            <a:r>
              <a:rPr lang="en-US" sz="2800" dirty="0"/>
              <a:t>Produced more than ½ of world’s iron. </a:t>
            </a:r>
          </a:p>
          <a:p>
            <a:r>
              <a:rPr lang="en-US" sz="2800" dirty="0"/>
              <a:t>Produced more than ½ of world’s cotton cloth. </a:t>
            </a:r>
          </a:p>
          <a:p>
            <a:r>
              <a:rPr lang="en-US" sz="2800" dirty="0"/>
              <a:t>GNP rose between 1801 and 1850 350% </a:t>
            </a:r>
          </a:p>
          <a:p>
            <a:pPr lvl="1"/>
            <a:r>
              <a:rPr lang="en-US" sz="2800" dirty="0"/>
              <a:t>100% growth between 1780 and 1800. </a:t>
            </a:r>
          </a:p>
          <a:p>
            <a:pPr lvl="1"/>
            <a:r>
              <a:rPr lang="en-US" sz="2800" dirty="0"/>
              <a:t>Population increased from 9 million in 1780 to almost 21 million in 1851. </a:t>
            </a:r>
          </a:p>
          <a:p>
            <a:r>
              <a:rPr lang="en-US" sz="2800" dirty="0"/>
              <a:t>Per capita income increased almost 100% between 1801 and 1851.</a:t>
            </a:r>
          </a:p>
          <a:p>
            <a:r>
              <a:rPr lang="en-US" sz="2800" dirty="0"/>
              <a:t>Economy increased faster than population growth creating higher demand for labor.</a:t>
            </a:r>
          </a:p>
        </p:txBody>
      </p:sp>
    </p:spTree>
    <p:extLst>
      <p:ext uri="{BB962C8B-B14F-4D97-AF65-F5344CB8AC3E}">
        <p14:creationId xmlns:p14="http://schemas.microsoft.com/office/powerpoint/2010/main" val="1588204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9871F-82D7-48A8-9A40-D1734E4A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6675"/>
            <a:ext cx="9601200" cy="1485900"/>
          </a:xfrm>
        </p:spPr>
        <p:txBody>
          <a:bodyPr/>
          <a:lstStyle/>
          <a:p>
            <a:r>
              <a:rPr lang="en-US" dirty="0"/>
              <a:t>Roots of the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1D12-579A-40FB-A7E7-52256E3A2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904876"/>
            <a:ext cx="10896600" cy="5791200"/>
          </a:xfrm>
        </p:spPr>
        <p:txBody>
          <a:bodyPr>
            <a:normAutofit/>
          </a:bodyPr>
          <a:lstStyle/>
          <a:p>
            <a:r>
              <a:rPr lang="en-US" sz="2400" dirty="0"/>
              <a:t>Commercial Revolution (1500-1700) </a:t>
            </a:r>
          </a:p>
          <a:p>
            <a:pPr lvl="1"/>
            <a:r>
              <a:rPr lang="en-US" sz="2400" dirty="0"/>
              <a:t>Spurred great economic growth of Europe and brought about the Age of Exploration </a:t>
            </a:r>
          </a:p>
          <a:p>
            <a:pPr lvl="1"/>
            <a:r>
              <a:rPr lang="en-US" sz="2400" dirty="0"/>
              <a:t>“Price Revolution” (inflation) stimulated production as producers could get more money for their goods. </a:t>
            </a:r>
          </a:p>
          <a:p>
            <a:pPr lvl="2"/>
            <a:r>
              <a:rPr lang="en-US" sz="2000" dirty="0"/>
              <a:t>Bourgeoisie acquired much of their wealth from trading and manufacturing </a:t>
            </a:r>
          </a:p>
          <a:p>
            <a:r>
              <a:rPr lang="en-US" sz="2400" dirty="0"/>
              <a:t>Rise of Capitalism </a:t>
            </a:r>
          </a:p>
          <a:p>
            <a:pPr lvl="1"/>
            <a:r>
              <a:rPr lang="en-US" sz="2400" dirty="0"/>
              <a:t>Increased use of surplus money for investment in ventures to make a profit. </a:t>
            </a:r>
          </a:p>
          <a:p>
            <a:pPr lvl="1"/>
            <a:r>
              <a:rPr lang="en-US" sz="2400" dirty="0"/>
              <a:t>The middle class came to provide the leadership for the economic revolution (e.g. chartered companies and joint-stock companies). </a:t>
            </a:r>
          </a:p>
          <a:p>
            <a:r>
              <a:rPr lang="en-US" sz="2400" dirty="0"/>
              <a:t>Scientific Revolution produced the first wave of mechanical inventions and technological advances. </a:t>
            </a:r>
          </a:p>
          <a:p>
            <a:r>
              <a:rPr lang="en-US" sz="2400" dirty="0"/>
              <a:t>Increase in Europe’s population provided larger markets </a:t>
            </a:r>
          </a:p>
        </p:txBody>
      </p:sp>
    </p:spTree>
    <p:extLst>
      <p:ext uri="{BB962C8B-B14F-4D97-AF65-F5344CB8AC3E}">
        <p14:creationId xmlns:p14="http://schemas.microsoft.com/office/powerpoint/2010/main" val="102183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8F650-5D8E-4AFE-AD8B-D801F676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Palace Exhibition Hall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B5FF-3AD6-478F-A971-882E8B46C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33384"/>
            <a:ext cx="10611016" cy="413401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Crystal Palace was an exhibition hall  built for the 1851 Great Exhibition </a:t>
            </a:r>
          </a:p>
          <a:p>
            <a:pPr lvl="1"/>
            <a:r>
              <a:rPr lang="en-US" sz="2800" dirty="0"/>
              <a:t>Originally located in Hyde Park London </a:t>
            </a:r>
          </a:p>
          <a:p>
            <a:r>
              <a:rPr lang="en-US" sz="2800" dirty="0"/>
              <a:t>It was made from cast-iron and plate glass </a:t>
            </a:r>
          </a:p>
          <a:p>
            <a:r>
              <a:rPr lang="en-US" sz="2800" dirty="0"/>
              <a:t>It is about 1/3 mile long, 128 feet tall, and about 990,00 square feet inside </a:t>
            </a:r>
          </a:p>
          <a:p>
            <a:r>
              <a:rPr lang="en-US" sz="2800" dirty="0"/>
              <a:t>More than 14,000 exhibitors gathered in the building during the Great Exhibition </a:t>
            </a:r>
          </a:p>
          <a:p>
            <a:r>
              <a:rPr lang="en-US" sz="2800" dirty="0"/>
              <a:t>It was intended to signify Britain’s industrial, economic and military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23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C4CE-94F0-4CFF-99BA-CF9A5CC5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C0ACA3-2793-459E-AE91-63541B717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557"/>
            <a:ext cx="12192000" cy="686755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AA1D43-5FF8-4F87-AA65-4006C90CB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9229"/>
            <a:ext cx="12192001" cy="68772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B959E-8D3F-447A-AE87-4D2D73965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414" y="0"/>
            <a:ext cx="8835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63AC-9A02-4D67-8010-8EE87809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209"/>
            <a:ext cx="9601200" cy="1485900"/>
          </a:xfrm>
        </p:spPr>
        <p:txBody>
          <a:bodyPr/>
          <a:lstStyle/>
          <a:p>
            <a:r>
              <a:rPr lang="en-US" dirty="0"/>
              <a:t>The Industrial Revolution Spreads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759B8-CA3A-4609-8629-072850CC6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065475"/>
            <a:ext cx="10634871" cy="5542059"/>
          </a:xfrm>
        </p:spPr>
        <p:txBody>
          <a:bodyPr>
            <a:normAutofit/>
          </a:bodyPr>
          <a:lstStyle/>
          <a:p>
            <a:r>
              <a:rPr lang="en-US" dirty="0"/>
              <a:t>Parts of the Continent were not far behind Britain industrially in the 1780s. </a:t>
            </a:r>
          </a:p>
          <a:p>
            <a:r>
              <a:rPr lang="en-US" dirty="0"/>
              <a:t>Cottage industry thrived in certain regions </a:t>
            </a:r>
          </a:p>
          <a:p>
            <a:r>
              <a:rPr lang="en-US" dirty="0"/>
              <a:t>Some British manufacturing techniques were copied by certain Continental countries </a:t>
            </a:r>
          </a:p>
          <a:p>
            <a:r>
              <a:rPr lang="en-US" dirty="0"/>
              <a:t>The Napoleonic wars hindered the industrial growth of continental European nations. </a:t>
            </a:r>
          </a:p>
          <a:p>
            <a:pPr lvl="1"/>
            <a:r>
              <a:rPr lang="en-US" dirty="0"/>
              <a:t>Disrupted trade, created runaway inflation, and reduced consumer demand. </a:t>
            </a:r>
          </a:p>
          <a:p>
            <a:pPr lvl="1"/>
            <a:r>
              <a:rPr lang="en-US" dirty="0"/>
              <a:t>Continental access to British machinery and technology was reduced. </a:t>
            </a:r>
          </a:p>
          <a:p>
            <a:pPr lvl="1"/>
            <a:r>
              <a:rPr lang="en-US" dirty="0"/>
              <a:t>By 1815, the continental countries lagged much further behind industrially than in 1789. </a:t>
            </a:r>
          </a:p>
          <a:p>
            <a:pPr lvl="2"/>
            <a:r>
              <a:rPr lang="en-US" dirty="0"/>
              <a:t>Britain dominated world markets during the wars. </a:t>
            </a:r>
          </a:p>
          <a:p>
            <a:pPr lvl="2"/>
            <a:r>
              <a:rPr lang="en-US" dirty="0"/>
              <a:t>British technology too advanced for most continental engineers and skilled technicians to understand. </a:t>
            </a:r>
          </a:p>
          <a:p>
            <a:pPr lvl="2"/>
            <a:r>
              <a:rPr lang="en-US" dirty="0"/>
              <a:t>Technology of steam power was expensive and required large amounts of capital. </a:t>
            </a:r>
          </a:p>
          <a:p>
            <a:pPr lvl="3"/>
            <a:r>
              <a:rPr lang="en-US" dirty="0"/>
              <a:t>Continental entrepreneurs struggled to acquire large amounts of capital. </a:t>
            </a:r>
          </a:p>
          <a:p>
            <a:pPr lvl="2"/>
            <a:r>
              <a:rPr lang="en-US" dirty="0"/>
              <a:t>Shortage of factory workers. e. Landowners and gov’t officials did little to encourage industrial growth. </a:t>
            </a:r>
          </a:p>
        </p:txBody>
      </p:sp>
    </p:spTree>
    <p:extLst>
      <p:ext uri="{BB962C8B-B14F-4D97-AF65-F5344CB8AC3E}">
        <p14:creationId xmlns:p14="http://schemas.microsoft.com/office/powerpoint/2010/main" val="2106230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36B1-0BEA-4A30-8249-2333D30C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55050"/>
            <a:ext cx="9601200" cy="1485900"/>
          </a:xfrm>
        </p:spPr>
        <p:txBody>
          <a:bodyPr/>
          <a:lstStyle/>
          <a:p>
            <a:r>
              <a:rPr lang="en-US" dirty="0"/>
              <a:t>After the Napoleonic Wars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7816C-4BC9-4ECD-868D-ABC2A34C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48317"/>
            <a:ext cx="10523551" cy="555463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Industrialization differed in each country after 1815 </a:t>
            </a:r>
          </a:p>
          <a:p>
            <a:pPr lvl="1"/>
            <a:r>
              <a:rPr lang="en-US" sz="2400" dirty="0"/>
              <a:t>Belgium, Holland, France, and U.S. began their industrial revolutions in the 2nd decade of the 19th century. </a:t>
            </a:r>
          </a:p>
          <a:p>
            <a:pPr lvl="1"/>
            <a:r>
              <a:rPr lang="en-US" sz="2400" dirty="0"/>
              <a:t>Germany, Austria, and Italy in mid-19th century.</a:t>
            </a:r>
          </a:p>
          <a:p>
            <a:pPr lvl="2"/>
            <a:r>
              <a:rPr lang="en-US" sz="2000" dirty="0"/>
              <a:t>By 1900, Germany was the most powerful industrial country in Europe </a:t>
            </a:r>
          </a:p>
          <a:p>
            <a:pPr lvl="2"/>
            <a:r>
              <a:rPr lang="en-US" sz="2000" dirty="0"/>
              <a:t>Eastern Europe and Russia industrialized near the end of the 19th century. </a:t>
            </a:r>
          </a:p>
          <a:p>
            <a:pPr lvl="1"/>
            <a:r>
              <a:rPr lang="en-US" sz="2400" dirty="0"/>
              <a:t>Borrowed British technology, hired British engineers, and gained British capital.</a:t>
            </a:r>
          </a:p>
          <a:p>
            <a:pPr lvl="1"/>
            <a:r>
              <a:rPr lang="en-US" sz="2400" dirty="0"/>
              <a:t>Used power of strong sovereign central governments and banking systems to promote native industry. </a:t>
            </a:r>
          </a:p>
          <a:p>
            <a:pPr lvl="1"/>
            <a:r>
              <a:rPr lang="en-US" sz="2400" dirty="0"/>
              <a:t>Belgium: in 1830s, pioneered the organization of big corporations with many stockholders.</a:t>
            </a:r>
          </a:p>
          <a:p>
            <a:pPr lvl="2"/>
            <a:r>
              <a:rPr lang="en-US" sz="2000" dirty="0"/>
              <a:t>Banks used money to develop industries and thus became industrial banks. </a:t>
            </a:r>
          </a:p>
          <a:p>
            <a:pPr lvl="1"/>
            <a:r>
              <a:rPr lang="en-US" sz="2400" dirty="0"/>
              <a:t>Banks in France and Germany became important in the 1850s in developing railroads and companies in heavy industries. </a:t>
            </a:r>
          </a:p>
        </p:txBody>
      </p:sp>
    </p:spTree>
    <p:extLst>
      <p:ext uri="{BB962C8B-B14F-4D97-AF65-F5344CB8AC3E}">
        <p14:creationId xmlns:p14="http://schemas.microsoft.com/office/powerpoint/2010/main" val="127851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BD3A-C34E-49A8-B55C-FAE09A0F9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Britain Loses 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2A185-157F-4C00-B79F-F3C9645E2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81093"/>
            <a:ext cx="10388379" cy="484234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Britain was unsuccessful in maintaining a monopoly on technical advances. </a:t>
            </a:r>
          </a:p>
          <a:p>
            <a:pPr lvl="1"/>
            <a:r>
              <a:rPr lang="en-US" sz="2400" dirty="0"/>
              <a:t>Until 1825, it was illegal for artisans and skilled mechanics to leave Britain. </a:t>
            </a:r>
          </a:p>
          <a:p>
            <a:pPr lvl="1"/>
            <a:r>
              <a:rPr lang="en-US" sz="2400" dirty="0"/>
              <a:t>Until 1843, export of textile machinery and other equipment forbidden. </a:t>
            </a:r>
          </a:p>
          <a:p>
            <a:pPr lvl="1"/>
            <a:r>
              <a:rPr lang="en-US" sz="2400" dirty="0"/>
              <a:t>Yet, many emigrated illegally and introduced new methods abroad. </a:t>
            </a:r>
          </a:p>
          <a:p>
            <a:r>
              <a:rPr lang="en-US" sz="2400" dirty="0"/>
              <a:t>Tariff policies were used to protect native industries on the continent. </a:t>
            </a:r>
          </a:p>
          <a:p>
            <a:pPr lvl="1"/>
            <a:r>
              <a:rPr lang="en-US" sz="2400" dirty="0"/>
              <a:t>France responded by enacting high tariffs on many British imports. </a:t>
            </a:r>
          </a:p>
          <a:p>
            <a:pPr lvl="2"/>
            <a:r>
              <a:rPr lang="en-US" sz="2000" dirty="0"/>
              <a:t>France had been flooded by inexpensive and superior British goods </a:t>
            </a:r>
          </a:p>
          <a:p>
            <a:r>
              <a:rPr lang="en-US" sz="2400" dirty="0"/>
              <a:t>1834, the Zollverein was a German tariff on non German imports established to encourage capital investment in German industry </a:t>
            </a:r>
          </a:p>
          <a:p>
            <a:pPr lvl="1"/>
            <a:r>
              <a:rPr lang="en-US" sz="2400" dirty="0"/>
              <a:t>Established a free trade zone among member states and a single uniform tariff was levied against foreign countries. </a:t>
            </a:r>
          </a:p>
        </p:txBody>
      </p:sp>
    </p:spTree>
    <p:extLst>
      <p:ext uri="{BB962C8B-B14F-4D97-AF65-F5344CB8AC3E}">
        <p14:creationId xmlns:p14="http://schemas.microsoft.com/office/powerpoint/2010/main" val="2662109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2C62-A8DE-4516-9830-B78921DB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Proto-Industrialization: Cottage Industry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D96FA-8968-49F6-AF9E-89A7590B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619250"/>
            <a:ext cx="10429875" cy="4248150"/>
          </a:xfrm>
        </p:spPr>
        <p:txBody>
          <a:bodyPr>
            <a:normAutofit/>
          </a:bodyPr>
          <a:lstStyle/>
          <a:p>
            <a:r>
              <a:rPr lang="en-US" sz="2400" dirty="0"/>
              <a:t>Rural industry was a major pillar of Europe’s growing economy in the 18th century </a:t>
            </a:r>
          </a:p>
          <a:p>
            <a:pPr lvl="1"/>
            <a:r>
              <a:rPr lang="en-US" sz="2400" dirty="0"/>
              <a:t>Rural population eager to supplement its income </a:t>
            </a:r>
          </a:p>
          <a:p>
            <a:pPr lvl="1"/>
            <a:r>
              <a:rPr lang="en-US" sz="2400" dirty="0"/>
              <a:t>Merchants in cities sought cheap rural labor rather than paying guild members in towns higher fees </a:t>
            </a:r>
          </a:p>
          <a:p>
            <a:pPr lvl="1"/>
            <a:r>
              <a:rPr lang="en-US" sz="2400" dirty="0"/>
              <a:t>Thus, early industrial production was “put out” into the countryside: the “putting-out system” </a:t>
            </a:r>
          </a:p>
          <a:p>
            <a:pPr lvl="1"/>
            <a:r>
              <a:rPr lang="en-US" sz="2400" dirty="0"/>
              <a:t>Manufacturing with hand tools in peasant cottages came to challenge the urban craft industry </a:t>
            </a:r>
          </a:p>
        </p:txBody>
      </p:sp>
    </p:spTree>
    <p:extLst>
      <p:ext uri="{BB962C8B-B14F-4D97-AF65-F5344CB8AC3E}">
        <p14:creationId xmlns:p14="http://schemas.microsoft.com/office/powerpoint/2010/main" val="732540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03F1B-8527-40E1-B788-08D25587E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514350"/>
            <a:ext cx="10544175" cy="60579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Cottage Industry </a:t>
            </a:r>
          </a:p>
          <a:p>
            <a:pPr lvl="1"/>
            <a:r>
              <a:rPr lang="en-US" sz="2800" dirty="0"/>
              <a:t>Merchant-capitalist would provide raw materials (e.g. raw wool) to a rural family who produced a finished or semi-finished product and sent it back to the merchant for payment </a:t>
            </a:r>
          </a:p>
          <a:p>
            <a:pPr lvl="2"/>
            <a:r>
              <a:rPr lang="en-US" sz="2400" dirty="0"/>
              <a:t>Cottage workers were usually paid by the number of pieces they produced b</a:t>
            </a:r>
          </a:p>
          <a:p>
            <a:r>
              <a:rPr lang="en-US" sz="2800" dirty="0"/>
              <a:t>Merchants would sell the finished product for profit </a:t>
            </a:r>
          </a:p>
          <a:p>
            <a:r>
              <a:rPr lang="en-US" sz="2800" dirty="0"/>
              <a:t>Wool cloth was the most important product </a:t>
            </a:r>
          </a:p>
          <a:p>
            <a:r>
              <a:rPr lang="en-US" sz="2800" dirty="0"/>
              <a:t>The Cottage industry was essentially a family enterprise. </a:t>
            </a:r>
          </a:p>
          <a:p>
            <a:pPr lvl="1"/>
            <a:r>
              <a:rPr lang="en-US" sz="2800" dirty="0"/>
              <a:t>Work of four or five spinners needed to keep one weaver steadily employed. </a:t>
            </a:r>
          </a:p>
          <a:p>
            <a:pPr lvl="1"/>
            <a:r>
              <a:rPr lang="en-US" sz="2800" dirty="0"/>
              <a:t>Husband and wife constantly tried to find more thread and more spinners. </a:t>
            </a:r>
          </a:p>
          <a:p>
            <a:pPr lvl="1"/>
            <a:r>
              <a:rPr lang="en-US" sz="2800" dirty="0"/>
              <a:t>Sometimes, families subcontracted work to others </a:t>
            </a:r>
          </a:p>
        </p:txBody>
      </p:sp>
    </p:spTree>
    <p:extLst>
      <p:ext uri="{BB962C8B-B14F-4D97-AF65-F5344CB8AC3E}">
        <p14:creationId xmlns:p14="http://schemas.microsoft.com/office/powerpoint/2010/main" val="212918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7910-B2DF-4148-95CA-E29C400A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4FB6FC-19D0-400F-8109-082C2AECA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0377" y="1046"/>
            <a:ext cx="12282377" cy="6856954"/>
          </a:xfrm>
        </p:spPr>
      </p:pic>
    </p:spTree>
    <p:extLst>
      <p:ext uri="{BB962C8B-B14F-4D97-AF65-F5344CB8AC3E}">
        <p14:creationId xmlns:p14="http://schemas.microsoft.com/office/powerpoint/2010/main" val="421041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E2753-8C44-4F0A-B099-E69B6D00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and results of  the Cottage Industry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5738C-8207-4B8D-ADE7-D64BE8C82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7749" y="2143124"/>
            <a:ext cx="5343525" cy="457200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Problems:</a:t>
            </a:r>
          </a:p>
          <a:p>
            <a:pPr lvl="1"/>
            <a:r>
              <a:rPr lang="en-US" sz="2400" dirty="0"/>
              <a:t>Constant disputes between cottagers and merchants occurred over weights of materials and quality of cloth. </a:t>
            </a:r>
          </a:p>
          <a:p>
            <a:pPr lvl="1"/>
            <a:r>
              <a:rPr lang="en-US" sz="2400" dirty="0"/>
              <a:t>Rural labor was unorganized and difficult for merchants to control. </a:t>
            </a:r>
          </a:p>
          <a:p>
            <a:pPr lvl="1"/>
            <a:r>
              <a:rPr lang="en-US" sz="2400" dirty="0"/>
              <a:t>Merchant-capitalists thus searched for more efficient methods of production resulting in growth of factories and the industrial revolution.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D54A2-BE35-4714-B11D-5106D3E8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2171700"/>
            <a:ext cx="5343525" cy="4429126"/>
          </a:xfrm>
        </p:spPr>
        <p:txBody>
          <a:bodyPr>
            <a:noAutofit/>
          </a:bodyPr>
          <a:lstStyle/>
          <a:p>
            <a:r>
              <a:rPr lang="en-US" sz="2400" dirty="0"/>
              <a:t>Results: </a:t>
            </a:r>
          </a:p>
          <a:p>
            <a:pPr lvl="1"/>
            <a:r>
              <a:rPr lang="en-US" sz="2400" dirty="0"/>
              <a:t>Thousands of poor rural families were able to supplement their incomes </a:t>
            </a:r>
          </a:p>
          <a:p>
            <a:pPr lvl="1"/>
            <a:r>
              <a:rPr lang="en-US" sz="2400" dirty="0"/>
              <a:t>Unregulated production in the countryside resulted in experimentation and the diversification of goods </a:t>
            </a:r>
          </a:p>
          <a:p>
            <a:pPr lvl="2"/>
            <a:r>
              <a:rPr lang="en-US" sz="2400" dirty="0"/>
              <a:t>Goods included textiles, knives, forks, housewares, buttons, gloves, clocks and musical instruments </a:t>
            </a:r>
          </a:p>
        </p:txBody>
      </p:sp>
    </p:spTree>
    <p:extLst>
      <p:ext uri="{BB962C8B-B14F-4D97-AF65-F5344CB8AC3E}">
        <p14:creationId xmlns:p14="http://schemas.microsoft.com/office/powerpoint/2010/main" val="188157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EF33-9A03-4600-AAE3-11CA3621F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1925"/>
            <a:ext cx="9601200" cy="1485900"/>
          </a:xfrm>
        </p:spPr>
        <p:txBody>
          <a:bodyPr/>
          <a:lstStyle/>
          <a:p>
            <a:r>
              <a:rPr lang="en-US" dirty="0"/>
              <a:t>Proto-industrialism: Technology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1FCE-5505-4310-AF9E-4906B3843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2525"/>
            <a:ext cx="10525126" cy="570547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1733- John Kay: flying shuttle enabled weaver to throw shuttle back and forth between threads with one hand. </a:t>
            </a:r>
          </a:p>
          <a:p>
            <a:pPr lvl="1"/>
            <a:r>
              <a:rPr lang="en-US" sz="2400" dirty="0"/>
              <a:t>Cut manpower needs on looms in half; only one person needed to operate a loom. </a:t>
            </a:r>
          </a:p>
          <a:p>
            <a:r>
              <a:rPr lang="en-US" sz="2400" dirty="0"/>
              <a:t>1764- James Hargreaves invented the spinning jenny which mechanized the spinning wheel. </a:t>
            </a:r>
          </a:p>
          <a:p>
            <a:pPr lvl="1"/>
            <a:r>
              <a:rPr lang="en-US" sz="2400" dirty="0"/>
              <a:t>Hand operated; simple and inexpensive</a:t>
            </a:r>
          </a:p>
          <a:p>
            <a:pPr lvl="1"/>
            <a:r>
              <a:rPr lang="en-US" sz="2400" dirty="0"/>
              <a:t>Usually worked by women who moved the carriage back and forth with one hand and turned a wheel to supply power with the other. </a:t>
            </a:r>
          </a:p>
          <a:p>
            <a:r>
              <a:rPr lang="en-US" sz="2400" dirty="0"/>
              <a:t>1769- Richard Arkwright invented the water frame, which improved thread spinning. </a:t>
            </a:r>
          </a:p>
          <a:p>
            <a:pPr lvl="1"/>
            <a:r>
              <a:rPr lang="en-US" sz="2400" dirty="0"/>
              <a:t>Several hundred spindles on a machine required water power. </a:t>
            </a:r>
          </a:p>
          <a:p>
            <a:pPr lvl="1"/>
            <a:r>
              <a:rPr lang="en-US" sz="2400" dirty="0"/>
              <a:t>Required large specialized factories that employed as many as 1,000 workers. </a:t>
            </a:r>
          </a:p>
          <a:p>
            <a:r>
              <a:rPr lang="en-US" sz="2400" dirty="0"/>
              <a:t>1779- Samuel Crompton invented the spinning mule which combined the best features of the spinning jenny and the water frame. </a:t>
            </a:r>
          </a:p>
        </p:txBody>
      </p:sp>
    </p:spTree>
    <p:extLst>
      <p:ext uri="{BB962C8B-B14F-4D97-AF65-F5344CB8AC3E}">
        <p14:creationId xmlns:p14="http://schemas.microsoft.com/office/powerpoint/2010/main" val="310566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EBA3-8389-4E2F-BA3F-116B733B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66826-5720-4677-A38B-C5617869B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411"/>
            <a:ext cx="12192000" cy="68784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2D97A-929F-4964-9600-82B2DC6B8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411"/>
            <a:ext cx="12192000" cy="68784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8C5C43-7C51-4B81-AC76-95920DA39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217113"/>
            <a:ext cx="12192001" cy="68620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3E1593-707E-4CD6-9EE2-62BC326810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-223723"/>
            <a:ext cx="12192000" cy="7081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E7D6ED-5ECD-4133-A589-4BB07CDAA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" y="-223724"/>
            <a:ext cx="12192000" cy="708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9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A3140-7EDE-4851-A23C-9CE501897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350"/>
            <a:ext cx="9601200" cy="1485900"/>
          </a:xfrm>
        </p:spPr>
        <p:txBody>
          <a:bodyPr/>
          <a:lstStyle/>
          <a:p>
            <a:r>
              <a:rPr lang="en-US" dirty="0"/>
              <a:t>Great Britain First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41CC1-BD19-462C-87CC-F1D68DBE8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133475"/>
            <a:ext cx="10544175" cy="55911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Began in 1780s (not complete until 1830 at the earliest)</a:t>
            </a:r>
          </a:p>
          <a:p>
            <a:pPr lvl="1"/>
            <a:r>
              <a:rPr lang="en-US" sz="2400" dirty="0"/>
              <a:t>Had no impact on continental Europe until after the end of the Napoleonic Wars (1815) </a:t>
            </a:r>
          </a:p>
          <a:p>
            <a:pPr lvl="1"/>
            <a:r>
              <a:rPr lang="en-US" sz="2400" dirty="0"/>
              <a:t>Mainland Britain was untouched by the Napoleonic Wars </a:t>
            </a:r>
          </a:p>
          <a:p>
            <a:r>
              <a:rPr lang="en-US" sz="2400" dirty="0"/>
              <a:t>Economic and Social Factors </a:t>
            </a:r>
          </a:p>
          <a:p>
            <a:pPr lvl="1"/>
            <a:r>
              <a:rPr lang="en-US" sz="2400" dirty="0"/>
              <a:t>Land and geography </a:t>
            </a:r>
          </a:p>
          <a:p>
            <a:pPr lvl="2"/>
            <a:r>
              <a:rPr lang="en-US" sz="2000" dirty="0"/>
              <a:t>Geographic isolation from the Continent offered protection and separation from many of the continental wars b. </a:t>
            </a:r>
          </a:p>
          <a:p>
            <a:pPr lvl="1"/>
            <a:r>
              <a:rPr lang="en-US" sz="2400" dirty="0"/>
              <a:t>Good supply of coal and iron </a:t>
            </a:r>
          </a:p>
          <a:p>
            <a:pPr lvl="2"/>
            <a:r>
              <a:rPr lang="en-US" sz="2000" dirty="0"/>
              <a:t>Waterways offered a source of alternate power for factories and navigable transport for trade and communication. • </a:t>
            </a:r>
          </a:p>
          <a:p>
            <a:pPr lvl="1"/>
            <a:r>
              <a:rPr lang="en-US" sz="2400" dirty="0"/>
              <a:t>No part of England was more than 20 miles from navigable water. </a:t>
            </a:r>
          </a:p>
          <a:p>
            <a:pPr lvl="1"/>
            <a:r>
              <a:rPr lang="en-US" sz="2400" dirty="0"/>
              <a:t>Industrial Revolution grew out of England’s expanding role in the Atlantic economy of the 18th century. •</a:t>
            </a:r>
          </a:p>
          <a:p>
            <a:pPr lvl="1"/>
            <a:r>
              <a:rPr lang="en-US" sz="2400" dirty="0"/>
              <a:t>The growth of the Royal Navy and the development of ports provided protection from foreign invasion and later aided Britain’s commercial empire. </a:t>
            </a:r>
          </a:p>
          <a:p>
            <a:pPr lvl="1"/>
            <a:r>
              <a:rPr lang="en-US" sz="2400" dirty="0"/>
              <a:t>Large supplies of capital were available </a:t>
            </a:r>
          </a:p>
          <a:p>
            <a:pPr lvl="1"/>
            <a:r>
              <a:rPr lang="en-US" sz="2400" dirty="0"/>
              <a:t>Colonial Empire= access to raw materials</a:t>
            </a:r>
          </a:p>
        </p:txBody>
      </p:sp>
    </p:spTree>
    <p:extLst>
      <p:ext uri="{BB962C8B-B14F-4D97-AF65-F5344CB8AC3E}">
        <p14:creationId xmlns:p14="http://schemas.microsoft.com/office/powerpoint/2010/main" val="309867492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722C5-B529-4491-808D-2D5A0D242BA3}">
  <ds:schemaRefs>
    <ds:schemaRef ds:uri="http://purl.org/dc/elements/1.1/"/>
    <ds:schemaRef ds:uri="71af3243-3dd4-4a8d-8c0d-dd76da1f02a5"/>
    <ds:schemaRef ds:uri="http://www.w3.org/XML/1998/namespace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199E8A-3253-45E5-B33A-F34129B7AA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D4C99-7793-446D-B40E-9C65086CB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1843</Words>
  <Application>Microsoft Office PowerPoint</Application>
  <PresentationFormat>Widescreen</PresentationFormat>
  <Paragraphs>161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Franklin Gothic Book</vt:lpstr>
      <vt:lpstr>Crop</vt:lpstr>
      <vt:lpstr>The Industrial Revolution </vt:lpstr>
      <vt:lpstr>Roots of the Industrial Revolution </vt:lpstr>
      <vt:lpstr>Proto-Industrialization: Cottage Industry </vt:lpstr>
      <vt:lpstr>PowerPoint Presentation</vt:lpstr>
      <vt:lpstr>PowerPoint Presentation</vt:lpstr>
      <vt:lpstr>Problems with and results of  the Cottage Industry </vt:lpstr>
      <vt:lpstr>Proto-industrialism: Technology </vt:lpstr>
      <vt:lpstr>PowerPoint Presentation</vt:lpstr>
      <vt:lpstr>Great Britain First </vt:lpstr>
      <vt:lpstr>Agricultural Revolution</vt:lpstr>
      <vt:lpstr>Steam Engine and Coal </vt:lpstr>
      <vt:lpstr>PowerPoint Presentation</vt:lpstr>
      <vt:lpstr>PowerPoint Presentation</vt:lpstr>
      <vt:lpstr>Iron Industry </vt:lpstr>
      <vt:lpstr>Transportation Revolution </vt:lpstr>
      <vt:lpstr>PowerPoint Presentation</vt:lpstr>
      <vt:lpstr>Railroads </vt:lpstr>
      <vt:lpstr>PowerPoint Presentation</vt:lpstr>
      <vt:lpstr>Great Britain in 1850 </vt:lpstr>
      <vt:lpstr>Crystal Palace Exhibition Hall </vt:lpstr>
      <vt:lpstr>PowerPoint Presentation</vt:lpstr>
      <vt:lpstr>The Industrial Revolution Spreads</vt:lpstr>
      <vt:lpstr>After the Napoleonic Wars </vt:lpstr>
      <vt:lpstr>Britain Loses Ground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2019-10-25T13:14:27Z</dcterms:created>
  <dcterms:modified xsi:type="dcterms:W3CDTF">2019-10-25T19:30:31Z</dcterms:modified>
</cp:coreProperties>
</file>