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60" r:id="rId7"/>
    <p:sldId id="259" r:id="rId8"/>
    <p:sldId id="261" r:id="rId9"/>
    <p:sldId id="268" r:id="rId10"/>
    <p:sldId id="262" r:id="rId11"/>
    <p:sldId id="269" r:id="rId12"/>
    <p:sldId id="263" r:id="rId13"/>
    <p:sldId id="264" r:id="rId14"/>
    <p:sldId id="270" r:id="rId15"/>
    <p:sldId id="265" r:id="rId16"/>
    <p:sldId id="271" r:id="rId17"/>
    <p:sldId id="266" r:id="rId18"/>
    <p:sldId id="267" r:id="rId19"/>
    <p:sldId id="272" r:id="rId2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90" y="1449148"/>
            <a:ext cx="10569247" cy="2971051"/>
          </a:xfrm>
        </p:spPr>
        <p:txBody>
          <a:bodyPr/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790" y="5280847"/>
            <a:ext cx="10569247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A58A-F6A3-44B4-8553-CA3EAF252FB7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4800600"/>
            <a:ext cx="1055866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88825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789" y="5367338"/>
            <a:ext cx="1055866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D41C-F0D3-49F0-8041-67FC705A40C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35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532" y="1081456"/>
            <a:ext cx="6330767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63" y="1238502"/>
            <a:ext cx="5892305" cy="2645912"/>
          </a:xfrm>
        </p:spPr>
        <p:txBody>
          <a:bodyPr anchor="b"/>
          <a:lstStyle>
            <a:lvl1pPr algn="l">
              <a:defRPr sz="4199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968" y="4443681"/>
            <a:ext cx="5890102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2670" y="1081457"/>
            <a:ext cx="3809009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D41C-F0D3-49F0-8041-67FC705A40C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693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588" y="2286585"/>
            <a:ext cx="4893840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6736" y="2435958"/>
            <a:ext cx="4381380" cy="2007789"/>
          </a:xfrm>
        </p:spPr>
        <p:txBody>
          <a:bodyPr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4397" y="2286001"/>
            <a:ext cx="4879029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D41C-F0D3-49F0-8041-67FC705A40C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8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513F-1C7D-48A3-9E66-761794785CC6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7654" y="446089"/>
            <a:ext cx="4521171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1410" y="586171"/>
            <a:ext cx="249414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790" y="446089"/>
            <a:ext cx="6609818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C340-5827-402A-ABD7-86B6900F77A8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447188"/>
            <a:ext cx="10569245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99" y="2222287"/>
            <a:ext cx="10551825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D3E-AD23-4233-B7FD-BCC74AA741B1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2951396"/>
            <a:ext cx="10558668" cy="1468800"/>
          </a:xfrm>
        </p:spPr>
        <p:txBody>
          <a:bodyPr anchor="b"/>
          <a:lstStyle>
            <a:lvl1pPr algn="r">
              <a:defRPr sz="4799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789" y="5281202"/>
            <a:ext cx="1055866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5C56-1C19-4454-A6D4-FDB294070137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499" y="2222288"/>
            <a:ext cx="51845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04" y="2222287"/>
            <a:ext cx="5193230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517" y="2174875"/>
            <a:ext cx="518850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517" y="2751139"/>
            <a:ext cx="5188504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04" y="2174875"/>
            <a:ext cx="519323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04" y="2751139"/>
            <a:ext cx="519323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FC3-C38C-4973-9593-9C0AA203E374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9B8-A638-47B9-8EAF-A06FB35BB403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4C0-40BC-46FB-ADE3-F7141007B5FB}" type="datetime1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2872" y="446088"/>
            <a:ext cx="3546609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72" y="446088"/>
            <a:ext cx="3546609" cy="1618396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369" y="446089"/>
            <a:ext cx="625100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2872" y="2260739"/>
            <a:ext cx="3546609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BC97-2F5E-4770-AEEF-8F2730A3EA80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2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16" y="727523"/>
            <a:ext cx="4851724" cy="1617163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6529" y="0"/>
            <a:ext cx="6092296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516" y="2344684"/>
            <a:ext cx="4851724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4798" y="6041363"/>
            <a:ext cx="976625" cy="365125"/>
          </a:xfrm>
        </p:spPr>
        <p:txBody>
          <a:bodyPr/>
          <a:lstStyle/>
          <a:p>
            <a:fld id="{41B0D41C-F0D3-49F0-8041-67FC705A40C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243" y="6041363"/>
            <a:ext cx="3294555" cy="365125"/>
          </a:xfr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1423" y="5915889"/>
            <a:ext cx="1061878" cy="490599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752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789" y="447188"/>
            <a:ext cx="10569245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790" y="2184402"/>
            <a:ext cx="1056053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396" y="6041363"/>
            <a:ext cx="86420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2195" y="6041363"/>
            <a:ext cx="134335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5551" y="5915889"/>
            <a:ext cx="1061878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999">
                <a:solidFill>
                  <a:schemeClr val="accent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20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999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28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9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Gunpowder Empires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Ottoman, </a:t>
            </a:r>
            <a:r>
              <a:rPr lang="en-US" dirty="0" err="1"/>
              <a:t>Safavid</a:t>
            </a:r>
            <a:r>
              <a:rPr lang="en-US" dirty="0"/>
              <a:t>, Mughal 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Safavid</a:t>
            </a:r>
            <a:r>
              <a:rPr lang="en-US" dirty="0"/>
              <a:t> Empire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99" y="2222287"/>
            <a:ext cx="10551825" cy="4102313"/>
          </a:xfrm>
        </p:spPr>
        <p:txBody>
          <a:bodyPr>
            <a:normAutofit/>
          </a:bodyPr>
          <a:lstStyle/>
          <a:p>
            <a:r>
              <a:rPr lang="en-US" sz="2800" dirty="0"/>
              <a:t>The empire was established in the 14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r>
              <a:rPr lang="en-US" sz="2800" dirty="0"/>
              <a:t>The empire was ruled by a Shah (king)</a:t>
            </a:r>
          </a:p>
          <a:p>
            <a:r>
              <a:rPr lang="en-US" sz="2800" dirty="0"/>
              <a:t>Sunni (Ottomans) and Shi’a (</a:t>
            </a:r>
            <a:r>
              <a:rPr lang="en-US" sz="2800" dirty="0" err="1"/>
              <a:t>Safavid</a:t>
            </a:r>
            <a:r>
              <a:rPr lang="en-US" sz="2800" dirty="0"/>
              <a:t>) Muslims are huge rivals </a:t>
            </a:r>
          </a:p>
          <a:p>
            <a:r>
              <a:rPr lang="en-US" sz="2800" dirty="0"/>
              <a:t>Shi’a Muslims concentrated in Persia </a:t>
            </a:r>
          </a:p>
          <a:p>
            <a:r>
              <a:rPr lang="en-US" sz="2800" dirty="0"/>
              <a:t> Ottomans will defeat the </a:t>
            </a:r>
            <a:r>
              <a:rPr lang="en-US" sz="2800" dirty="0" err="1"/>
              <a:t>Safavids</a:t>
            </a:r>
            <a:r>
              <a:rPr lang="en-US" sz="2800" dirty="0"/>
              <a:t> and stop the western expansion of the empire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10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9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Safavid</a:t>
            </a:r>
            <a:r>
              <a:rPr lang="en-US" dirty="0"/>
              <a:t> Golden 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1" y="2667000"/>
            <a:ext cx="5791200" cy="36387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Under Shah Abbas I the empire reaches its Golden Age 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Safavids</a:t>
            </a:r>
            <a:r>
              <a:rPr lang="en-US" sz="2400" dirty="0"/>
              <a:t> relied on the Russian slaves 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Safavids</a:t>
            </a:r>
            <a:r>
              <a:rPr lang="en-US" sz="2400" dirty="0"/>
              <a:t> will adopt the Persian language</a:t>
            </a:r>
          </a:p>
          <a:p>
            <a:r>
              <a:rPr lang="en-US" sz="2800" dirty="0"/>
              <a:t>Sunni Muslims, Jews, Christians, Zoroastrians, and followers of Sufi preachers pressured to convert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404" y="1981200"/>
            <a:ext cx="5852208" cy="36387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Ottoman Empire and the </a:t>
            </a:r>
            <a:r>
              <a:rPr lang="en-US" sz="2400" dirty="0" err="1"/>
              <a:t>Safavids</a:t>
            </a:r>
            <a:r>
              <a:rPr lang="en-US" sz="2400" dirty="0"/>
              <a:t> had several things in common </a:t>
            </a:r>
          </a:p>
          <a:p>
            <a:pPr lvl="1"/>
            <a:r>
              <a:rPr lang="en-US" sz="2400" dirty="0"/>
              <a:t>Dominated by warrior aristocrats</a:t>
            </a:r>
          </a:p>
          <a:p>
            <a:pPr lvl="1"/>
            <a:r>
              <a:rPr lang="en-US" sz="2400" dirty="0"/>
              <a:t>Focus on trade &amp; production</a:t>
            </a:r>
          </a:p>
          <a:p>
            <a:pPr lvl="1"/>
            <a:r>
              <a:rPr lang="en-US" sz="2400" dirty="0"/>
              <a:t>Women lose freedom and become subordinate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0"/>
            <a:ext cx="6155973" cy="686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7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Safavid</a:t>
            </a:r>
            <a:r>
              <a:rPr lang="en-US" dirty="0"/>
              <a:t>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err="1"/>
              <a:t>Safavid</a:t>
            </a:r>
            <a:r>
              <a:rPr lang="en-US" sz="3200" dirty="0"/>
              <a:t> was invaded by several different groups including nomadic raiders, Ottoman, and Mughal armies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07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Mughals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Mughal</a:t>
            </a:r>
          </a:p>
          <a:p>
            <a:pPr lvl="1"/>
            <a:r>
              <a:rPr lang="en-US" sz="2800" dirty="0"/>
              <a:t>Formed in 16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pPr lvl="1"/>
            <a:r>
              <a:rPr lang="en-US" sz="2800" dirty="0"/>
              <a:t>Ruled by Babar</a:t>
            </a:r>
          </a:p>
          <a:p>
            <a:pPr lvl="1"/>
            <a:r>
              <a:rPr lang="en-US" sz="2800" dirty="0"/>
              <a:t>Strong military</a:t>
            </a:r>
          </a:p>
          <a:p>
            <a:pPr lvl="1"/>
            <a:r>
              <a:rPr lang="en-US" sz="2800" dirty="0"/>
              <a:t>Conquests not launched due to religion</a:t>
            </a:r>
          </a:p>
          <a:p>
            <a:pPr lvl="1"/>
            <a:r>
              <a:rPr lang="en-US" sz="2800" dirty="0"/>
              <a:t>Persian became the language of the Mughal court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ughal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50"/>
            <a:ext cx="12188825" cy="687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82065" y="1676400"/>
            <a:ext cx="9601200" cy="4495800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The three Muslim empires </a:t>
            </a:r>
          </a:p>
          <a:p>
            <a:pPr lvl="1"/>
            <a:r>
              <a:rPr lang="en-US" sz="3600" dirty="0"/>
              <a:t>Ottoman Empire </a:t>
            </a:r>
          </a:p>
          <a:p>
            <a:pPr lvl="1"/>
            <a:r>
              <a:rPr lang="en-US" sz="3600" dirty="0" err="1"/>
              <a:t>Safavid</a:t>
            </a:r>
            <a:r>
              <a:rPr lang="en-US" sz="3600" dirty="0"/>
              <a:t> Empire</a:t>
            </a:r>
          </a:p>
          <a:p>
            <a:pPr lvl="1"/>
            <a:r>
              <a:rPr lang="en-US" sz="3600" dirty="0"/>
              <a:t>Mughal Empire </a:t>
            </a:r>
          </a:p>
        </p:txBody>
      </p:sp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2205" r="1602" b="2205"/>
          <a:stretch>
            <a:fillRect/>
          </a:stretch>
        </p:blipFill>
        <p:spPr bwMode="auto">
          <a:xfrm>
            <a:off x="-1" y="-28679"/>
            <a:ext cx="12188825" cy="6886679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Ottomans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2" y="2438400"/>
            <a:ext cx="5638800" cy="3638763"/>
          </a:xfrm>
        </p:spPr>
        <p:txBody>
          <a:bodyPr>
            <a:normAutofit/>
          </a:bodyPr>
          <a:lstStyle/>
          <a:p>
            <a:r>
              <a:rPr lang="en-US" sz="2400" dirty="0"/>
              <a:t>The Empire reigned from 13</a:t>
            </a:r>
            <a:r>
              <a:rPr lang="en-US" sz="2400" baseline="30000" dirty="0"/>
              <a:t>th</a:t>
            </a:r>
            <a:r>
              <a:rPr lang="en-US" sz="2400" dirty="0"/>
              <a:t> to 20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Located in the Eastern Mediterranean </a:t>
            </a:r>
          </a:p>
          <a:p>
            <a:pPr lvl="1"/>
            <a:r>
              <a:rPr lang="en-US" sz="2400" dirty="0"/>
              <a:t>Anatolia </a:t>
            </a:r>
          </a:p>
          <a:p>
            <a:pPr lvl="1"/>
            <a:r>
              <a:rPr lang="en-US" sz="2400" dirty="0" err="1"/>
              <a:t>Balkins</a:t>
            </a:r>
            <a:r>
              <a:rPr lang="en-US" sz="2400" dirty="0"/>
              <a:t> (Southeastern Europe) </a:t>
            </a:r>
          </a:p>
          <a:p>
            <a:pPr lvl="1"/>
            <a:r>
              <a:rPr lang="en-US" sz="2400" dirty="0"/>
              <a:t>North Africa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04" y="2222287"/>
            <a:ext cx="5699808" cy="3638764"/>
          </a:xfrm>
        </p:spPr>
        <p:txBody>
          <a:bodyPr>
            <a:normAutofit/>
          </a:bodyPr>
          <a:lstStyle/>
          <a:p>
            <a:r>
              <a:rPr lang="en-US" sz="2800" dirty="0"/>
              <a:t>Ruled by a Sultan</a:t>
            </a:r>
          </a:p>
          <a:p>
            <a:r>
              <a:rPr lang="en-US" sz="2800" dirty="0"/>
              <a:t>Absolute monarch </a:t>
            </a:r>
          </a:p>
          <a:p>
            <a:r>
              <a:rPr lang="en-US" sz="2800" dirty="0"/>
              <a:t>The administration was carried out by a Grand Vizier </a:t>
            </a:r>
          </a:p>
          <a:p>
            <a:r>
              <a:rPr lang="en-US" sz="2800" dirty="0"/>
              <a:t>No clear rules for succession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Ottoman Military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499" y="2222287"/>
            <a:ext cx="10914713" cy="4102313"/>
          </a:xfrm>
        </p:spPr>
        <p:txBody>
          <a:bodyPr>
            <a:noAutofit/>
          </a:bodyPr>
          <a:lstStyle/>
          <a:p>
            <a:r>
              <a:rPr lang="en-US" sz="2800" dirty="0"/>
              <a:t>In 1453 Mehmed II conquers Constantinople </a:t>
            </a:r>
          </a:p>
          <a:p>
            <a:r>
              <a:rPr lang="en-US" sz="2800" dirty="0"/>
              <a:t>The Ottomans had a strong Navy that projected power </a:t>
            </a:r>
          </a:p>
          <a:p>
            <a:r>
              <a:rPr lang="en-US" sz="2800" dirty="0"/>
              <a:t>The Ottomans relied upon a slave force called the Janissaries </a:t>
            </a:r>
          </a:p>
          <a:p>
            <a:pPr lvl="1"/>
            <a:r>
              <a:rPr lang="en-US" sz="2800" dirty="0"/>
              <a:t>Most Christians</a:t>
            </a:r>
          </a:p>
          <a:p>
            <a:pPr lvl="1"/>
            <a:r>
              <a:rPr lang="en-US" sz="2800" dirty="0"/>
              <a:t>Become politically influential</a:t>
            </a:r>
          </a:p>
        </p:txBody>
      </p:sp>
    </p:spTree>
    <p:extLst>
      <p:ext uri="{BB962C8B-B14F-4D97-AF65-F5344CB8AC3E}">
        <p14:creationId xmlns:p14="http://schemas.microsoft.com/office/powerpoint/2010/main" val="8556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28" y="-17573"/>
            <a:ext cx="6747243" cy="687557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58" y="-43852"/>
            <a:ext cx="6976036" cy="690185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0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Ottoman Economy and 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99" y="2222287"/>
            <a:ext cx="10551825" cy="4635713"/>
          </a:xfrm>
        </p:spPr>
        <p:txBody>
          <a:bodyPr>
            <a:normAutofit/>
          </a:bodyPr>
          <a:lstStyle/>
          <a:p>
            <a:r>
              <a:rPr lang="en-US" sz="2400" dirty="0"/>
              <a:t>The Ottoman Economy was based on military conquest and expansion </a:t>
            </a:r>
          </a:p>
          <a:p>
            <a:r>
              <a:rPr lang="en-US" sz="2400" dirty="0"/>
              <a:t>Areas in Africa, Europe, and Asia were influenced by Ottoman culture </a:t>
            </a:r>
          </a:p>
          <a:p>
            <a:r>
              <a:rPr lang="en-US" sz="2400" dirty="0"/>
              <a:t>Constantinople became the capital of the empire </a:t>
            </a:r>
          </a:p>
          <a:p>
            <a:pPr lvl="1"/>
            <a:r>
              <a:rPr lang="en-US" sz="2201" dirty="0"/>
              <a:t>Name later changed to Istanbul 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Hagia</a:t>
            </a:r>
            <a:r>
              <a:rPr lang="en-US" sz="2400" dirty="0"/>
              <a:t> Sophia becomes a mosque </a:t>
            </a:r>
          </a:p>
          <a:p>
            <a:r>
              <a:rPr lang="en-US" sz="2400" dirty="0"/>
              <a:t>Persian, Arabic, and Turkish become the dominate languages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2.bp.blogspot.com/_WQyEtIsB594/S-iwgjL18cI/AAAAAAAAAF8/K9-D3o3EHIg/s1600/SuleymaniyeCam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447"/>
            <a:ext cx="12192001" cy="68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_ZFDF99NGOcs/TRu34TfRVAI/AAAAAAAAAWQ/Qr0QqvBAjXY/s1600/suleymaniye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78" y="-51903"/>
            <a:ext cx="12192001" cy="68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netware.com/i/photo/suleiman-mosque-suleymaniye-mosque-istanbul-tr1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" y="-13447"/>
            <a:ext cx="12192002" cy="684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hocolate-fish.net/albums/Turkey/Istanbul_Mosques/Istanbul-Suleymaniye-Mosque-inside-roo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0" y="-144227"/>
            <a:ext cx="12192003" cy="69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397"/>
            <a:ext cx="12192000" cy="698477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Ottoman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789" y="2286000"/>
            <a:ext cx="11067113" cy="417851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Problem within the empire </a:t>
            </a:r>
          </a:p>
          <a:p>
            <a:pPr lvl="1"/>
            <a:r>
              <a:rPr lang="en-US" sz="2800" dirty="0"/>
              <a:t>Empire too big</a:t>
            </a:r>
          </a:p>
          <a:p>
            <a:pPr lvl="1"/>
            <a:r>
              <a:rPr lang="en-US" sz="2800" dirty="0"/>
              <a:t>Infrastructure insufficient</a:t>
            </a:r>
          </a:p>
          <a:p>
            <a:pPr lvl="1"/>
            <a:r>
              <a:rPr lang="en-US" sz="2800" dirty="0"/>
              <a:t>As conquest declines, lands lost to Christian &amp; rival Muslim kingdoms</a:t>
            </a:r>
          </a:p>
          <a:p>
            <a:pPr lvl="1"/>
            <a:r>
              <a:rPr lang="en-US" sz="2800" dirty="0"/>
              <a:t>Succession issues continue</a:t>
            </a:r>
          </a:p>
          <a:p>
            <a:r>
              <a:rPr lang="en-US" sz="2800" dirty="0"/>
              <a:t>Ottomans fall behind European rivals in scientific, technological, &amp; commercial transformations</a:t>
            </a:r>
          </a:p>
          <a:p>
            <a:r>
              <a:rPr lang="en-US" sz="2800" dirty="0"/>
              <a:t>Portuguese beat Muslim navies in Indian Ocean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427FAC-CD3A-494C-985C-09E26C5EA507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4f35948-e619-41b3-aa29-22878b09cfd2"/>
    <ds:schemaRef ds:uri="40262f94-9f35-4ac3-9a90-690165a166b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280</TotalTime>
  <Words>361</Words>
  <Application>Microsoft Office PowerPoint</Application>
  <PresentationFormat>Custom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Gothic</vt:lpstr>
      <vt:lpstr>Palatino Linotype</vt:lpstr>
      <vt:lpstr>Wingdings 2</vt:lpstr>
      <vt:lpstr>Quotable</vt:lpstr>
      <vt:lpstr>The Gunpowder Empires </vt:lpstr>
      <vt:lpstr>Introduction </vt:lpstr>
      <vt:lpstr>PowerPoint Presentation</vt:lpstr>
      <vt:lpstr>The Ottomans </vt:lpstr>
      <vt:lpstr>Ottoman Military </vt:lpstr>
      <vt:lpstr>PowerPoint Presentation</vt:lpstr>
      <vt:lpstr>Ottoman Economy and Culture </vt:lpstr>
      <vt:lpstr>PowerPoint Presentation</vt:lpstr>
      <vt:lpstr>Ottoman Decline</vt:lpstr>
      <vt:lpstr>Safavid Empire </vt:lpstr>
      <vt:lpstr>PowerPoint Presentation</vt:lpstr>
      <vt:lpstr>Safavid Golden Age </vt:lpstr>
      <vt:lpstr>PowerPoint Presentation</vt:lpstr>
      <vt:lpstr>Safavid Decline</vt:lpstr>
      <vt:lpstr>The Mughals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Gunpowder Empires</dc:title>
  <dc:creator>Phillip Thurmond</dc:creator>
  <cp:lastModifiedBy>Phillip Thurmond</cp:lastModifiedBy>
  <cp:revision>10</cp:revision>
  <dcterms:created xsi:type="dcterms:W3CDTF">2018-10-23T15:45:51Z</dcterms:created>
  <dcterms:modified xsi:type="dcterms:W3CDTF">2020-03-23T13:22:51Z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