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67" r:id="rId5"/>
    <p:sldId id="268" r:id="rId6"/>
    <p:sldId id="272" r:id="rId7"/>
    <p:sldId id="269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v6R8QfgZ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Enlightenment and Challenges to the Status Quo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208" y="1207608"/>
            <a:ext cx="11607282" cy="5650392"/>
          </a:xfrm>
        </p:spPr>
        <p:txBody>
          <a:bodyPr>
            <a:normAutofit/>
          </a:bodyPr>
          <a:lstStyle/>
          <a:p>
            <a:r>
              <a:rPr lang="en-US" sz="3200" dirty="0"/>
              <a:t>Western History in 19</a:t>
            </a:r>
            <a:r>
              <a:rPr lang="en-US" sz="3200" baseline="30000" dirty="0"/>
              <a:t>th</a:t>
            </a:r>
            <a:r>
              <a:rPr lang="en-US" sz="3200" dirty="0"/>
              <a:t> century was dominated by internal developments</a:t>
            </a:r>
          </a:p>
          <a:p>
            <a:pPr lvl="1"/>
            <a:r>
              <a:rPr lang="en-US" sz="2800" dirty="0"/>
              <a:t>Political movements</a:t>
            </a:r>
          </a:p>
          <a:p>
            <a:pPr lvl="1"/>
            <a:r>
              <a:rPr lang="en-US" sz="2800" dirty="0"/>
              <a:t>Expansion of settler societies</a:t>
            </a:r>
          </a:p>
          <a:p>
            <a:pPr lvl="1"/>
            <a:r>
              <a:rPr lang="en-US" sz="2800" dirty="0"/>
              <a:t>Industrial Revolution</a:t>
            </a:r>
          </a:p>
          <a:p>
            <a:r>
              <a:rPr lang="en-US" sz="3200" dirty="0"/>
              <a:t>1750 </a:t>
            </a:r>
          </a:p>
          <a:p>
            <a:pPr lvl="1"/>
            <a:r>
              <a:rPr lang="en-US" sz="2800" dirty="0"/>
              <a:t>most of Europe dominated by absolute monarchies </a:t>
            </a:r>
          </a:p>
          <a:p>
            <a:pPr lvl="2"/>
            <a:r>
              <a:rPr lang="en-US" sz="2400" dirty="0"/>
              <a:t>Monarchs proclaim their rule through divine right </a:t>
            </a:r>
          </a:p>
          <a:p>
            <a:r>
              <a:rPr lang="en-US" sz="3200" dirty="0"/>
              <a:t>By 1914 many monarchies overthrown and legislative/democratic systems emerge</a:t>
            </a:r>
          </a:p>
          <a:p>
            <a:pPr lvl="1"/>
            <a:r>
              <a:rPr lang="en-US" sz="2800" dirty="0"/>
              <a:t>Alliance systems form in W. Europe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9208" y="-117955"/>
            <a:ext cx="9029700" cy="132556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</p:spTree>
    <p:extLst>
      <p:ext uri="{BB962C8B-B14F-4D97-AF65-F5344CB8AC3E}">
        <p14:creationId xmlns:p14="http://schemas.microsoft.com/office/powerpoint/2010/main" val="394084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1561381"/>
            <a:ext cx="9791700" cy="4632835"/>
          </a:xfrm>
        </p:spPr>
        <p:txBody>
          <a:bodyPr/>
          <a:lstStyle/>
          <a:p>
            <a:r>
              <a:rPr lang="en-US" sz="3200" dirty="0"/>
              <a:t>Marquis de Condorcet writes </a:t>
            </a:r>
            <a:r>
              <a:rPr lang="en-US" sz="3200" i="1" dirty="0"/>
              <a:t>Progress of the Human Mind</a:t>
            </a:r>
          </a:p>
          <a:p>
            <a:pPr lvl="1"/>
            <a:r>
              <a:rPr lang="en-US" sz="2800" dirty="0"/>
              <a:t>Progress had become inevitable due to growing education &amp; wider literacy</a:t>
            </a:r>
          </a:p>
          <a:p>
            <a:r>
              <a:rPr lang="en-US" sz="3200" dirty="0"/>
              <a:t>Age of Revolutions</a:t>
            </a:r>
          </a:p>
          <a:p>
            <a:pPr lvl="1"/>
            <a:r>
              <a:rPr lang="en-US" sz="2800" dirty="0"/>
              <a:t>Period of political upheaval beginning with the American Revolution in 1776 </a:t>
            </a:r>
          </a:p>
          <a:p>
            <a:pPr lvl="1"/>
            <a:r>
              <a:rPr lang="en-US" sz="2800" dirty="0"/>
              <a:t>Age of Revolutions last until 1848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43100" y="71826"/>
            <a:ext cx="9029700" cy="1325563"/>
          </a:xfrm>
        </p:spPr>
        <p:txBody>
          <a:bodyPr/>
          <a:lstStyle/>
          <a:p>
            <a:r>
              <a:rPr lang="en-US" dirty="0"/>
              <a:t>Optimism Against All Odds</a:t>
            </a:r>
          </a:p>
        </p:txBody>
      </p:sp>
    </p:spTree>
    <p:extLst>
      <p:ext uri="{BB962C8B-B14F-4D97-AF65-F5344CB8AC3E}">
        <p14:creationId xmlns:p14="http://schemas.microsoft.com/office/powerpoint/2010/main" val="290875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099" y="1825625"/>
            <a:ext cx="9972675" cy="466725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lphaUcPeriod"/>
            </a:pPr>
            <a:r>
              <a:rPr lang="en-US" sz="3600" dirty="0"/>
              <a:t>Enlightenment</a:t>
            </a:r>
          </a:p>
          <a:p>
            <a:pPr lvl="1"/>
            <a:r>
              <a:rPr lang="en-US" dirty="0"/>
              <a:t>Intellectual movement emphasizing reason, individualism, and skepticism</a:t>
            </a:r>
            <a:endParaRPr lang="en-US" sz="3200" dirty="0"/>
          </a:p>
          <a:p>
            <a:pPr lvl="2"/>
            <a:r>
              <a:rPr lang="en-US" sz="2800" dirty="0"/>
              <a:t>Aristocratic privileges challenged</a:t>
            </a:r>
          </a:p>
          <a:p>
            <a:pPr lvl="2"/>
            <a:r>
              <a:rPr lang="en-US" sz="2800" dirty="0"/>
              <a:t>Called for a widespread popular voice in government</a:t>
            </a:r>
          </a:p>
          <a:p>
            <a:pPr lvl="3"/>
            <a:r>
              <a:rPr lang="en-US" sz="2600" dirty="0"/>
              <a:t>Jean-Jacques Rousseau</a:t>
            </a:r>
          </a:p>
          <a:p>
            <a:pPr lvl="3"/>
            <a:r>
              <a:rPr lang="en-US" sz="2600" dirty="0"/>
              <a:t>Social Contract </a:t>
            </a:r>
          </a:p>
          <a:p>
            <a:pPr lvl="2"/>
            <a:r>
              <a:rPr lang="en-US" sz="2800" dirty="0"/>
              <a:t>Encouraged economic and technological change</a:t>
            </a:r>
          </a:p>
          <a:p>
            <a:pPr lvl="2"/>
            <a:r>
              <a:rPr lang="en-US" sz="2800" dirty="0"/>
              <a:t>Reason over Faith </a:t>
            </a:r>
          </a:p>
          <a:p>
            <a:pPr lvl="2"/>
            <a:r>
              <a:rPr lang="en-US" sz="2800" dirty="0"/>
              <a:t>Science over Religion </a:t>
            </a:r>
          </a:p>
          <a:p>
            <a:pPr lvl="2"/>
            <a:endParaRPr lang="en-US" sz="2800" dirty="0"/>
          </a:p>
          <a:p>
            <a:r>
              <a:rPr lang="en-US" sz="1700" dirty="0"/>
              <a:t>Note (before moving to the next slide please pause here and watch the following video about Thomas Hobbes and John Locke on the subject of a social contract) </a:t>
            </a:r>
            <a:r>
              <a:rPr lang="en-US" sz="1700" dirty="0">
                <a:hlinkClick r:id="rId2"/>
              </a:rPr>
              <a:t>https://youtu.be/Av6R8QfgZ48</a:t>
            </a:r>
            <a:r>
              <a:rPr lang="en-US" sz="17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Forces of Change</a:t>
            </a:r>
          </a:p>
        </p:txBody>
      </p:sp>
    </p:spTree>
    <p:extLst>
      <p:ext uri="{BB962C8B-B14F-4D97-AF65-F5344CB8AC3E}">
        <p14:creationId xmlns:p14="http://schemas.microsoft.com/office/powerpoint/2010/main" val="80333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7686C3-0C46-42D2-86AD-25111B9BD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20887" y="933450"/>
            <a:ext cx="4754880" cy="3978275"/>
          </a:xfrm>
        </p:spPr>
        <p:txBody>
          <a:bodyPr/>
          <a:lstStyle/>
          <a:p>
            <a:r>
              <a:rPr lang="en-US" sz="2000" dirty="0"/>
              <a:t>John Locke:</a:t>
            </a:r>
          </a:p>
          <a:p>
            <a:pPr lvl="1"/>
            <a:r>
              <a:rPr lang="en-US" dirty="0"/>
              <a:t>English philosopher </a:t>
            </a:r>
          </a:p>
          <a:p>
            <a:pPr lvl="1"/>
            <a:r>
              <a:rPr lang="en-US" dirty="0"/>
              <a:t>Statue of Nature argument</a:t>
            </a:r>
          </a:p>
          <a:p>
            <a:pPr lvl="2"/>
            <a:r>
              <a:rPr lang="en-US" sz="2000" dirty="0"/>
              <a:t>Argued that people are born with a tabula rasa (blank slate) </a:t>
            </a:r>
          </a:p>
          <a:p>
            <a:pPr lvl="2"/>
            <a:r>
              <a:rPr lang="en-US" sz="2000" dirty="0"/>
              <a:t>Therefore laws exist to protect peoples rights </a:t>
            </a:r>
          </a:p>
          <a:p>
            <a:pPr lvl="2"/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04318C-F3E2-490C-8B9B-2A13D865B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99296" y="933449"/>
            <a:ext cx="4754880" cy="3978275"/>
          </a:xfrm>
        </p:spPr>
        <p:txBody>
          <a:bodyPr/>
          <a:lstStyle/>
          <a:p>
            <a:r>
              <a:rPr lang="en-US" sz="2000" dirty="0"/>
              <a:t>Thomas Hobbes:</a:t>
            </a:r>
          </a:p>
          <a:p>
            <a:pPr lvl="1"/>
            <a:r>
              <a:rPr lang="en-US" dirty="0"/>
              <a:t>English philosopher</a:t>
            </a:r>
          </a:p>
          <a:p>
            <a:pPr lvl="1"/>
            <a:r>
              <a:rPr lang="en-US" dirty="0"/>
              <a:t>State of nature argument  </a:t>
            </a:r>
          </a:p>
          <a:p>
            <a:pPr lvl="2"/>
            <a:r>
              <a:rPr lang="en-US" sz="2000" dirty="0"/>
              <a:t>Argued that all people are born bad (evil) </a:t>
            </a:r>
          </a:p>
          <a:p>
            <a:pPr lvl="2"/>
            <a:r>
              <a:rPr lang="en-US" sz="2000" dirty="0"/>
              <a:t>Therefore laws exist to protect people from other people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4A2EF-7C4A-4AA7-BF3C-E26E3852B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9296" y="784225"/>
            <a:ext cx="4754880" cy="64135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State of Nature Argument </a:t>
            </a:r>
          </a:p>
          <a:p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3859103-6438-43D7-8933-88F04C2BF0C8}"/>
              </a:ext>
            </a:extLst>
          </p:cNvPr>
          <p:cNvSpPr txBox="1">
            <a:spLocks/>
          </p:cNvSpPr>
          <p:nvPr/>
        </p:nvSpPr>
        <p:spPr>
          <a:xfrm>
            <a:off x="1999296" y="4600575"/>
            <a:ext cx="9801225" cy="2794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400" b="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tx1"/>
                </a:solidFill>
              </a:rPr>
              <a:t>Social Contract theory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John Locke argued that in order to protect peoples rights each person living in a society must give up other freedoms in exchange for their rights.  In effect the people in a society agree to a “contract”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Locke also argued for the idea of popular sovereignty or the will of the people.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These ideas challenge the notions of divine right of kings and absolutism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8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207" y="259490"/>
            <a:ext cx="11406615" cy="65985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B.  Commercialization</a:t>
            </a:r>
          </a:p>
          <a:p>
            <a:pPr lvl="1"/>
            <a:r>
              <a:rPr lang="en-US" sz="2800" dirty="0"/>
              <a:t>Business people- challenge the idea that aristocrats alone should hold positions of power</a:t>
            </a:r>
          </a:p>
          <a:p>
            <a:pPr lvl="1"/>
            <a:r>
              <a:rPr lang="en-US" sz="2800" dirty="0"/>
              <a:t>Interested in techniques that might spur production</a:t>
            </a:r>
          </a:p>
          <a:p>
            <a:pPr lvl="1"/>
            <a:r>
              <a:rPr lang="en-US" sz="2800" dirty="0"/>
              <a:t>Sometimes opposed by artisans and peasants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C. </a:t>
            </a:r>
            <a:r>
              <a:rPr lang="en-US" sz="3600" dirty="0"/>
              <a:t>Population Revolution</a:t>
            </a:r>
          </a:p>
          <a:p>
            <a:pPr lvl="1"/>
            <a:r>
              <a:rPr lang="en-US" sz="3200" dirty="0"/>
              <a:t>Border policing</a:t>
            </a:r>
          </a:p>
          <a:p>
            <a:pPr lvl="2"/>
            <a:r>
              <a:rPr lang="en-US" sz="2800" dirty="0"/>
              <a:t>Reduced movement of disease-bearing animals &amp; people crossing borders</a:t>
            </a:r>
          </a:p>
          <a:p>
            <a:pPr lvl="1"/>
            <a:r>
              <a:rPr lang="en-US" sz="3200" dirty="0"/>
              <a:t>Improvement in nutrition</a:t>
            </a:r>
          </a:p>
          <a:p>
            <a:pPr lvl="2"/>
            <a:r>
              <a:rPr lang="en-US" sz="2800" dirty="0"/>
              <a:t>Potatoes </a:t>
            </a:r>
          </a:p>
          <a:p>
            <a:pPr lvl="1"/>
            <a:r>
              <a:rPr lang="en-US" sz="3200" dirty="0"/>
              <a:t>Reduction in death rate</a:t>
            </a:r>
          </a:p>
          <a:p>
            <a:pPr lvl="2"/>
            <a:r>
              <a:rPr lang="en-US" sz="2800" dirty="0"/>
              <a:t>Mostly among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4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62100" y="914400"/>
            <a:ext cx="9791700" cy="5262563"/>
          </a:xfrm>
        </p:spPr>
        <p:txBody>
          <a:bodyPr/>
          <a:lstStyle/>
          <a:p>
            <a:r>
              <a:rPr lang="en-US" sz="3200" dirty="0"/>
              <a:t>Population Growth prompted a rapid expansion of manufactured goods</a:t>
            </a:r>
          </a:p>
          <a:p>
            <a:r>
              <a:rPr lang="en-US" sz="3200" dirty="0"/>
              <a:t>Protoindustrialization</a:t>
            </a:r>
          </a:p>
          <a:p>
            <a:pPr lvl="1"/>
            <a:r>
              <a:rPr lang="en-US" sz="2800" dirty="0"/>
              <a:t>Preliminary shift away from agricultural economy to workers becoming producers of textile and metal products at home</a:t>
            </a:r>
          </a:p>
          <a:p>
            <a:pPr lvl="1"/>
            <a:r>
              <a:rPr lang="en-US" sz="2800" dirty="0"/>
              <a:t>Capitalist system</a:t>
            </a:r>
          </a:p>
          <a:p>
            <a:r>
              <a:rPr lang="en-US" sz="3200" dirty="0"/>
              <a:t>Lack of property ownership affects Western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8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403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Cloud skipper design template</vt:lpstr>
      <vt:lpstr>The Enlightenment and Challenges to the Status Quo</vt:lpstr>
      <vt:lpstr>Introduction </vt:lpstr>
      <vt:lpstr>Optimism Against All Odds</vt:lpstr>
      <vt:lpstr>Forces of Change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2016-03-13T21:22:05Z</dcterms:created>
  <dcterms:modified xsi:type="dcterms:W3CDTF">2020-03-17T16:06:31Z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