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25"/>
  </p:notesMasterIdLst>
  <p:handoutMasterIdLst>
    <p:handoutMasterId r:id="rId26"/>
  </p:handoutMasterIdLst>
  <p:sldIdLst>
    <p:sldId id="263" r:id="rId2"/>
    <p:sldId id="264" r:id="rId3"/>
    <p:sldId id="265" r:id="rId4"/>
    <p:sldId id="266" r:id="rId5"/>
    <p:sldId id="267" r:id="rId6"/>
    <p:sldId id="268" r:id="rId7"/>
    <p:sldId id="269" r:id="rId8"/>
    <p:sldId id="270" r:id="rId9"/>
    <p:sldId id="271" r:id="rId10"/>
    <p:sldId id="272" r:id="rId11"/>
    <p:sldId id="278" r:id="rId12"/>
    <p:sldId id="279" r:id="rId13"/>
    <p:sldId id="273" r:id="rId14"/>
    <p:sldId id="274" r:id="rId15"/>
    <p:sldId id="275" r:id="rId16"/>
    <p:sldId id="276" r:id="rId17"/>
    <p:sldId id="280" r:id="rId18"/>
    <p:sldId id="281" r:id="rId19"/>
    <p:sldId id="282" r:id="rId20"/>
    <p:sldId id="277" r:id="rId21"/>
    <p:sldId id="283" r:id="rId22"/>
    <p:sldId id="284" r:id="rId23"/>
    <p:sldId id="28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38" d="100"/>
          <a:sy n="38" d="100"/>
        </p:scale>
        <p:origin x="68" y="676"/>
      </p:cViewPr>
      <p:guideLst/>
    </p:cSldViewPr>
  </p:slideViewPr>
  <p:notesTextViewPr>
    <p:cViewPr>
      <p:scale>
        <a:sx n="3" d="2"/>
        <a:sy n="3" d="2"/>
      </p:scale>
      <p:origin x="0" y="0"/>
    </p:cViewPr>
  </p:notesTextViewPr>
  <p:notesViewPr>
    <p:cSldViewPr snapToGrid="0" showGuides="1">
      <p:cViewPr varScale="1">
        <p:scale>
          <a:sx n="79" d="100"/>
          <a:sy n="79" d="100"/>
        </p:scale>
        <p:origin x="85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E60FF6-4F02-41AF-9D79-9820270FCBD6}" type="datetimeFigureOut">
              <a:rPr lang="en-US" smtClean="0"/>
              <a:t>9/18/2019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57CFDA-6ECB-4984-BC1D-18C52F424572}" type="slidenum">
              <a:rPr lang="en-US" smtClean="0"/>
              <a:t>‹#›</a:t>
            </a:fld>
            <a:endParaRPr lang="en-US" dirty="0"/>
          </a:p>
        </p:txBody>
      </p:sp>
    </p:spTree>
    <p:extLst>
      <p:ext uri="{BB962C8B-B14F-4D97-AF65-F5344CB8AC3E}">
        <p14:creationId xmlns:p14="http://schemas.microsoft.com/office/powerpoint/2010/main" val="1205525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3609C5-75BB-4414-9338-7A1C0CAD17B5}" type="datetimeFigureOut">
              <a:rPr lang="en-US" smtClean="0"/>
              <a:t>9/18/2019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BF0A6-9DE7-4D4F-86C7-D6F614E29483}" type="slidenum">
              <a:rPr lang="en-US" smtClean="0"/>
              <a:t>‹#›</a:t>
            </a:fld>
            <a:endParaRPr lang="en-US" dirty="0"/>
          </a:p>
        </p:txBody>
      </p:sp>
    </p:spTree>
    <p:extLst>
      <p:ext uri="{BB962C8B-B14F-4D97-AF65-F5344CB8AC3E}">
        <p14:creationId xmlns:p14="http://schemas.microsoft.com/office/powerpoint/2010/main" val="1869590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BF0A6-9DE7-4D4F-86C7-D6F614E29483}" type="slidenum">
              <a:rPr lang="en-US" smtClean="0"/>
              <a:t>1</a:t>
            </a:fld>
            <a:endParaRPr lang="en-US" dirty="0"/>
          </a:p>
        </p:txBody>
      </p:sp>
    </p:spTree>
    <p:extLst>
      <p:ext uri="{BB962C8B-B14F-4D97-AF65-F5344CB8AC3E}">
        <p14:creationId xmlns:p14="http://schemas.microsoft.com/office/powerpoint/2010/main" val="25772678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0"/>
            <a:ext cx="12188952" cy="6858000"/>
          </a:xfrm>
          <a:prstGeom prst="rect">
            <a:avLst/>
          </a:prstGeom>
          <a:gradFill flip="none" rotWithShape="1">
            <a:gsLst>
              <a:gs pos="0">
                <a:schemeClr val="bg1"/>
              </a:gs>
              <a:gs pos="56000">
                <a:schemeClr val="bg2">
                  <a:lumMod val="40000"/>
                  <a:lumOff val="60000"/>
                </a:schemeClr>
              </a:gs>
              <a:gs pos="100000">
                <a:schemeClr val="bg2">
                  <a:lumMod val="20000"/>
                  <a:lumOff val="80000"/>
                </a:schemeClr>
              </a:gs>
            </a:gsLst>
            <a:lin ang="0" scaled="1"/>
            <a:tileRect/>
          </a:gra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4" name="Title 13"/>
          <p:cNvSpPr>
            <a:spLocks noGrp="1"/>
          </p:cNvSpPr>
          <p:nvPr>
            <p:ph type="ctrTitle"/>
          </p:nvPr>
        </p:nvSpPr>
        <p:spPr>
          <a:xfrm>
            <a:off x="6012180" y="359898"/>
            <a:ext cx="5773420" cy="1472184"/>
          </a:xfrm>
        </p:spPr>
        <p:txBody>
          <a:bodyPr anchor="b"/>
          <a:lstStyle>
            <a:lvl1pPr algn="l">
              <a:defRPr/>
            </a:lvl1pPr>
            <a:extLst/>
          </a:lstStyle>
          <a:p>
            <a:r>
              <a:rPr kumimoji="0" lang="en-US"/>
              <a:t>Click to edit Master title style</a:t>
            </a:r>
            <a:endParaRPr kumimoji="0" lang="en-US" dirty="0"/>
          </a:p>
        </p:txBody>
      </p:sp>
      <p:pic>
        <p:nvPicPr>
          <p:cNvPr id="2" name="Picture 1" descr="Close up of a light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96"/>
            <a:ext cx="5864352" cy="6851904"/>
          </a:xfrm>
          <a:prstGeom prst="rect">
            <a:avLst/>
          </a:prstGeom>
        </p:spPr>
      </p:pic>
      <p:sp>
        <p:nvSpPr>
          <p:cNvPr id="22" name="Subtitle 21"/>
          <p:cNvSpPr>
            <a:spLocks noGrp="1"/>
          </p:cNvSpPr>
          <p:nvPr>
            <p:ph type="subTitle" idx="1"/>
          </p:nvPr>
        </p:nvSpPr>
        <p:spPr>
          <a:xfrm>
            <a:off x="6012180" y="1850064"/>
            <a:ext cx="57734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7F03E7ED-526C-43D7-BA41-7DEE51FD568E}" type="datetime1">
              <a:rPr lang="en-US" smtClean="0"/>
              <a:t>9/18/2019</a:t>
            </a:fld>
            <a:endParaRPr lang="en-US" dirty="0"/>
          </a:p>
        </p:txBody>
      </p:sp>
      <p:sp>
        <p:nvSpPr>
          <p:cNvPr id="20" name="Footer Placeholder 19"/>
          <p:cNvSpPr>
            <a:spLocks noGrp="1"/>
          </p:cNvSpPr>
          <p:nvPr>
            <p:ph type="ftr" sz="quarter" idx="11"/>
          </p:nvPr>
        </p:nvSpPr>
        <p:spPr/>
        <p:txBody>
          <a:bodyPr/>
          <a:lstStyle/>
          <a:p>
            <a:r>
              <a:rPr lang="en-US" dirty="0"/>
              <a:t>Add a footer</a:t>
            </a:r>
          </a:p>
        </p:txBody>
      </p:sp>
      <p:sp>
        <p:nvSpPr>
          <p:cNvPr id="10" name="Slide Number Placeholder 9"/>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6291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5BF403F-04F5-4D09-800D-7870715B9ED9}" type="datetime1">
              <a:rPr lang="en-US" smtClean="0"/>
              <a:t>9/18/2019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60847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77687C-0397-4298-B160-26D34EC67BB0}" type="datetime1">
              <a:rPr lang="en-US" smtClean="0"/>
              <a:t>9/18/2019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029404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p:txBody>
          <a:bodyPr/>
          <a:lstStyle/>
          <a:p>
            <a:fld id="{65965177-F084-49E7-ADEE-00812B3D582B}" type="datetime1">
              <a:rPr lang="en-US" smtClean="0"/>
              <a:t>9/18/2019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508111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userDrawn="1"/>
        </p:nvSpPr>
        <p:spPr>
          <a:xfrm>
            <a:off x="1422400" y="-54"/>
            <a:ext cx="1076545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805940" y="2600325"/>
            <a:ext cx="10166316" cy="2286000"/>
          </a:xfrm>
        </p:spPr>
        <p:txBody>
          <a:bodyPr anchor="t"/>
          <a:lstStyle>
            <a:lvl1pPr algn="l">
              <a:lnSpc>
                <a:spcPts val="4500"/>
              </a:lnSpc>
              <a:buNone/>
              <a:defRPr sz="4000" b="1" cap="all"/>
            </a:lvl1pPr>
            <a:extLst/>
          </a:lstStyle>
          <a:p>
            <a:r>
              <a:rPr kumimoji="0" lang="en-US"/>
              <a:t>Click to edit Master title style</a:t>
            </a:r>
          </a:p>
        </p:txBody>
      </p:sp>
      <p:pic>
        <p:nvPicPr>
          <p:cNvPr id="14" name="Picture 13" descr="Close up of light filament of a half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sp>
        <p:nvSpPr>
          <p:cNvPr id="3" name="Text Placeholder 2"/>
          <p:cNvSpPr>
            <a:spLocks noGrp="1"/>
          </p:cNvSpPr>
          <p:nvPr>
            <p:ph type="body" idx="1"/>
          </p:nvPr>
        </p:nvSpPr>
        <p:spPr>
          <a:xfrm>
            <a:off x="1805940" y="1066800"/>
            <a:ext cx="10166316"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D67C39ED-27B9-4997-BF90-3A238D0607E9}" type="datetime1">
              <a:rPr lang="en-US" smtClean="0"/>
              <a:t>9/18/2019</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13" name="Slide Number Placeholder 12"/>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37570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3AC4FCC-F745-44A0-B2E4-C91714F31EB6}" type="datetime1">
              <a:rPr lang="en-US" smtClean="0"/>
              <a:t>9/18/2019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63167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79D0EA4-DCC4-4D4C-953F-F31E92EE505C}" type="datetime1">
              <a:rPr lang="en-US" smtClean="0"/>
              <a:t>9/18/2019</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78850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F2542F08-6BA5-45A1-80AB-C11AC921B6C6}" type="datetime1">
              <a:rPr lang="en-US" smtClean="0"/>
              <a:t>9/18/2019</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76259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D82A9-7CD7-4D15-868B-D8AF30864858}" type="datetime1">
              <a:rPr lang="en-US" smtClean="0"/>
              <a:t>9/18/2019</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62534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108712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09600" y="1406964"/>
            <a:ext cx="108712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7B6BC6A-4AB7-47F1-904A-90BC8DD816B4}" type="datetime1">
              <a:rPr lang="en-US" smtClean="0"/>
              <a:t>9/18/2019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50323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a:t>Click to edit Master title style</a:t>
            </a: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descr="An empty placeholder to add an image. Click on the placeholder and select the image that you wish to add"/>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chemeClr val="tx1">
                    <a:lumMod val="75000"/>
                    <a:lumOff val="25000"/>
                  </a:schemeClr>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D80BC9A-EBF0-4E12-A1D3-DD221366B0A1}" type="datetime1">
              <a:rPr lang="en-US" smtClean="0"/>
              <a:t>9/18/2019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0922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2">
            <a:lumMod val="40000"/>
            <a:lumOff val="60000"/>
          </a:schemeClr>
        </a:solidFill>
        <a:effectLst/>
      </p:bgPr>
    </p:bg>
    <p:spTree>
      <p:nvGrpSpPr>
        <p:cNvPr id="1" name=""/>
        <p:cNvGrpSpPr/>
        <p:nvPr/>
      </p:nvGrpSpPr>
      <p:grpSpPr>
        <a:xfrm>
          <a:off x="0" y="0"/>
          <a:ext cx="0" cy="0"/>
          <a:chOff x="0" y="0"/>
          <a:chExt cx="0" cy="0"/>
        </a:xfrm>
      </p:grpSpPr>
      <p:grpSp>
        <p:nvGrpSpPr>
          <p:cNvPr id="4" name="Group 3" descr="Close up of a light bulb"/>
          <p:cNvGrpSpPr/>
          <p:nvPr userDrawn="1"/>
        </p:nvGrpSpPr>
        <p:grpSpPr>
          <a:xfrm>
            <a:off x="0" y="0"/>
            <a:ext cx="12188952" cy="6858000"/>
            <a:chOff x="0" y="0"/>
            <a:chExt cx="12188952" cy="6858000"/>
          </a:xfrm>
        </p:grpSpPr>
        <p:sp>
          <p:nvSpPr>
            <p:cNvPr id="2" name="Rectangle 1"/>
            <p:cNvSpPr/>
            <p:nvPr userDrawn="1"/>
          </p:nvSpPr>
          <p:spPr>
            <a:xfrm>
              <a:off x="0" y="0"/>
              <a:ext cx="12188952" cy="6858000"/>
            </a:xfrm>
            <a:prstGeom prst="rect">
              <a:avLst/>
            </a:prstGeom>
            <a:solidFill>
              <a:schemeClr val="bg2">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pic>
          <p:nvPicPr>
            <p:cNvPr id="3" name="Picture 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gr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endParaRPr kumimoji="0" lang="en-US" dirty="0"/>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tx1"/>
                </a:solidFill>
              </a:defRPr>
            </a:lvl1pPr>
            <a:extLst/>
          </a:lstStyle>
          <a:p>
            <a:fld id="{7157590A-740B-4548-A79B-F8E5167210D0}" type="datetime1">
              <a:rPr lang="en-US" smtClean="0"/>
              <a:t>9/18/2019</a:t>
            </a:fld>
            <a:endParaRPr lang="en-US" dirty="0"/>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tx1"/>
                </a:solidFill>
                <a:effectLst/>
              </a:defRPr>
            </a:lvl1pPr>
            <a:extLst/>
          </a:lstStyle>
          <a:p>
            <a:r>
              <a:rPr lang="en-US" dirty="0"/>
              <a:t>Add a footer</a:t>
            </a:r>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tx1"/>
                </a:solidFill>
                <a:effectLst/>
              </a:defRPr>
            </a:lvl1pPr>
            <a:extLst/>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3847984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300" b="0" kern="1200">
          <a:solidFill>
            <a:schemeClr val="accent1"/>
          </a:solidFill>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0" y="2322048"/>
            <a:ext cx="5773420" cy="1472184"/>
          </a:xfrm>
        </p:spPr>
        <p:txBody>
          <a:bodyPr/>
          <a:lstStyle/>
          <a:p>
            <a:r>
              <a:rPr lang="en-US" dirty="0"/>
              <a:t>The Enlightenment </a:t>
            </a:r>
          </a:p>
        </p:txBody>
      </p:sp>
    </p:spTree>
    <p:extLst>
      <p:ext uri="{BB962C8B-B14F-4D97-AF65-F5344CB8AC3E}">
        <p14:creationId xmlns:p14="http://schemas.microsoft.com/office/powerpoint/2010/main" val="2790583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3772C-9D3F-4037-A266-DBA9C93B03B9}"/>
              </a:ext>
            </a:extLst>
          </p:cNvPr>
          <p:cNvSpPr>
            <a:spLocks noGrp="1"/>
          </p:cNvSpPr>
          <p:nvPr>
            <p:ph type="title"/>
          </p:nvPr>
        </p:nvSpPr>
        <p:spPr/>
        <p:txBody>
          <a:bodyPr/>
          <a:lstStyle/>
          <a:p>
            <a:r>
              <a:rPr lang="en-US" dirty="0"/>
              <a:t>Religious Toleration </a:t>
            </a:r>
          </a:p>
        </p:txBody>
      </p:sp>
      <p:sp>
        <p:nvSpPr>
          <p:cNvPr id="3" name="Content Placeholder 2">
            <a:extLst>
              <a:ext uri="{FF2B5EF4-FFF2-40B4-BE49-F238E27FC236}">
                <a16:creationId xmlns:a16="http://schemas.microsoft.com/office/drawing/2014/main" id="{5F50E220-0C1E-4C5C-A26D-5459389EBC27}"/>
              </a:ext>
            </a:extLst>
          </p:cNvPr>
          <p:cNvSpPr>
            <a:spLocks noGrp="1"/>
          </p:cNvSpPr>
          <p:nvPr>
            <p:ph idx="1"/>
          </p:nvPr>
        </p:nvSpPr>
        <p:spPr/>
        <p:txBody>
          <a:bodyPr/>
          <a:lstStyle/>
          <a:p>
            <a:pPr marL="515938" indent="-515938">
              <a:defRPr/>
            </a:pPr>
            <a:r>
              <a:rPr lang="en-US" dirty="0"/>
              <a:t>The ideal of religious toleration was popularized by many scholars who made the Enlightenment accessible to the public.</a:t>
            </a:r>
          </a:p>
          <a:p>
            <a:pPr marL="515938" indent="-515938">
              <a:defRPr/>
            </a:pPr>
            <a:r>
              <a:rPr lang="en-US" dirty="0"/>
              <a:t>Bernard de Fontenelle (1657-1757)</a:t>
            </a:r>
          </a:p>
          <a:p>
            <a:pPr marL="790258" lvl="1" indent="-515938">
              <a:defRPr/>
            </a:pPr>
            <a:r>
              <a:rPr lang="en-US" sz="3200" dirty="0"/>
              <a:t>Made highly complicated scientific ideas accessible to a broad audience</a:t>
            </a:r>
          </a:p>
          <a:p>
            <a:pPr marL="790258" lvl="1" indent="-515938">
              <a:defRPr/>
            </a:pPr>
            <a:r>
              <a:rPr lang="en-US" sz="3200" dirty="0"/>
              <a:t>Stressed the idea of progress</a:t>
            </a:r>
          </a:p>
          <a:p>
            <a:pPr marL="790258" lvl="1" indent="-515938">
              <a:defRPr/>
            </a:pPr>
            <a:r>
              <a:rPr lang="en-US" sz="3200" dirty="0"/>
              <a:t>Skeptical of absolute truth and questioned claims of organized religion</a:t>
            </a:r>
          </a:p>
          <a:p>
            <a:endParaRPr lang="en-US" dirty="0"/>
          </a:p>
        </p:txBody>
      </p:sp>
    </p:spTree>
    <p:extLst>
      <p:ext uri="{BB962C8B-B14F-4D97-AF65-F5344CB8AC3E}">
        <p14:creationId xmlns:p14="http://schemas.microsoft.com/office/powerpoint/2010/main" val="2316720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50F3E-AD6C-4F10-8C66-1CA932DC7D93}"/>
              </a:ext>
            </a:extLst>
          </p:cNvPr>
          <p:cNvSpPr>
            <a:spLocks noGrp="1"/>
          </p:cNvSpPr>
          <p:nvPr>
            <p:ph type="title"/>
          </p:nvPr>
        </p:nvSpPr>
        <p:spPr/>
        <p:txBody>
          <a:bodyPr/>
          <a:lstStyle/>
          <a:p>
            <a:r>
              <a:rPr lang="en-US" dirty="0"/>
              <a:t>The Philosophes </a:t>
            </a:r>
          </a:p>
        </p:txBody>
      </p:sp>
      <p:sp>
        <p:nvSpPr>
          <p:cNvPr id="3" name="Content Placeholder 2">
            <a:extLst>
              <a:ext uri="{FF2B5EF4-FFF2-40B4-BE49-F238E27FC236}">
                <a16:creationId xmlns:a16="http://schemas.microsoft.com/office/drawing/2014/main" id="{81B15573-1764-436A-A339-639F87D938DE}"/>
              </a:ext>
            </a:extLst>
          </p:cNvPr>
          <p:cNvSpPr>
            <a:spLocks noGrp="1"/>
          </p:cNvSpPr>
          <p:nvPr>
            <p:ph idx="1"/>
          </p:nvPr>
        </p:nvSpPr>
        <p:spPr>
          <a:xfrm>
            <a:off x="1694011" y="1417637"/>
            <a:ext cx="9997440" cy="5321829"/>
          </a:xfrm>
        </p:spPr>
        <p:txBody>
          <a:bodyPr>
            <a:normAutofit fontScale="92500" lnSpcReduction="20000"/>
          </a:bodyPr>
          <a:lstStyle/>
          <a:p>
            <a:r>
              <a:rPr lang="en-US" sz="3500" dirty="0">
                <a:solidFill>
                  <a:srgbClr val="000000"/>
                </a:solidFill>
                <a:cs typeface="Times New Roman" pitchFamily="18" charset="0"/>
              </a:rPr>
              <a:t>Notable 18th-century French philosophers that were committed to fundamental reform in society.</a:t>
            </a:r>
          </a:p>
          <a:p>
            <a:pPr lvl="1"/>
            <a:r>
              <a:rPr lang="en-US" sz="3100" dirty="0">
                <a:solidFill>
                  <a:srgbClr val="000000"/>
                </a:solidFill>
                <a:cs typeface="Times New Roman" pitchFamily="18" charset="0"/>
              </a:rPr>
              <a:t>They were extremely successful in popularizing the Enlightenment, though they were not professional philosophers (like Descartes and Locke).</a:t>
            </a:r>
          </a:p>
          <a:p>
            <a:pPr lvl="1"/>
            <a:r>
              <a:rPr lang="en-US" sz="3100" dirty="0">
                <a:solidFill>
                  <a:srgbClr val="000000"/>
                </a:solidFill>
                <a:cs typeface="Times New Roman" pitchFamily="18" charset="0"/>
              </a:rPr>
              <a:t>By 1775, much of western Europe’s educated elite had embraced the Enlightenment</a:t>
            </a:r>
          </a:p>
          <a:p>
            <a:pPr lvl="1"/>
            <a:r>
              <a:rPr lang="en-US" altLang="en-US" sz="3100" dirty="0">
                <a:solidFill>
                  <a:srgbClr val="000000"/>
                </a:solidFill>
                <a:cs typeface="Times New Roman" panose="02020603050405020304" pitchFamily="18" charset="0"/>
              </a:rPr>
              <a:t>They believed in progress through discovering the natural laws governing nature and human existence. </a:t>
            </a:r>
          </a:p>
          <a:p>
            <a:pPr lvl="1"/>
            <a:r>
              <a:rPr lang="en-US" altLang="en-US" sz="3100" dirty="0">
                <a:solidFill>
                  <a:srgbClr val="000000"/>
                </a:solidFill>
                <a:cs typeface="Times New Roman" panose="02020603050405020304" pitchFamily="18" charset="0"/>
              </a:rPr>
              <a:t>They were radically optimistic about how people should live and govern themselves.</a:t>
            </a:r>
          </a:p>
          <a:p>
            <a:endParaRPr lang="en-US" sz="3500" dirty="0">
              <a:solidFill>
                <a:srgbClr val="000000"/>
              </a:solidFill>
              <a:cs typeface="Times New Roman" pitchFamily="18" charset="0"/>
            </a:endParaRPr>
          </a:p>
          <a:p>
            <a:endParaRPr lang="en-US" dirty="0"/>
          </a:p>
        </p:txBody>
      </p:sp>
    </p:spTree>
    <p:extLst>
      <p:ext uri="{BB962C8B-B14F-4D97-AF65-F5344CB8AC3E}">
        <p14:creationId xmlns:p14="http://schemas.microsoft.com/office/powerpoint/2010/main" val="2866237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262DE-1FDD-4484-A8EE-25B0BD88A188}"/>
              </a:ext>
            </a:extLst>
          </p:cNvPr>
          <p:cNvSpPr>
            <a:spLocks noGrp="1"/>
          </p:cNvSpPr>
          <p:nvPr>
            <p:ph type="title"/>
          </p:nvPr>
        </p:nvSpPr>
        <p:spPr/>
        <p:txBody>
          <a:bodyPr/>
          <a:lstStyle/>
          <a:p>
            <a:r>
              <a:rPr lang="en-US" dirty="0"/>
              <a:t>Voltaire (1694-1778)</a:t>
            </a:r>
          </a:p>
        </p:txBody>
      </p:sp>
      <p:sp>
        <p:nvSpPr>
          <p:cNvPr id="3" name="Content Placeholder 2">
            <a:extLst>
              <a:ext uri="{FF2B5EF4-FFF2-40B4-BE49-F238E27FC236}">
                <a16:creationId xmlns:a16="http://schemas.microsoft.com/office/drawing/2014/main" id="{045B6536-7EFB-4781-83D9-1945EFA8A4BD}"/>
              </a:ext>
            </a:extLst>
          </p:cNvPr>
          <p:cNvSpPr>
            <a:spLocks noGrp="1"/>
          </p:cNvSpPr>
          <p:nvPr>
            <p:ph idx="1"/>
          </p:nvPr>
        </p:nvSpPr>
        <p:spPr>
          <a:xfrm>
            <a:off x="1914144" y="1447800"/>
            <a:ext cx="6315456" cy="4800600"/>
          </a:xfrm>
        </p:spPr>
        <p:txBody>
          <a:bodyPr>
            <a:normAutofit fontScale="92500" lnSpcReduction="10000"/>
          </a:bodyPr>
          <a:lstStyle/>
          <a:p>
            <a:r>
              <a:rPr lang="en-US" altLang="en-US" sz="2600" dirty="0">
                <a:solidFill>
                  <a:srgbClr val="000000"/>
                </a:solidFill>
                <a:cs typeface="Times New Roman" panose="02020603050405020304" pitchFamily="18" charset="0"/>
              </a:rPr>
              <a:t>Perhaps most influential of all the Enlightenment philosophers</a:t>
            </a:r>
          </a:p>
          <a:p>
            <a:pPr lvl="1"/>
            <a:r>
              <a:rPr lang="en-US" altLang="en-US" sz="2600" dirty="0">
                <a:solidFill>
                  <a:srgbClr val="000000"/>
                </a:solidFill>
                <a:cs typeface="Times New Roman" panose="02020603050405020304" pitchFamily="18" charset="0"/>
              </a:rPr>
              <a:t>He wrote his criticisms with a sharp sarcasm that ridiculed those with whom he disagreed.</a:t>
            </a:r>
          </a:p>
          <a:p>
            <a:pPr lvl="1"/>
            <a:r>
              <a:rPr lang="en-US" altLang="en-US" sz="2600" dirty="0">
                <a:solidFill>
                  <a:srgbClr val="000000"/>
                </a:solidFill>
                <a:cs typeface="Times New Roman" panose="02020603050405020304" pitchFamily="18" charset="0"/>
              </a:rPr>
              <a:t>He challenged traditional Catholic theology</a:t>
            </a:r>
          </a:p>
          <a:p>
            <a:pPr lvl="2"/>
            <a:r>
              <a:rPr lang="en-US" altLang="en-US" sz="2600" dirty="0">
                <a:solidFill>
                  <a:srgbClr val="000000"/>
                </a:solidFill>
                <a:cs typeface="Times New Roman" panose="02020603050405020304" pitchFamily="18" charset="0"/>
              </a:rPr>
              <a:t>Strong deist views</a:t>
            </a:r>
          </a:p>
          <a:p>
            <a:pPr lvl="3"/>
            <a:r>
              <a:rPr lang="en-US" altLang="en-US" sz="2600" dirty="0">
                <a:solidFill>
                  <a:srgbClr val="000000"/>
                </a:solidFill>
                <a:cs typeface="Times New Roman" panose="02020603050405020304" pitchFamily="18" charset="0"/>
              </a:rPr>
              <a:t>Believed prayer and miracles did not fit with natural law</a:t>
            </a:r>
          </a:p>
          <a:p>
            <a:pPr lvl="3"/>
            <a:r>
              <a:rPr lang="en-US" altLang="en-US" sz="2600" dirty="0">
                <a:solidFill>
                  <a:srgbClr val="000000"/>
                </a:solidFill>
                <a:cs typeface="Times New Roman" panose="02020603050405020304" pitchFamily="18" charset="0"/>
              </a:rPr>
              <a:t>Believed that human reason was the key to progress in society, not religious faith</a:t>
            </a:r>
          </a:p>
          <a:p>
            <a:endParaRPr lang="en-US" dirty="0"/>
          </a:p>
        </p:txBody>
      </p:sp>
      <p:pic>
        <p:nvPicPr>
          <p:cNvPr id="4" name="Picture 3">
            <a:extLst>
              <a:ext uri="{FF2B5EF4-FFF2-40B4-BE49-F238E27FC236}">
                <a16:creationId xmlns:a16="http://schemas.microsoft.com/office/drawing/2014/main" id="{BF1E38F6-0537-45F6-97C9-C1D957A4CA4A}"/>
              </a:ext>
            </a:extLst>
          </p:cNvPr>
          <p:cNvPicPr>
            <a:picLocks noChangeAspect="1" noChangeArrowheads="1"/>
          </p:cNvPicPr>
          <p:nvPr/>
        </p:nvPicPr>
        <p:blipFill>
          <a:blip r:embed="rId2"/>
          <a:srcRect/>
          <a:stretch>
            <a:fillRect/>
          </a:stretch>
        </p:blipFill>
        <p:spPr bwMode="auto">
          <a:xfrm>
            <a:off x="8401050" y="1447800"/>
            <a:ext cx="3229933" cy="4254814"/>
          </a:xfrm>
          <a:prstGeom prst="rect">
            <a:avLst/>
          </a:prstGeom>
          <a:ln>
            <a:noFill/>
          </a:ln>
          <a:effectLst/>
        </p:spPr>
      </p:pic>
    </p:spTree>
    <p:extLst>
      <p:ext uri="{BB962C8B-B14F-4D97-AF65-F5344CB8AC3E}">
        <p14:creationId xmlns:p14="http://schemas.microsoft.com/office/powerpoint/2010/main" val="4254104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C81697-F715-4E33-AEDA-F992BB3FE27D}"/>
              </a:ext>
            </a:extLst>
          </p:cNvPr>
          <p:cNvSpPr>
            <a:spLocks noGrp="1"/>
          </p:cNvSpPr>
          <p:nvPr>
            <p:ph idx="1"/>
          </p:nvPr>
        </p:nvSpPr>
        <p:spPr>
          <a:xfrm>
            <a:off x="1914144" y="355601"/>
            <a:ext cx="9997440" cy="6265332"/>
          </a:xfrm>
        </p:spPr>
        <p:txBody>
          <a:bodyPr>
            <a:normAutofit lnSpcReduction="10000"/>
          </a:bodyPr>
          <a:lstStyle/>
          <a:p>
            <a:r>
              <a:rPr lang="en-US" altLang="en-US" sz="3600" dirty="0">
                <a:solidFill>
                  <a:srgbClr val="000000"/>
                </a:solidFill>
                <a:cs typeface="Times New Roman" panose="02020603050405020304" pitchFamily="18" charset="0"/>
              </a:rPr>
              <a:t>His social criticism inspired a call for change, setting the stage for the French Revolution later in the century.</a:t>
            </a:r>
          </a:p>
          <a:p>
            <a:pPr lvl="1"/>
            <a:r>
              <a:rPr lang="en-US" altLang="en-US" sz="3200" dirty="0">
                <a:solidFill>
                  <a:srgbClr val="000000"/>
                </a:solidFill>
                <a:cs typeface="Times New Roman" panose="02020603050405020304" pitchFamily="18" charset="0"/>
              </a:rPr>
              <a:t>He hated bigotry and injustice and called for religious toleration.</a:t>
            </a:r>
          </a:p>
          <a:p>
            <a:pPr lvl="1"/>
            <a:r>
              <a:rPr lang="en-US" altLang="en-US" sz="3200" dirty="0">
                <a:solidFill>
                  <a:srgbClr val="000000"/>
                </a:solidFill>
                <a:cs typeface="Times New Roman" panose="02020603050405020304" pitchFamily="18" charset="0"/>
              </a:rPr>
              <a:t>His most famous quote against religious intolerance was “crush the infamous thing” </a:t>
            </a:r>
            <a:r>
              <a:rPr lang="en-US" altLang="en-US" sz="3200" i="1" dirty="0">
                <a:solidFill>
                  <a:srgbClr val="000000"/>
                </a:solidFill>
                <a:cs typeface="Times New Roman" panose="02020603050405020304" pitchFamily="18" charset="0"/>
              </a:rPr>
              <a:t>(“</a:t>
            </a:r>
            <a:r>
              <a:rPr lang="en-US" altLang="en-US" sz="3200" i="1" dirty="0" err="1">
                <a:solidFill>
                  <a:srgbClr val="000000"/>
                </a:solidFill>
                <a:cs typeface="Times New Roman" panose="02020603050405020304" pitchFamily="18" charset="0"/>
              </a:rPr>
              <a:t>Ecracsez</a:t>
            </a:r>
            <a:r>
              <a:rPr lang="en-US" altLang="en-US" sz="3200" i="1" dirty="0">
                <a:solidFill>
                  <a:srgbClr val="000000"/>
                </a:solidFill>
                <a:cs typeface="Times New Roman" panose="02020603050405020304" pitchFamily="18" charset="0"/>
              </a:rPr>
              <a:t> </a:t>
            </a:r>
            <a:r>
              <a:rPr lang="en-US" altLang="en-US" sz="3200" i="1" dirty="0" err="1">
                <a:solidFill>
                  <a:srgbClr val="000000"/>
                </a:solidFill>
                <a:cs typeface="Times New Roman" panose="02020603050405020304" pitchFamily="18" charset="0"/>
              </a:rPr>
              <a:t>l’infame</a:t>
            </a:r>
            <a:r>
              <a:rPr lang="en-US" altLang="en-US" sz="3200" i="1" dirty="0">
                <a:solidFill>
                  <a:srgbClr val="000000"/>
                </a:solidFill>
                <a:cs typeface="Times New Roman" panose="02020603050405020304" pitchFamily="18" charset="0"/>
              </a:rPr>
              <a:t>”)</a:t>
            </a:r>
            <a:r>
              <a:rPr lang="en-US" altLang="en-US" sz="3200" dirty="0">
                <a:solidFill>
                  <a:srgbClr val="000000"/>
                </a:solidFill>
                <a:cs typeface="Times New Roman" panose="02020603050405020304" pitchFamily="18" charset="0"/>
              </a:rPr>
              <a:t>.</a:t>
            </a:r>
          </a:p>
          <a:p>
            <a:pPr lvl="1"/>
            <a:r>
              <a:rPr lang="en-US" altLang="en-US" sz="3200" dirty="0">
                <a:solidFill>
                  <a:srgbClr val="000000"/>
                </a:solidFill>
                <a:cs typeface="Times New Roman" panose="02020603050405020304" pitchFamily="18" charset="0"/>
              </a:rPr>
              <a:t>Although Voltaire was raised a Christian, he came to distrust organized religion as corrupt in its leadership and for having moved away from the central message of Jesus.</a:t>
            </a:r>
          </a:p>
          <a:p>
            <a:pPr marL="82296" indent="0">
              <a:buNone/>
            </a:pPr>
            <a:endParaRPr lang="en-US" dirty="0"/>
          </a:p>
        </p:txBody>
      </p:sp>
    </p:spTree>
    <p:extLst>
      <p:ext uri="{BB962C8B-B14F-4D97-AF65-F5344CB8AC3E}">
        <p14:creationId xmlns:p14="http://schemas.microsoft.com/office/powerpoint/2010/main" val="3554785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3934BC-F30D-443A-9CEC-1102117A1BCC}"/>
              </a:ext>
            </a:extLst>
          </p:cNvPr>
          <p:cNvSpPr>
            <a:spLocks noGrp="1"/>
          </p:cNvSpPr>
          <p:nvPr>
            <p:ph idx="1"/>
          </p:nvPr>
        </p:nvSpPr>
        <p:spPr>
          <a:xfrm>
            <a:off x="1914144" y="287867"/>
            <a:ext cx="9997440" cy="5960533"/>
          </a:xfrm>
        </p:spPr>
        <p:txBody>
          <a:bodyPr>
            <a:normAutofit lnSpcReduction="10000"/>
          </a:bodyPr>
          <a:lstStyle/>
          <a:p>
            <a:r>
              <a:rPr lang="en-US" altLang="en-US" dirty="0">
                <a:solidFill>
                  <a:srgbClr val="000000"/>
                </a:solidFill>
                <a:cs typeface="Times New Roman" panose="02020603050405020304" pitchFamily="18" charset="0"/>
              </a:rPr>
              <a:t>He advocated “enlightened despotism” (a more benevolent form of absolutism) believing people were incapable of governing themselves</a:t>
            </a:r>
          </a:p>
          <a:p>
            <a:pPr lvl="1"/>
            <a:r>
              <a:rPr lang="en-US" altLang="en-US" dirty="0">
                <a:solidFill>
                  <a:srgbClr val="000000"/>
                </a:solidFill>
                <a:cs typeface="Times New Roman" panose="02020603050405020304" pitchFamily="18" charset="0"/>
              </a:rPr>
              <a:t>These views were similar to Hobbes’ 17th-century views</a:t>
            </a:r>
          </a:p>
          <a:p>
            <a:pPr lvl="1"/>
            <a:r>
              <a:rPr lang="en-US" altLang="en-US" sz="3200" dirty="0">
                <a:solidFill>
                  <a:srgbClr val="000000"/>
                </a:solidFill>
                <a:cs typeface="Times New Roman" panose="02020603050405020304" pitchFamily="18" charset="0"/>
              </a:rPr>
              <a:t>influenced several “Enlightened Despots” including Frederick the Great of Prussia (who invited Voltaire to live in his court in Berlin), Catherine the Great of Russia, Joseph II of Austria and Napoleon of France.</a:t>
            </a:r>
          </a:p>
          <a:p>
            <a:pPr lvl="1"/>
            <a:r>
              <a:rPr lang="en-US" altLang="en-US" sz="3200" dirty="0">
                <a:solidFill>
                  <a:srgbClr val="000000"/>
                </a:solidFill>
                <a:cs typeface="Times New Roman" panose="02020603050405020304" pitchFamily="18" charset="0"/>
              </a:rPr>
              <a:t>Believed in equality before the law but not equality of classes.</a:t>
            </a:r>
          </a:p>
          <a:p>
            <a:endParaRPr lang="en-US" dirty="0"/>
          </a:p>
        </p:txBody>
      </p:sp>
    </p:spTree>
    <p:extLst>
      <p:ext uri="{BB962C8B-B14F-4D97-AF65-F5344CB8AC3E}">
        <p14:creationId xmlns:p14="http://schemas.microsoft.com/office/powerpoint/2010/main" val="421108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0294B-113E-421C-B189-89C24B803A6F}"/>
              </a:ext>
            </a:extLst>
          </p:cNvPr>
          <p:cNvSpPr>
            <a:spLocks noGrp="1"/>
          </p:cNvSpPr>
          <p:nvPr>
            <p:ph type="title"/>
          </p:nvPr>
        </p:nvSpPr>
        <p:spPr/>
        <p:txBody>
          <a:bodyPr/>
          <a:lstStyle/>
          <a:p>
            <a:r>
              <a:rPr lang="en-US" dirty="0"/>
              <a:t>Baron de </a:t>
            </a:r>
            <a:r>
              <a:rPr lang="en-US" dirty="0" err="1"/>
              <a:t>Montesqueiu</a:t>
            </a:r>
            <a:r>
              <a:rPr lang="en-US" dirty="0"/>
              <a:t> (1689-1755)</a:t>
            </a:r>
          </a:p>
        </p:txBody>
      </p:sp>
      <p:sp>
        <p:nvSpPr>
          <p:cNvPr id="3" name="Content Placeholder 2">
            <a:extLst>
              <a:ext uri="{FF2B5EF4-FFF2-40B4-BE49-F238E27FC236}">
                <a16:creationId xmlns:a16="http://schemas.microsoft.com/office/drawing/2014/main" id="{5D07B9B1-B1D3-46F4-84AE-114FFC4C14C0}"/>
              </a:ext>
            </a:extLst>
          </p:cNvPr>
          <p:cNvSpPr>
            <a:spLocks noGrp="1"/>
          </p:cNvSpPr>
          <p:nvPr>
            <p:ph idx="1"/>
          </p:nvPr>
        </p:nvSpPr>
        <p:spPr>
          <a:xfrm>
            <a:off x="1914145" y="1447800"/>
            <a:ext cx="6264656" cy="4800600"/>
          </a:xfrm>
        </p:spPr>
        <p:txBody>
          <a:bodyPr>
            <a:normAutofit fontScale="92500"/>
          </a:bodyPr>
          <a:lstStyle/>
          <a:p>
            <a:r>
              <a:rPr lang="en-US" altLang="en-US" sz="3000" dirty="0">
                <a:cs typeface="Times New Roman" panose="02020603050405020304" pitchFamily="18" charset="0"/>
              </a:rPr>
              <a:t>He was a French noble who hated the absolutism of Louis XIV.</a:t>
            </a:r>
          </a:p>
          <a:p>
            <a:r>
              <a:rPr lang="en-US" altLang="en-US" sz="3000" i="1" dirty="0">
                <a:cs typeface="Times New Roman" panose="02020603050405020304" pitchFamily="18" charset="0"/>
              </a:rPr>
              <a:t>Spirit of the Laws</a:t>
            </a:r>
            <a:r>
              <a:rPr lang="en-US" altLang="en-US" sz="3000" b="1" i="1" dirty="0">
                <a:cs typeface="Times New Roman" panose="02020603050405020304" pitchFamily="18" charset="0"/>
              </a:rPr>
              <a:t> </a:t>
            </a:r>
            <a:r>
              <a:rPr lang="en-US" altLang="en-US" sz="3000" dirty="0">
                <a:cs typeface="Times New Roman" panose="02020603050405020304" pitchFamily="18" charset="0"/>
              </a:rPr>
              <a:t>(1748): He called for the separation of powers in government into three branches (monarchy, nobility, and the rest of the population).</a:t>
            </a:r>
          </a:p>
          <a:p>
            <a:pPr lvl="1"/>
            <a:r>
              <a:rPr lang="en-US" altLang="en-US" sz="3000" dirty="0">
                <a:cs typeface="Times New Roman" panose="02020603050405020304" pitchFamily="18" charset="0"/>
              </a:rPr>
              <a:t>His primary goal was to prevent tyranny and promote liberty.</a:t>
            </a:r>
          </a:p>
          <a:p>
            <a:endParaRPr lang="en-US" dirty="0"/>
          </a:p>
        </p:txBody>
      </p:sp>
      <p:pic>
        <p:nvPicPr>
          <p:cNvPr id="4" name="Picture 4" descr="Montesquieu 1.png">
            <a:extLst>
              <a:ext uri="{FF2B5EF4-FFF2-40B4-BE49-F238E27FC236}">
                <a16:creationId xmlns:a16="http://schemas.microsoft.com/office/drawing/2014/main" id="{6678FE29-239C-4FA2-B6CA-37CA093973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10647" y="1876425"/>
            <a:ext cx="3227695" cy="3873234"/>
          </a:xfrm>
          <a:prstGeom prst="rect">
            <a:avLst/>
          </a:prstGeom>
          <a:ln>
            <a:noFill/>
          </a:ln>
          <a:effectLst/>
          <a:extLst/>
        </p:spPr>
      </p:pic>
    </p:spTree>
    <p:extLst>
      <p:ext uri="{BB962C8B-B14F-4D97-AF65-F5344CB8AC3E}">
        <p14:creationId xmlns:p14="http://schemas.microsoft.com/office/powerpoint/2010/main" val="1640702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C0A941-574F-4D06-A4D3-8B372410DD01}"/>
              </a:ext>
            </a:extLst>
          </p:cNvPr>
          <p:cNvSpPr>
            <a:spLocks noGrp="1"/>
          </p:cNvSpPr>
          <p:nvPr>
            <p:ph idx="1"/>
          </p:nvPr>
        </p:nvSpPr>
        <p:spPr>
          <a:xfrm>
            <a:off x="1914144" y="169333"/>
            <a:ext cx="9997440" cy="6570134"/>
          </a:xfrm>
        </p:spPr>
        <p:txBody>
          <a:bodyPr>
            <a:normAutofit/>
          </a:bodyPr>
          <a:lstStyle/>
          <a:p>
            <a:r>
              <a:rPr lang="en-US" altLang="en-US" dirty="0">
                <a:cs typeface="Times New Roman" panose="02020603050405020304" pitchFamily="18" charset="0"/>
              </a:rPr>
              <a:t>The principle of checks and balances would ensure that no single branch of gov’t became too powerful as the other two branches could check excess power.</a:t>
            </a:r>
          </a:p>
          <a:p>
            <a:r>
              <a:rPr lang="en-US" altLang="en-US" dirty="0">
                <a:cs typeface="Times New Roman" panose="02020603050405020304" pitchFamily="18" charset="0"/>
              </a:rPr>
              <a:t>He favored the British system of a monarch, Parliament and independent courts.</a:t>
            </a:r>
          </a:p>
          <a:p>
            <a:r>
              <a:rPr lang="en-US" altLang="en-US" dirty="0">
                <a:cs typeface="Times New Roman" panose="02020603050405020304" pitchFamily="18" charset="0"/>
              </a:rPr>
              <a:t>He supported the 13 </a:t>
            </a:r>
            <a:r>
              <a:rPr lang="en-US" altLang="en-US" i="1" dirty="0" err="1">
                <a:cs typeface="Times New Roman" panose="02020603050405020304" pitchFamily="18" charset="0"/>
              </a:rPr>
              <a:t>parlements</a:t>
            </a:r>
            <a:r>
              <a:rPr lang="en-US" altLang="en-US" dirty="0">
                <a:cs typeface="Times New Roman" panose="02020603050405020304" pitchFamily="18" charset="0"/>
              </a:rPr>
              <a:t> in France (judicial tribunals of nobles) as a check against the tyrannical absolute rule by the monarch.</a:t>
            </a:r>
          </a:p>
          <a:p>
            <a:r>
              <a:rPr lang="en-US" altLang="en-US" dirty="0">
                <a:cs typeface="Times New Roman" panose="02020603050405020304" pitchFamily="18" charset="0"/>
              </a:rPr>
              <a:t>Montesquieu’s ideas had a significant impact on the creation of the U.S. Constitution and the French Revolution in the 1780s. </a:t>
            </a:r>
          </a:p>
          <a:p>
            <a:endParaRPr lang="en-US" dirty="0"/>
          </a:p>
        </p:txBody>
      </p:sp>
    </p:spTree>
    <p:extLst>
      <p:ext uri="{BB962C8B-B14F-4D97-AF65-F5344CB8AC3E}">
        <p14:creationId xmlns:p14="http://schemas.microsoft.com/office/powerpoint/2010/main" val="3132355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2B007-4F08-4EB5-86AC-98297953914D}"/>
              </a:ext>
            </a:extLst>
          </p:cNvPr>
          <p:cNvSpPr>
            <a:spLocks noGrp="1"/>
          </p:cNvSpPr>
          <p:nvPr>
            <p:ph type="title"/>
          </p:nvPr>
        </p:nvSpPr>
        <p:spPr/>
        <p:txBody>
          <a:bodyPr/>
          <a:lstStyle/>
          <a:p>
            <a:r>
              <a:rPr lang="en-US" dirty="0"/>
              <a:t>Jean-Jacques Rousseau (1712-1778)</a:t>
            </a:r>
          </a:p>
        </p:txBody>
      </p:sp>
      <p:sp>
        <p:nvSpPr>
          <p:cNvPr id="3" name="Content Placeholder 2">
            <a:extLst>
              <a:ext uri="{FF2B5EF4-FFF2-40B4-BE49-F238E27FC236}">
                <a16:creationId xmlns:a16="http://schemas.microsoft.com/office/drawing/2014/main" id="{25057CBA-7E8C-4CDD-8294-D22A40B6A1D8}"/>
              </a:ext>
            </a:extLst>
          </p:cNvPr>
          <p:cNvSpPr>
            <a:spLocks noGrp="1"/>
          </p:cNvSpPr>
          <p:nvPr>
            <p:ph idx="1"/>
          </p:nvPr>
        </p:nvSpPr>
        <p:spPr>
          <a:xfrm>
            <a:off x="1914144" y="1447800"/>
            <a:ext cx="5265589" cy="4800600"/>
          </a:xfrm>
        </p:spPr>
        <p:txBody>
          <a:bodyPr/>
          <a:lstStyle/>
          <a:p>
            <a:r>
              <a:rPr lang="en-US" altLang="en-US" i="1" dirty="0">
                <a:cs typeface="Times New Roman" panose="02020603050405020304" pitchFamily="18" charset="0"/>
              </a:rPr>
              <a:t>Social Contract</a:t>
            </a:r>
            <a:r>
              <a:rPr lang="en-US" altLang="en-US" dirty="0">
                <a:cs typeface="Times New Roman" panose="02020603050405020304" pitchFamily="18" charset="0"/>
              </a:rPr>
              <a:t> (1762)</a:t>
            </a:r>
          </a:p>
          <a:p>
            <a:pPr lvl="1"/>
            <a:r>
              <a:rPr lang="en-US" altLang="en-US" dirty="0">
                <a:cs typeface="Times New Roman" panose="02020603050405020304" pitchFamily="18" charset="0"/>
              </a:rPr>
              <a:t>He believed that too much of an emphasis on property, and not enough consideration of people, was a root cause of social injustice.</a:t>
            </a:r>
          </a:p>
          <a:p>
            <a:endParaRPr lang="en-US" dirty="0"/>
          </a:p>
        </p:txBody>
      </p:sp>
      <p:pic>
        <p:nvPicPr>
          <p:cNvPr id="4" name="Picture 4" descr="Jean-Jacques Rousseau (painted portrait).jpg">
            <a:extLst>
              <a:ext uri="{FF2B5EF4-FFF2-40B4-BE49-F238E27FC236}">
                <a16:creationId xmlns:a16="http://schemas.microsoft.com/office/drawing/2014/main" id="{F19FC235-8685-41C0-A520-1C1BC34537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6249" y="1783686"/>
            <a:ext cx="3209925" cy="4464714"/>
          </a:xfrm>
          <a:prstGeom prst="rect">
            <a:avLst/>
          </a:prstGeom>
          <a:ln>
            <a:no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9816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9374C0-3DF2-4A50-8296-BB62AE37533E}"/>
              </a:ext>
            </a:extLst>
          </p:cNvPr>
          <p:cNvSpPr>
            <a:spLocks noGrp="1"/>
          </p:cNvSpPr>
          <p:nvPr>
            <p:ph idx="1"/>
          </p:nvPr>
        </p:nvSpPr>
        <p:spPr>
          <a:xfrm>
            <a:off x="1914144" y="592667"/>
            <a:ext cx="9997440" cy="5990695"/>
          </a:xfrm>
        </p:spPr>
        <p:txBody>
          <a:bodyPr>
            <a:normAutofit lnSpcReduction="10000"/>
          </a:bodyPr>
          <a:lstStyle/>
          <a:p>
            <a:r>
              <a:rPr lang="en-US" altLang="en-US" sz="3600" i="1" dirty="0">
                <a:cs typeface="Times New Roman" panose="02020603050405020304" pitchFamily="18" charset="0"/>
              </a:rPr>
              <a:t>The general will, a consensus of the majority, should control a nation. This strongly implied democracy.</a:t>
            </a:r>
          </a:p>
          <a:p>
            <a:pPr lvl="1"/>
            <a:r>
              <a:rPr lang="en-US" altLang="en-US" sz="3200" i="1" dirty="0">
                <a:cs typeface="Times New Roman" panose="02020603050405020304" pitchFamily="18" charset="0"/>
              </a:rPr>
              <a:t>Downside: minority viewpoints were not recognized.</a:t>
            </a:r>
          </a:p>
          <a:p>
            <a:r>
              <a:rPr lang="en-US" altLang="en-US" sz="3600" i="1" dirty="0">
                <a:cs typeface="Times New Roman" panose="02020603050405020304" pitchFamily="18" charset="0"/>
              </a:rPr>
              <a:t>Though these ideas seem to support democracy, the ambiguous nature of “general will” was later manipulated by dictators to rationalize extreme nationalism and tyranny (e.g. Robespierre).</a:t>
            </a:r>
          </a:p>
          <a:p>
            <a:endParaRPr lang="en-US" dirty="0"/>
          </a:p>
        </p:txBody>
      </p:sp>
    </p:spTree>
    <p:extLst>
      <p:ext uri="{BB962C8B-B14F-4D97-AF65-F5344CB8AC3E}">
        <p14:creationId xmlns:p14="http://schemas.microsoft.com/office/powerpoint/2010/main" val="539001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977ADF-0036-4A3F-A10F-46DC0BFEEA5A}"/>
              </a:ext>
            </a:extLst>
          </p:cNvPr>
          <p:cNvSpPr>
            <a:spLocks noGrp="1"/>
          </p:cNvSpPr>
          <p:nvPr>
            <p:ph idx="1"/>
          </p:nvPr>
        </p:nvSpPr>
        <p:spPr>
          <a:xfrm>
            <a:off x="1914144" y="457200"/>
            <a:ext cx="9997440" cy="5791200"/>
          </a:xfrm>
        </p:spPr>
        <p:txBody>
          <a:bodyPr>
            <a:normAutofit lnSpcReduction="10000"/>
          </a:bodyPr>
          <a:lstStyle/>
          <a:p>
            <a:r>
              <a:rPr lang="en-US" altLang="en-US" sz="3600" dirty="0">
                <a:cs typeface="Times New Roman" panose="02020603050405020304" pitchFamily="18" charset="0"/>
              </a:rPr>
              <a:t>Though considered part of the Enlightenment, Rousseau is more accurately seen as a founder of the Romantic movement.</a:t>
            </a:r>
          </a:p>
          <a:p>
            <a:pPr lvl="1"/>
            <a:r>
              <a:rPr lang="en-US" altLang="en-US" sz="3200" dirty="0">
                <a:cs typeface="Times New Roman" panose="02020603050405020304" pitchFamily="18" charset="0"/>
              </a:rPr>
              <a:t>After the French Revolution, the Enlightenment’s emphasis on reason gave way to a glorification of emotion.</a:t>
            </a:r>
          </a:p>
          <a:p>
            <a:r>
              <a:rPr lang="en-US" altLang="en-US" sz="3600" dirty="0">
                <a:cs typeface="Times New Roman" panose="02020603050405020304" pitchFamily="18" charset="0"/>
              </a:rPr>
              <a:t>Rousseau believed that man in a simpler state of nature was good—a “noble savage”—and was corrupted by the materialism of civilization.</a:t>
            </a:r>
          </a:p>
          <a:p>
            <a:endParaRPr lang="en-US" dirty="0"/>
          </a:p>
        </p:txBody>
      </p:sp>
    </p:spTree>
    <p:extLst>
      <p:ext uri="{BB962C8B-B14F-4D97-AF65-F5344CB8AC3E}">
        <p14:creationId xmlns:p14="http://schemas.microsoft.com/office/powerpoint/2010/main" val="46036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14144" y="25400"/>
            <a:ext cx="9997440" cy="1143000"/>
          </a:xfrm>
        </p:spPr>
        <p:txBody>
          <a:bodyPr/>
          <a:lstStyle/>
          <a:p>
            <a:r>
              <a:rPr lang="en-US" dirty="0"/>
              <a:t>The Enlightenment </a:t>
            </a:r>
          </a:p>
        </p:txBody>
      </p:sp>
      <p:sp>
        <p:nvSpPr>
          <p:cNvPr id="14" name="Content Placeholder 13"/>
          <p:cNvSpPr>
            <a:spLocks noGrp="1"/>
          </p:cNvSpPr>
          <p:nvPr>
            <p:ph idx="1"/>
          </p:nvPr>
        </p:nvSpPr>
        <p:spPr>
          <a:xfrm>
            <a:off x="1914144" y="1168399"/>
            <a:ext cx="9997440" cy="5401733"/>
          </a:xfrm>
        </p:spPr>
        <p:txBody>
          <a:bodyPr>
            <a:normAutofit fontScale="92500" lnSpcReduction="20000"/>
          </a:bodyPr>
          <a:lstStyle/>
          <a:p>
            <a:pPr lvl="0"/>
            <a:r>
              <a:rPr lang="en-US" altLang="en-US" sz="3200" dirty="0">
                <a:solidFill>
                  <a:srgbClr val="000000"/>
                </a:solidFill>
                <a:cs typeface="Times New Roman" panose="02020603050405020304" pitchFamily="18" charset="0"/>
              </a:rPr>
              <a:t>Secular world view emerged for the first time in human history</a:t>
            </a:r>
          </a:p>
          <a:p>
            <a:pPr lvl="1"/>
            <a:r>
              <a:rPr lang="en-US" altLang="en-US" dirty="0">
                <a:solidFill>
                  <a:srgbClr val="000000"/>
                </a:solidFill>
                <a:cs typeface="Times New Roman" panose="02020603050405020304" pitchFamily="18" charset="0"/>
              </a:rPr>
              <a:t>Belief that natural science and reason could explain all aspects of life</a:t>
            </a:r>
          </a:p>
          <a:p>
            <a:pPr lvl="1"/>
            <a:r>
              <a:rPr lang="en-US" altLang="en-US" dirty="0">
                <a:solidFill>
                  <a:srgbClr val="000000"/>
                </a:solidFill>
                <a:cs typeface="Times New Roman" panose="02020603050405020304" pitchFamily="18" charset="0"/>
              </a:rPr>
              <a:t>Belief in man’s intellect apart from God</a:t>
            </a:r>
          </a:p>
          <a:p>
            <a:pPr lvl="1"/>
            <a:r>
              <a:rPr lang="en-US" altLang="en-US" dirty="0">
                <a:solidFill>
                  <a:srgbClr val="000000"/>
                </a:solidFill>
                <a:cs typeface="Times New Roman" panose="02020603050405020304" pitchFamily="18" charset="0"/>
              </a:rPr>
              <a:t>Faith in reason, not revelation</a:t>
            </a:r>
          </a:p>
          <a:p>
            <a:pPr lvl="1"/>
            <a:r>
              <a:rPr lang="en-US" sz="3200" dirty="0">
                <a:solidFill>
                  <a:srgbClr val="000000"/>
                </a:solidFill>
                <a:cs typeface="Times New Roman" pitchFamily="18" charset="0"/>
              </a:rPr>
              <a:t>Deism: the religious arm of the Enlightenment</a:t>
            </a:r>
          </a:p>
          <a:p>
            <a:pPr lvl="2"/>
            <a:r>
              <a:rPr lang="en-US" sz="2800" dirty="0">
                <a:solidFill>
                  <a:srgbClr val="000000"/>
                </a:solidFill>
                <a:cs typeface="Times New Roman" pitchFamily="18" charset="0"/>
              </a:rPr>
              <a:t>The existence of God was a rational explanation of the universe and its form.</a:t>
            </a:r>
          </a:p>
          <a:p>
            <a:pPr lvl="2"/>
            <a:r>
              <a:rPr lang="en-US" sz="3200" dirty="0">
                <a:solidFill>
                  <a:srgbClr val="000000"/>
                </a:solidFill>
                <a:cs typeface="Times New Roman" pitchFamily="18" charset="0"/>
              </a:rPr>
              <a:t>God was a deistic Creator—a cosmic clockmaker—who created the universe and then stepped back and left it running like a clock.</a:t>
            </a:r>
          </a:p>
          <a:p>
            <a:pPr lvl="1"/>
            <a:endParaRPr lang="en-US" altLang="en-US" dirty="0">
              <a:solidFill>
                <a:srgbClr val="000000"/>
              </a:solidFill>
              <a:cs typeface="Times New Roman" panose="02020603050405020304" pitchFamily="18" charset="0"/>
            </a:endParaRPr>
          </a:p>
          <a:p>
            <a:pPr lvl="0"/>
            <a:endParaRPr lang="en-US" dirty="0"/>
          </a:p>
        </p:txBody>
      </p:sp>
    </p:spTree>
    <p:extLst>
      <p:ext uri="{BB962C8B-B14F-4D97-AF65-F5344CB8AC3E}">
        <p14:creationId xmlns:p14="http://schemas.microsoft.com/office/powerpoint/2010/main" val="881956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EE1F7-0023-41C5-B20C-467DBF84B6B2}"/>
              </a:ext>
            </a:extLst>
          </p:cNvPr>
          <p:cNvSpPr>
            <a:spLocks noGrp="1"/>
          </p:cNvSpPr>
          <p:nvPr>
            <p:ph type="title"/>
          </p:nvPr>
        </p:nvSpPr>
        <p:spPr/>
        <p:txBody>
          <a:bodyPr/>
          <a:lstStyle/>
          <a:p>
            <a:r>
              <a:rPr lang="en-US" dirty="0"/>
              <a:t>Denis Diderot (1713-1784)</a:t>
            </a:r>
          </a:p>
        </p:txBody>
      </p:sp>
      <p:sp>
        <p:nvSpPr>
          <p:cNvPr id="3" name="Content Placeholder 2">
            <a:extLst>
              <a:ext uri="{FF2B5EF4-FFF2-40B4-BE49-F238E27FC236}">
                <a16:creationId xmlns:a16="http://schemas.microsoft.com/office/drawing/2014/main" id="{5978A17A-436D-48EF-AF46-F47EA50E1F22}"/>
              </a:ext>
            </a:extLst>
          </p:cNvPr>
          <p:cNvSpPr>
            <a:spLocks noGrp="1"/>
          </p:cNvSpPr>
          <p:nvPr>
            <p:ph idx="1"/>
          </p:nvPr>
        </p:nvSpPr>
        <p:spPr>
          <a:xfrm>
            <a:off x="1914144" y="1447800"/>
            <a:ext cx="6958923" cy="4800600"/>
          </a:xfrm>
        </p:spPr>
        <p:txBody>
          <a:bodyPr/>
          <a:lstStyle/>
          <a:p>
            <a:r>
              <a:rPr lang="en-US" dirty="0"/>
              <a:t>The Encyclopedia (completed in 1765)</a:t>
            </a:r>
          </a:p>
          <a:p>
            <a:pPr lvl="1"/>
            <a:r>
              <a:rPr lang="en-US" altLang="en-US" dirty="0">
                <a:cs typeface="Times New Roman" panose="02020603050405020304" pitchFamily="18" charset="0"/>
              </a:rPr>
              <a:t>The multi-volume work was perhaps the greatest and most representative work of the philosophes.</a:t>
            </a:r>
          </a:p>
          <a:p>
            <a:pPr lvl="1"/>
            <a:r>
              <a:rPr lang="en-US" altLang="en-US" dirty="0">
                <a:cs typeface="Times New Roman" panose="02020603050405020304" pitchFamily="18" charset="0"/>
              </a:rPr>
              <a:t>It was a compendium of political and social critiques from various Enlightenment philosophers and authors.</a:t>
            </a:r>
          </a:p>
          <a:p>
            <a:endParaRPr lang="en-US" dirty="0"/>
          </a:p>
          <a:p>
            <a:endParaRPr lang="en-US" dirty="0"/>
          </a:p>
        </p:txBody>
      </p:sp>
      <p:pic>
        <p:nvPicPr>
          <p:cNvPr id="4" name="Picture 4" descr="Denis Diderot 111.PNG">
            <a:extLst>
              <a:ext uri="{FF2B5EF4-FFF2-40B4-BE49-F238E27FC236}">
                <a16:creationId xmlns:a16="http://schemas.microsoft.com/office/drawing/2014/main" id="{D211A6B1-5027-4C67-9D98-A9AA1F0D91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77232" y="2381251"/>
            <a:ext cx="2767093" cy="3401484"/>
          </a:xfrm>
          <a:prstGeom prst="rect">
            <a:avLst/>
          </a:prstGeom>
          <a:ln>
            <a:no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3560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6A059A-5CDB-41CA-8344-FC95CF7BD171}"/>
              </a:ext>
            </a:extLst>
          </p:cNvPr>
          <p:cNvSpPr>
            <a:spLocks noGrp="1"/>
          </p:cNvSpPr>
          <p:nvPr>
            <p:ph idx="1"/>
          </p:nvPr>
        </p:nvSpPr>
        <p:spPr>
          <a:xfrm>
            <a:off x="1914144" y="423333"/>
            <a:ext cx="9997440" cy="5943600"/>
          </a:xfrm>
        </p:spPr>
        <p:txBody>
          <a:bodyPr>
            <a:normAutofit/>
          </a:bodyPr>
          <a:lstStyle/>
          <a:p>
            <a:r>
              <a:rPr lang="en-US" altLang="en-US" sz="3600" dirty="0">
                <a:cs typeface="Times New Roman" panose="02020603050405020304" pitchFamily="18" charset="0"/>
              </a:rPr>
              <a:t>It helped to popularize the views of the philosophes.</a:t>
            </a:r>
          </a:p>
          <a:p>
            <a:r>
              <a:rPr lang="en-US" altLang="en-US" sz="3600" dirty="0">
                <a:cs typeface="Times New Roman" panose="02020603050405020304" pitchFamily="18" charset="0"/>
              </a:rPr>
              <a:t>It emphasized science and reason while criticizing religion, intolerance, injustice and tyranny.</a:t>
            </a:r>
          </a:p>
          <a:p>
            <a:pPr lvl="1"/>
            <a:r>
              <a:rPr lang="en-US" altLang="en-US" sz="3600" dirty="0">
                <a:cs typeface="Times New Roman" panose="02020603050405020304" pitchFamily="18" charset="0"/>
              </a:rPr>
              <a:t>Sought to teach people to think critically and objectively</a:t>
            </a:r>
          </a:p>
          <a:p>
            <a:r>
              <a:rPr lang="en-US" altLang="en-US" sz="3600" dirty="0">
                <a:cs typeface="Times New Roman" panose="02020603050405020304" pitchFamily="18" charset="0"/>
              </a:rPr>
              <a:t>The </a:t>
            </a:r>
            <a:r>
              <a:rPr lang="en-US" altLang="en-US" sz="3600" i="1" dirty="0">
                <a:cs typeface="Times New Roman" panose="02020603050405020304" pitchFamily="18" charset="0"/>
              </a:rPr>
              <a:t>Encyclopedia</a:t>
            </a:r>
            <a:r>
              <a:rPr lang="en-US" altLang="en-US" sz="3600" dirty="0">
                <a:cs typeface="Times New Roman" panose="02020603050405020304" pitchFamily="18" charset="0"/>
              </a:rPr>
              <a:t> was banned in France; the pope placed it on the </a:t>
            </a:r>
            <a:r>
              <a:rPr lang="en-US" altLang="en-US" sz="3600" i="1" dirty="0">
                <a:cs typeface="Times New Roman" panose="02020603050405020304" pitchFamily="18" charset="0"/>
              </a:rPr>
              <a:t>Index of Prohibited Books</a:t>
            </a:r>
            <a:r>
              <a:rPr lang="en-US" altLang="en-US" sz="3600" dirty="0">
                <a:cs typeface="Times New Roman" panose="02020603050405020304" pitchFamily="18" charset="0"/>
              </a:rPr>
              <a:t>.</a:t>
            </a:r>
          </a:p>
          <a:p>
            <a:endParaRPr lang="en-US" dirty="0"/>
          </a:p>
        </p:txBody>
      </p:sp>
    </p:spTree>
    <p:extLst>
      <p:ext uri="{BB962C8B-B14F-4D97-AF65-F5344CB8AC3E}">
        <p14:creationId xmlns:p14="http://schemas.microsoft.com/office/powerpoint/2010/main" val="3960196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02A06-A1CB-4681-A04F-A0B1779F0B5B}"/>
              </a:ext>
            </a:extLst>
          </p:cNvPr>
          <p:cNvSpPr>
            <a:spLocks noGrp="1"/>
          </p:cNvSpPr>
          <p:nvPr>
            <p:ph type="title"/>
          </p:nvPr>
        </p:nvSpPr>
        <p:spPr/>
        <p:txBody>
          <a:bodyPr/>
          <a:lstStyle/>
          <a:p>
            <a:r>
              <a:rPr lang="en-US" dirty="0"/>
              <a:t>Marquis di Beccaria </a:t>
            </a:r>
          </a:p>
        </p:txBody>
      </p:sp>
      <p:sp>
        <p:nvSpPr>
          <p:cNvPr id="3" name="Content Placeholder 2">
            <a:extLst>
              <a:ext uri="{FF2B5EF4-FFF2-40B4-BE49-F238E27FC236}">
                <a16:creationId xmlns:a16="http://schemas.microsoft.com/office/drawing/2014/main" id="{CE835CFE-438E-41A4-809B-51EC9BD2D0D2}"/>
              </a:ext>
            </a:extLst>
          </p:cNvPr>
          <p:cNvSpPr>
            <a:spLocks noGrp="1"/>
          </p:cNvSpPr>
          <p:nvPr>
            <p:ph idx="1"/>
          </p:nvPr>
        </p:nvSpPr>
        <p:spPr/>
        <p:txBody>
          <a:bodyPr>
            <a:normAutofit/>
          </a:bodyPr>
          <a:lstStyle/>
          <a:p>
            <a:r>
              <a:rPr lang="en-US" altLang="en-US" i="1" dirty="0"/>
              <a:t>On Crimes and Punishment</a:t>
            </a:r>
            <a:r>
              <a:rPr lang="en-US" altLang="en-US" dirty="0"/>
              <a:t> (1764)</a:t>
            </a:r>
          </a:p>
          <a:p>
            <a:pPr lvl="1"/>
            <a:r>
              <a:rPr lang="en-US" altLang="en-US" dirty="0"/>
              <a:t>He sought to humanize criminal law based on Enlightenment concepts of reason and equality before the law.</a:t>
            </a:r>
          </a:p>
          <a:p>
            <a:pPr lvl="2"/>
            <a:r>
              <a:rPr lang="en-US" altLang="en-US" dirty="0"/>
              <a:t>	Punishment for a crime should be based rationally on the damage done to society; it should not be linked to the religious concept of sin.</a:t>
            </a:r>
          </a:p>
          <a:p>
            <a:pPr lvl="2"/>
            <a:r>
              <a:rPr lang="en-US" altLang="en-US" dirty="0"/>
              <a:t>	He opposed the death penalty except for serious threats against the state.</a:t>
            </a:r>
          </a:p>
          <a:p>
            <a:endParaRPr lang="en-US" dirty="0"/>
          </a:p>
        </p:txBody>
      </p:sp>
    </p:spTree>
    <p:extLst>
      <p:ext uri="{BB962C8B-B14F-4D97-AF65-F5344CB8AC3E}">
        <p14:creationId xmlns:p14="http://schemas.microsoft.com/office/powerpoint/2010/main" val="1475339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AE401C-A9D3-4F26-AAB7-D3B6A45D2E5F}"/>
              </a:ext>
            </a:extLst>
          </p:cNvPr>
          <p:cNvSpPr>
            <a:spLocks noGrp="1"/>
          </p:cNvSpPr>
          <p:nvPr>
            <p:ph idx="1"/>
          </p:nvPr>
        </p:nvSpPr>
        <p:spPr>
          <a:xfrm>
            <a:off x="1914144" y="457200"/>
            <a:ext cx="9997440" cy="6126162"/>
          </a:xfrm>
        </p:spPr>
        <p:txBody>
          <a:bodyPr>
            <a:normAutofit fontScale="92500"/>
          </a:bodyPr>
          <a:lstStyle/>
          <a:p>
            <a:r>
              <a:rPr lang="en-US" altLang="en-US" sz="3900" dirty="0"/>
              <a:t>He opposed torture to extract confessions.</a:t>
            </a:r>
          </a:p>
          <a:p>
            <a:r>
              <a:rPr lang="en-US" altLang="en-US" sz="3900" dirty="0"/>
              <a:t>His views influenced the Enlightened Despots:</a:t>
            </a:r>
          </a:p>
          <a:p>
            <a:pPr lvl="1"/>
            <a:r>
              <a:rPr lang="en-US" altLang="en-US" sz="3900" dirty="0"/>
              <a:t>Frederick the Great of Prussia banned torture.</a:t>
            </a:r>
          </a:p>
          <a:p>
            <a:pPr lvl="1"/>
            <a:r>
              <a:rPr lang="en-US" altLang="en-US" sz="3900" dirty="0"/>
              <a:t>Catherine the Great restricted the use of torture.</a:t>
            </a:r>
          </a:p>
          <a:p>
            <a:pPr lvl="1"/>
            <a:r>
              <a:rPr lang="en-US" altLang="en-US" sz="3900" dirty="0"/>
              <a:t>Joseph II of Austria banned torture and the death penalty (but not other harsh punishments).</a:t>
            </a:r>
          </a:p>
          <a:p>
            <a:endParaRPr lang="en-US" dirty="0"/>
          </a:p>
        </p:txBody>
      </p:sp>
    </p:spTree>
    <p:extLst>
      <p:ext uri="{BB962C8B-B14F-4D97-AF65-F5344CB8AC3E}">
        <p14:creationId xmlns:p14="http://schemas.microsoft.com/office/powerpoint/2010/main" val="3283021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98675-27F7-42AF-9CB3-2FD9577BA198}"/>
              </a:ext>
            </a:extLst>
          </p:cNvPr>
          <p:cNvSpPr>
            <a:spLocks noGrp="1"/>
          </p:cNvSpPr>
          <p:nvPr>
            <p:ph idx="1"/>
          </p:nvPr>
        </p:nvSpPr>
        <p:spPr>
          <a:xfrm>
            <a:off x="1914144" y="287867"/>
            <a:ext cx="9997440" cy="5960533"/>
          </a:xfrm>
        </p:spPr>
        <p:txBody>
          <a:bodyPr>
            <a:normAutofit lnSpcReduction="10000"/>
          </a:bodyPr>
          <a:lstStyle/>
          <a:p>
            <a:pPr lvl="1"/>
            <a:r>
              <a:rPr lang="en-US" sz="3600" dirty="0">
                <a:solidFill>
                  <a:srgbClr val="000000"/>
                </a:solidFill>
                <a:cs typeface="Times New Roman" pitchFamily="18" charset="0"/>
              </a:rPr>
              <a:t>The universe was governed by “natural law”, not by a personal God.</a:t>
            </a:r>
          </a:p>
          <a:p>
            <a:pPr lvl="2"/>
            <a:r>
              <a:rPr lang="en-US" sz="3600" dirty="0">
                <a:solidFill>
                  <a:srgbClr val="000000"/>
                </a:solidFill>
                <a:cs typeface="Times New Roman" pitchFamily="18" charset="0"/>
              </a:rPr>
              <a:t>Some called it the “ghost in the machine.”</a:t>
            </a:r>
          </a:p>
          <a:p>
            <a:pPr lvl="2"/>
            <a:r>
              <a:rPr lang="en-US" sz="3600" dirty="0">
                <a:solidFill>
                  <a:srgbClr val="000000"/>
                </a:solidFill>
                <a:cs typeface="Times New Roman" pitchFamily="18" charset="0"/>
              </a:rPr>
              <a:t>The supernatural was not involved in human life.</a:t>
            </a:r>
          </a:p>
          <a:p>
            <a:pPr lvl="1"/>
            <a:r>
              <a:rPr lang="en-US" sz="3600" dirty="0">
                <a:solidFill>
                  <a:srgbClr val="000000"/>
                </a:solidFill>
                <a:cs typeface="Times New Roman" pitchFamily="18" charset="0"/>
              </a:rPr>
              <a:t>Deism grew out of Newton’s theories regarding natural law.</a:t>
            </a:r>
          </a:p>
          <a:p>
            <a:r>
              <a:rPr lang="en-US" sz="3600" dirty="0"/>
              <a:t>Baruch Spinoza (1632-1677): philosopher during the Scientific Revolution whose worldview equated God and nature.</a:t>
            </a:r>
          </a:p>
          <a:p>
            <a:endParaRPr lang="en-US" dirty="0"/>
          </a:p>
        </p:txBody>
      </p:sp>
    </p:spTree>
    <p:extLst>
      <p:ext uri="{BB962C8B-B14F-4D97-AF65-F5344CB8AC3E}">
        <p14:creationId xmlns:p14="http://schemas.microsoft.com/office/powerpoint/2010/main" val="2440117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31B8A-20F8-47F3-B4E2-2E1BC8C33321}"/>
              </a:ext>
            </a:extLst>
          </p:cNvPr>
          <p:cNvSpPr>
            <a:spLocks noGrp="1"/>
          </p:cNvSpPr>
          <p:nvPr>
            <p:ph type="title"/>
          </p:nvPr>
        </p:nvSpPr>
        <p:spPr/>
        <p:txBody>
          <a:bodyPr/>
          <a:lstStyle/>
          <a:p>
            <a:r>
              <a:rPr lang="en-US" dirty="0"/>
              <a:t>Principles of the Scientific Revolution </a:t>
            </a:r>
          </a:p>
        </p:txBody>
      </p:sp>
      <p:sp>
        <p:nvSpPr>
          <p:cNvPr id="3" name="Content Placeholder 2">
            <a:extLst>
              <a:ext uri="{FF2B5EF4-FFF2-40B4-BE49-F238E27FC236}">
                <a16:creationId xmlns:a16="http://schemas.microsoft.com/office/drawing/2014/main" id="{6632E5D7-12ED-455E-980E-1D98C647DD04}"/>
              </a:ext>
            </a:extLst>
          </p:cNvPr>
          <p:cNvSpPr>
            <a:spLocks noGrp="1"/>
          </p:cNvSpPr>
          <p:nvPr>
            <p:ph idx="1"/>
          </p:nvPr>
        </p:nvSpPr>
        <p:spPr/>
        <p:txBody>
          <a:bodyPr/>
          <a:lstStyle/>
          <a:p>
            <a:pPr marL="461963" indent="-461963">
              <a:defRPr/>
            </a:pPr>
            <a:r>
              <a:rPr lang="en-US" sz="4000" dirty="0"/>
              <a:t>applied to human society and institutions.</a:t>
            </a:r>
          </a:p>
          <a:p>
            <a:pPr marL="736283" lvl="1" indent="-461963">
              <a:defRPr/>
            </a:pPr>
            <a:r>
              <a:rPr lang="en-US" sz="3600" dirty="0"/>
              <a:t>Progress in society was possible if natural laws and how they applied to society could be understood.</a:t>
            </a:r>
          </a:p>
          <a:p>
            <a:pPr marL="736283" lvl="1" indent="-461963">
              <a:defRPr/>
            </a:pPr>
            <a:r>
              <a:rPr lang="en-US" sz="3600" dirty="0"/>
              <a:t>Education was seen as a key towards helping society to progress.</a:t>
            </a:r>
          </a:p>
          <a:p>
            <a:endParaRPr lang="en-US" dirty="0"/>
          </a:p>
        </p:txBody>
      </p:sp>
    </p:spTree>
    <p:extLst>
      <p:ext uri="{BB962C8B-B14F-4D97-AF65-F5344CB8AC3E}">
        <p14:creationId xmlns:p14="http://schemas.microsoft.com/office/powerpoint/2010/main" val="1174518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86CFA26-1434-4FD9-A8BF-9D81815CE66B}"/>
              </a:ext>
            </a:extLst>
          </p:cNvPr>
          <p:cNvSpPr>
            <a:spLocks noGrp="1"/>
          </p:cNvSpPr>
          <p:nvPr>
            <p:ph type="title"/>
          </p:nvPr>
        </p:nvSpPr>
        <p:spPr/>
        <p:txBody>
          <a:bodyPr>
            <a:normAutofit/>
          </a:bodyPr>
          <a:lstStyle/>
          <a:p>
            <a:r>
              <a:rPr lang="en-US" sz="5400" dirty="0"/>
              <a:t>Enlightenment Philosophers </a:t>
            </a:r>
          </a:p>
        </p:txBody>
      </p:sp>
    </p:spTree>
    <p:extLst>
      <p:ext uri="{BB962C8B-B14F-4D97-AF65-F5344CB8AC3E}">
        <p14:creationId xmlns:p14="http://schemas.microsoft.com/office/powerpoint/2010/main" val="1515566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7B826A-A8EB-4DD8-B42D-0699A6598A40}"/>
              </a:ext>
            </a:extLst>
          </p:cNvPr>
          <p:cNvSpPr>
            <a:spLocks noGrp="1"/>
          </p:cNvSpPr>
          <p:nvPr>
            <p:ph type="title"/>
          </p:nvPr>
        </p:nvSpPr>
        <p:spPr/>
        <p:txBody>
          <a:bodyPr/>
          <a:lstStyle/>
          <a:p>
            <a:r>
              <a:rPr lang="en-US" dirty="0"/>
              <a:t>John Locke (1632-1704)</a:t>
            </a:r>
          </a:p>
        </p:txBody>
      </p:sp>
      <p:sp>
        <p:nvSpPr>
          <p:cNvPr id="5" name="Content Placeholder 4">
            <a:extLst>
              <a:ext uri="{FF2B5EF4-FFF2-40B4-BE49-F238E27FC236}">
                <a16:creationId xmlns:a16="http://schemas.microsoft.com/office/drawing/2014/main" id="{B196828D-E9B9-47A9-AE79-4C61A1592B0A}"/>
              </a:ext>
            </a:extLst>
          </p:cNvPr>
          <p:cNvSpPr>
            <a:spLocks noGrp="1"/>
          </p:cNvSpPr>
          <p:nvPr>
            <p:ph idx="1"/>
          </p:nvPr>
        </p:nvSpPr>
        <p:spPr/>
        <p:txBody>
          <a:bodyPr>
            <a:normAutofit fontScale="92500" lnSpcReduction="20000"/>
          </a:bodyPr>
          <a:lstStyle/>
          <a:p>
            <a:r>
              <a:rPr lang="en-US" altLang="en-US" sz="4400" i="1" dirty="0">
                <a:solidFill>
                  <a:srgbClr val="000000"/>
                </a:solidFill>
                <a:cs typeface="Times New Roman" panose="02020603050405020304" pitchFamily="18" charset="0"/>
              </a:rPr>
              <a:t>Two Treatises on Civil Government </a:t>
            </a:r>
            <a:r>
              <a:rPr lang="en-US" altLang="en-US" sz="4400" dirty="0">
                <a:solidFill>
                  <a:srgbClr val="000000"/>
                </a:solidFill>
                <a:cs typeface="Times New Roman" panose="02020603050405020304" pitchFamily="18" charset="0"/>
              </a:rPr>
              <a:t>(1690)</a:t>
            </a:r>
          </a:p>
          <a:p>
            <a:pPr lvl="1"/>
            <a:r>
              <a:rPr lang="en-US" altLang="en-US" sz="4000" dirty="0">
                <a:solidFill>
                  <a:srgbClr val="000000"/>
                </a:solidFill>
                <a:cs typeface="Times New Roman" panose="02020603050405020304" pitchFamily="18" charset="0"/>
              </a:rPr>
              <a:t>Philosophical defense for the “Glorious Revolution”</a:t>
            </a:r>
          </a:p>
          <a:p>
            <a:pPr lvl="1"/>
            <a:r>
              <a:rPr lang="en-US" sz="4000" dirty="0"/>
              <a:t>Humans in a state of nature: Locke believed humans are basically good but lack protection.</a:t>
            </a:r>
          </a:p>
          <a:p>
            <a:pPr lvl="2"/>
            <a:r>
              <a:rPr lang="en-US" sz="3600" dirty="0"/>
              <a:t>Contrasts Hobbes’ view of humans in a state of nature as “nasty and </a:t>
            </a:r>
            <a:r>
              <a:rPr lang="en-US" sz="3600" dirty="0" err="1"/>
              <a:t>brutis</a:t>
            </a:r>
            <a:endParaRPr lang="en-US" sz="3600" dirty="0"/>
          </a:p>
        </p:txBody>
      </p:sp>
    </p:spTree>
    <p:extLst>
      <p:ext uri="{BB962C8B-B14F-4D97-AF65-F5344CB8AC3E}">
        <p14:creationId xmlns:p14="http://schemas.microsoft.com/office/powerpoint/2010/main" val="2066610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CD12B-0706-4324-9251-E9B28F30DE7A}"/>
              </a:ext>
            </a:extLst>
          </p:cNvPr>
          <p:cNvSpPr>
            <a:spLocks noGrp="1"/>
          </p:cNvSpPr>
          <p:nvPr>
            <p:ph idx="1"/>
          </p:nvPr>
        </p:nvSpPr>
        <p:spPr>
          <a:xfrm>
            <a:off x="1880277" y="457200"/>
            <a:ext cx="9997440" cy="6163733"/>
          </a:xfrm>
        </p:spPr>
        <p:txBody>
          <a:bodyPr>
            <a:normAutofit fontScale="92500" lnSpcReduction="10000"/>
          </a:bodyPr>
          <a:lstStyle/>
          <a:p>
            <a:pPr marL="461963" indent="-461963">
              <a:spcBef>
                <a:spcPts val="0"/>
              </a:spcBef>
              <a:defRPr/>
            </a:pPr>
            <a:r>
              <a:rPr lang="en-US" sz="4000" dirty="0">
                <a:solidFill>
                  <a:srgbClr val="000000"/>
                </a:solidFill>
                <a:cs typeface="Times New Roman" pitchFamily="18" charset="0"/>
              </a:rPr>
              <a:t>Governments provide rule of law but only through the consent of the governed.</a:t>
            </a:r>
          </a:p>
          <a:p>
            <a:pPr marL="461963" indent="-461963">
              <a:spcBef>
                <a:spcPts val="0"/>
              </a:spcBef>
              <a:defRPr/>
            </a:pPr>
            <a:r>
              <a:rPr lang="en-US" sz="4000" dirty="0">
                <a:solidFill>
                  <a:srgbClr val="000000"/>
                </a:solidFill>
                <a:cs typeface="Times New Roman" pitchFamily="18" charset="0"/>
              </a:rPr>
              <a:t>The purpose of government is to protect the “natural rights” of the people: life, liberty and property.</a:t>
            </a:r>
          </a:p>
          <a:p>
            <a:pPr marL="736283" lvl="1" indent="-461963">
              <a:spcBef>
                <a:spcPts val="0"/>
              </a:spcBef>
              <a:defRPr/>
            </a:pPr>
            <a:r>
              <a:rPr lang="en-US" sz="3600" dirty="0">
                <a:solidFill>
                  <a:srgbClr val="000000"/>
                </a:solidFill>
                <a:cs typeface="Times New Roman" pitchFamily="18" charset="0"/>
              </a:rPr>
              <a:t>Social contract: people agree to obey the government in return for protection of natural rights</a:t>
            </a:r>
          </a:p>
          <a:p>
            <a:pPr marL="461963" indent="-461963">
              <a:spcBef>
                <a:spcPts val="0"/>
              </a:spcBef>
              <a:defRPr/>
            </a:pPr>
            <a:r>
              <a:rPr lang="en-US" sz="4000" dirty="0">
                <a:solidFill>
                  <a:srgbClr val="000000"/>
                </a:solidFill>
                <a:cs typeface="Times New Roman" pitchFamily="18" charset="0"/>
              </a:rPr>
              <a:t>Right to rebellion: People have a right to abolish a government that doesn’t protect natural rights.</a:t>
            </a:r>
          </a:p>
          <a:p>
            <a:endParaRPr lang="en-US" dirty="0"/>
          </a:p>
        </p:txBody>
      </p:sp>
    </p:spTree>
    <p:extLst>
      <p:ext uri="{BB962C8B-B14F-4D97-AF65-F5344CB8AC3E}">
        <p14:creationId xmlns:p14="http://schemas.microsoft.com/office/powerpoint/2010/main" val="1209326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30A2D6-B50B-4B8C-9BF4-89F8A81AF95F}"/>
              </a:ext>
            </a:extLst>
          </p:cNvPr>
          <p:cNvSpPr>
            <a:spLocks noGrp="1"/>
          </p:cNvSpPr>
          <p:nvPr>
            <p:ph idx="1"/>
          </p:nvPr>
        </p:nvSpPr>
        <p:spPr>
          <a:xfrm>
            <a:off x="1914144" y="409575"/>
            <a:ext cx="9997440" cy="5838825"/>
          </a:xfrm>
        </p:spPr>
        <p:txBody>
          <a:bodyPr>
            <a:normAutofit/>
          </a:bodyPr>
          <a:lstStyle/>
          <a:p>
            <a:r>
              <a:rPr lang="en-US" sz="3600" i="1" dirty="0">
                <a:solidFill>
                  <a:srgbClr val="000000"/>
                </a:solidFill>
                <a:cs typeface="Times New Roman" pitchFamily="18" charset="0"/>
              </a:rPr>
              <a:t>Essay Concerning Human   Understanding</a:t>
            </a:r>
            <a:r>
              <a:rPr lang="en-US" sz="3600" dirty="0">
                <a:solidFill>
                  <a:srgbClr val="000000"/>
                </a:solidFill>
                <a:cs typeface="Times New Roman" pitchFamily="18" charset="0"/>
              </a:rPr>
              <a:t> (1690)</a:t>
            </a:r>
          </a:p>
          <a:p>
            <a:pPr lvl="1"/>
            <a:r>
              <a:rPr lang="en-US" sz="3200" dirty="0">
                <a:solidFill>
                  <a:srgbClr val="000000"/>
                </a:solidFill>
                <a:cs typeface="Times New Roman" pitchFamily="18" charset="0"/>
              </a:rPr>
              <a:t>One of the great works of the Enlightenment</a:t>
            </a:r>
            <a:endParaRPr lang="en-US" sz="3200" i="1" dirty="0">
              <a:solidFill>
                <a:srgbClr val="000000"/>
              </a:solidFill>
              <a:cs typeface="Times New Roman" pitchFamily="18" charset="0"/>
            </a:endParaRPr>
          </a:p>
          <a:p>
            <a:pPr lvl="1"/>
            <a:r>
              <a:rPr lang="en-US" sz="3600" dirty="0">
                <a:solidFill>
                  <a:srgbClr val="000000"/>
                </a:solidFill>
                <a:cs typeface="Times New Roman" pitchFamily="18" charset="0"/>
              </a:rPr>
              <a:t>Stressed the importance of environment on human development</a:t>
            </a:r>
          </a:p>
          <a:p>
            <a:pPr lvl="1"/>
            <a:r>
              <a:rPr lang="en-US" sz="3600" i="1" dirty="0">
                <a:solidFill>
                  <a:srgbClr val="000000"/>
                </a:solidFill>
                <a:cs typeface="Times New Roman" pitchFamily="18" charset="0"/>
              </a:rPr>
              <a:t>tabula rasa</a:t>
            </a:r>
            <a:r>
              <a:rPr lang="en-US" sz="3600" dirty="0">
                <a:solidFill>
                  <a:srgbClr val="000000"/>
                </a:solidFill>
                <a:cs typeface="Times New Roman" pitchFamily="18" charset="0"/>
              </a:rPr>
              <a:t>: the human mind was born as a blank slate and registered input from the senses passively</a:t>
            </a:r>
            <a:endParaRPr lang="en-US" sz="3600" dirty="0"/>
          </a:p>
        </p:txBody>
      </p:sp>
    </p:spTree>
    <p:extLst>
      <p:ext uri="{BB962C8B-B14F-4D97-AF65-F5344CB8AC3E}">
        <p14:creationId xmlns:p14="http://schemas.microsoft.com/office/powerpoint/2010/main" val="3676848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246267-CF65-4391-B422-7D13FCD3B9A5}"/>
              </a:ext>
            </a:extLst>
          </p:cNvPr>
          <p:cNvSpPr>
            <a:spLocks noGrp="1"/>
          </p:cNvSpPr>
          <p:nvPr>
            <p:ph idx="1"/>
          </p:nvPr>
        </p:nvSpPr>
        <p:spPr>
          <a:xfrm>
            <a:off x="1914144" y="355600"/>
            <a:ext cx="9997440" cy="5892800"/>
          </a:xfrm>
        </p:spPr>
        <p:txBody>
          <a:bodyPr>
            <a:normAutofit/>
          </a:bodyPr>
          <a:lstStyle/>
          <a:p>
            <a:r>
              <a:rPr lang="en-US" dirty="0"/>
              <a:t>Locke saw all human knowledge as the result of sensory experiences without any preconceived notions.</a:t>
            </a:r>
          </a:p>
          <a:p>
            <a:pPr lvl="1"/>
            <a:r>
              <a:rPr lang="en-US" sz="3200" dirty="0"/>
              <a:t>He rejected Descartes’ view that all people are born with certain basic ideas and ways of thinking.</a:t>
            </a:r>
          </a:p>
          <a:p>
            <a:r>
              <a:rPr lang="en-US" dirty="0"/>
              <a:t>For progress to occur in society, education was critical in determining human development.</a:t>
            </a:r>
          </a:p>
          <a:p>
            <a:r>
              <a:rPr lang="en-US" dirty="0"/>
              <a:t>This undermined the Christian view that humankind was essentially sinful.</a:t>
            </a:r>
          </a:p>
          <a:p>
            <a:endParaRPr lang="en-US" dirty="0"/>
          </a:p>
        </p:txBody>
      </p:sp>
    </p:spTree>
    <p:extLst>
      <p:ext uri="{BB962C8B-B14F-4D97-AF65-F5344CB8AC3E}">
        <p14:creationId xmlns:p14="http://schemas.microsoft.com/office/powerpoint/2010/main" val="4002787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dea design templat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Idea design slides.potx" id="{DF01E6A4-6AA1-422C-B26D-6A4BADE1B013}" vid="{6A88D988-B038-48EA-B513-AE1D8F325C3E}"/>
    </a:ext>
  </a:extLst>
</a:theme>
</file>

<file path=ppt/theme/theme2.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Idea design slides</Template>
  <TotalTime>198</TotalTime>
  <Words>1258</Words>
  <Application>Microsoft Office PowerPoint</Application>
  <PresentationFormat>Widescreen</PresentationFormat>
  <Paragraphs>99</Paragraphs>
  <Slides>23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Century Gothic</vt:lpstr>
      <vt:lpstr>Verdana</vt:lpstr>
      <vt:lpstr>Wingdings 2</vt:lpstr>
      <vt:lpstr>Idea design template</vt:lpstr>
      <vt:lpstr>The Enlightenment </vt:lpstr>
      <vt:lpstr>The Enlightenment </vt:lpstr>
      <vt:lpstr>PowerPoint Presentation</vt:lpstr>
      <vt:lpstr>Principles of the Scientific Revolution </vt:lpstr>
      <vt:lpstr>Enlightenment Philosophers </vt:lpstr>
      <vt:lpstr>John Locke (1632-1704)</vt:lpstr>
      <vt:lpstr>PowerPoint Presentation</vt:lpstr>
      <vt:lpstr>PowerPoint Presentation</vt:lpstr>
      <vt:lpstr>PowerPoint Presentation</vt:lpstr>
      <vt:lpstr>Religious Toleration </vt:lpstr>
      <vt:lpstr>The Philosophes </vt:lpstr>
      <vt:lpstr>Voltaire (1694-1778)</vt:lpstr>
      <vt:lpstr>PowerPoint Presentation</vt:lpstr>
      <vt:lpstr>PowerPoint Presentation</vt:lpstr>
      <vt:lpstr>Baron de Montesqueiu (1689-1755)</vt:lpstr>
      <vt:lpstr>PowerPoint Presentation</vt:lpstr>
      <vt:lpstr>Jean-Jacques Rousseau (1712-1778)</vt:lpstr>
      <vt:lpstr>PowerPoint Presentation</vt:lpstr>
      <vt:lpstr>PowerPoint Presentation</vt:lpstr>
      <vt:lpstr>Denis Diderot (1713-1784)</vt:lpstr>
      <vt:lpstr>PowerPoint Presentation</vt:lpstr>
      <vt:lpstr>Marquis di Beccaria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Enlightenment</dc:title>
  <dc:creator>Phillip Thurmond</dc:creator>
  <cp:lastModifiedBy>Phillip Thurmond</cp:lastModifiedBy>
  <cp:revision>9</cp:revision>
  <dcterms:created xsi:type="dcterms:W3CDTF">2019-09-18T12:50:05Z</dcterms:created>
  <dcterms:modified xsi:type="dcterms:W3CDTF">2019-09-18T19:23:05Z</dcterms:modified>
</cp:coreProperties>
</file>