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7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160" autoAdjust="0"/>
  </p:normalViewPr>
  <p:slideViewPr>
    <p:cSldViewPr snapToGrid="0">
      <p:cViewPr>
        <p:scale>
          <a:sx n="41" d="100"/>
          <a:sy n="41" d="100"/>
        </p:scale>
        <p:origin x="48" y="60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8/30/2019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8/30/2019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8/30/2019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8/30/2019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8/30/2019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8/30/2019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8/30/2019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8/30/2019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en-US"/>
              <a:t>8/30/2019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en-US"/>
              <a:pPr/>
              <a:t>8/30/2019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English Civil War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1642-1651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E2A3C-8C4F-41E8-B59B-0E879A494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0146-4BEE-4B25-BD61-34548DE1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F1B3-C2A7-40B2-9D0C-0EF7896D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40" y="1640072"/>
            <a:ext cx="10058400" cy="4457700"/>
          </a:xfrm>
        </p:spPr>
        <p:txBody>
          <a:bodyPr/>
          <a:lstStyle/>
          <a:p>
            <a:r>
              <a:rPr lang="en-US" sz="3200" dirty="0"/>
              <a:t>In response </a:t>
            </a:r>
            <a:r>
              <a:rPr lang="en-US" altLang="en-US" sz="3200" dirty="0"/>
              <a:t>Charles dissolved Parliament in 1629</a:t>
            </a:r>
          </a:p>
          <a:p>
            <a:pPr lvl="1"/>
            <a:r>
              <a:rPr lang="en-US" altLang="en-US" sz="3000" dirty="0"/>
              <a:t>Parliament continued to refuse increased taxation without its consent.</a:t>
            </a:r>
          </a:p>
          <a:p>
            <a:pPr lvl="1"/>
            <a:r>
              <a:rPr lang="en-US" altLang="en-US" sz="3000" dirty="0"/>
              <a:t>Parliament also had demanded that any movement of the gov’t toward Catholicism be treated as treason.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6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146FA-0312-40E7-ACC3-4C25740D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Rule Without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A0E-AF65-4915-A5AB-4840A8174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000" dirty="0"/>
              <a:t>Charles ruled as an  absolute monarch during these 11 years.</a:t>
            </a:r>
          </a:p>
          <a:p>
            <a:r>
              <a:rPr lang="en-US" altLang="en-US" sz="3000" dirty="0"/>
              <a:t>Raised money using medieval forms of forced taxation (those with wealth had to pay)</a:t>
            </a:r>
          </a:p>
          <a:p>
            <a:r>
              <a:rPr lang="en-US" altLang="en-US" sz="3000" dirty="0"/>
              <a:t>“Ship money”: all counties now required to pay to outfit ships where before only coastal communities had paid</a:t>
            </a:r>
          </a:p>
          <a:p>
            <a:r>
              <a:rPr lang="en-US" altLang="en-US" sz="3000" dirty="0"/>
              <a:t>Religious persecution of Puritans became the biggest reason for the English Civil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652D-5DA0-40BD-9D90-CB317FED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“Short Parliament”1640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DB777-75EF-412C-9644-EB21FFC28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Scottish military revolt in response to Charles’ attempt to impose the English </a:t>
            </a:r>
            <a:r>
              <a:rPr lang="en-US" sz="3200" i="1" dirty="0">
                <a:cs typeface="Times New Roman" panose="02020603050405020304" pitchFamily="18" charset="0"/>
              </a:rPr>
              <a:t>Common Book of Prayer</a:t>
            </a:r>
            <a:r>
              <a:rPr lang="en-US" sz="3200" dirty="0">
                <a:cs typeface="Times New Roman" panose="02020603050405020304" pitchFamily="18" charset="0"/>
              </a:rPr>
              <a:t> on the Scottish Presbyterian church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Charles needed new taxes to fight the war against Scotland.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Parliament reconvened in 1640 but refused to grant Charles new taxes if he did not accept the Petition of Rights and church reforms.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Charles disbanded Parliament again (after only 1 month).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5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ABEF-C925-4050-A79D-4CF4B754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“Long Parliament” (1640-1648)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0642-AF0D-4996-A120-075DA26F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95719"/>
            <a:ext cx="10461812" cy="5396752"/>
          </a:xfrm>
        </p:spPr>
        <p:txBody>
          <a:bodyPr>
            <a:normAutofit/>
          </a:bodyPr>
          <a:lstStyle/>
          <a:p>
            <a:r>
              <a:rPr lang="en-US" sz="2800" dirty="0"/>
              <a:t>Desperate for money after the Scottish invasion of northern England in 1640, Charles finally agreed to certain demands by Parliament.</a:t>
            </a:r>
          </a:p>
          <a:p>
            <a:r>
              <a:rPr lang="en-US" sz="2800" dirty="0"/>
              <a:t>Parliament’s demands:</a:t>
            </a:r>
          </a:p>
          <a:p>
            <a:pPr lvl="1"/>
            <a:r>
              <a:rPr lang="en-US" sz="3200" dirty="0"/>
              <a:t>Parliament could not be dissolved without its consent.</a:t>
            </a:r>
          </a:p>
          <a:p>
            <a:pPr lvl="1"/>
            <a:r>
              <a:rPr lang="en-US" sz="3200" dirty="0"/>
              <a:t>Parliament must meet at least once every three years</a:t>
            </a:r>
          </a:p>
          <a:p>
            <a:pPr lvl="1"/>
            <a:r>
              <a:rPr lang="en-US" sz="3200" dirty="0"/>
              <a:t>Ship money was abolished</a:t>
            </a:r>
          </a:p>
        </p:txBody>
      </p:sp>
    </p:spTree>
    <p:extLst>
      <p:ext uri="{BB962C8B-B14F-4D97-AF65-F5344CB8AC3E}">
        <p14:creationId xmlns:p14="http://schemas.microsoft.com/office/powerpoint/2010/main" val="26801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C7F2-40D5-4A73-9D7D-853188DA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441A-5D01-41DF-A562-08532BEB2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3200" dirty="0"/>
              <a:t>Those who persecuted Puritans were to be tried and executed </a:t>
            </a:r>
          </a:p>
          <a:p>
            <a:pPr lvl="1"/>
            <a:r>
              <a:rPr lang="en-US" sz="3200" dirty="0"/>
              <a:t>The Star Chamber was abolished.</a:t>
            </a:r>
          </a:p>
          <a:p>
            <a:pPr lvl="1"/>
            <a:r>
              <a:rPr lang="en-US" sz="3200" dirty="0"/>
              <a:t>Common law courts were supreme to the king’s courts.</a:t>
            </a:r>
          </a:p>
          <a:p>
            <a:pPr lvl="1"/>
            <a:r>
              <a:rPr lang="en-US" sz="3200" dirty="0"/>
              <a:t>Refused funds to raise an army to defeat the Irish revolt</a:t>
            </a:r>
          </a:p>
          <a:p>
            <a:r>
              <a:rPr lang="en-US" sz="2800" dirty="0"/>
              <a:t>Puritans became the majority in Parliament against the Kings Anglican supporters </a:t>
            </a:r>
          </a:p>
        </p:txBody>
      </p:sp>
    </p:spTree>
    <p:extLst>
      <p:ext uri="{BB962C8B-B14F-4D97-AF65-F5344CB8AC3E}">
        <p14:creationId xmlns:p14="http://schemas.microsoft.com/office/powerpoint/2010/main" val="1767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FF7B-FD08-43C9-A872-48DFF4A5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English Civil Wars (1642-1649)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67275-2F8A-4477-8681-92FAA373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0006"/>
            <a:ext cx="10058400" cy="44577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Immediate Cause </a:t>
            </a:r>
          </a:p>
          <a:p>
            <a:pPr lvl="1"/>
            <a:r>
              <a:rPr lang="en-US" sz="3000" dirty="0">
                <a:cs typeface="Times New Roman" panose="02020603050405020304" pitchFamily="18" charset="0"/>
              </a:rPr>
              <a:t>Charles tried to arrest several Puritan MPs but a crowd of 4,000 came to its defense.</a:t>
            </a:r>
          </a:p>
          <a:p>
            <a:pPr lvl="2"/>
            <a:r>
              <a:rPr lang="en-US" sz="3000" dirty="0">
                <a:cs typeface="Times New Roman" panose="02020603050405020304" pitchFamily="18" charset="0"/>
              </a:rPr>
              <a:t>An Irish rebellion had broken out and Parliament was not willing to give the king an army.    </a:t>
            </a:r>
            <a:r>
              <a:rPr lang="en-US" sz="3000" b="1" dirty="0">
                <a:cs typeface="Times New Roman" panose="02020603050405020304" pitchFamily="18" charset="0"/>
              </a:rPr>
              <a:t>      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March 1642, Charles declared war against his opponents in Parliament.</a:t>
            </a:r>
            <a:endParaRPr lang="en-US" sz="3200" b="1" dirty="0">
              <a:cs typeface="Times New Roman" panose="02020603050405020304" pitchFamily="18" charset="0"/>
            </a:endParaRPr>
          </a:p>
          <a:p>
            <a:r>
              <a:rPr lang="en-US" sz="3200" dirty="0">
                <a:cs typeface="Times New Roman" panose="02020603050405020304" pitchFamily="18" charset="0"/>
              </a:rPr>
              <a:t>Civil war resulted</a:t>
            </a:r>
            <a:endParaRPr lang="en-US" sz="32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68A6-AF61-4C7D-ACED-E87730C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773" y="137159"/>
            <a:ext cx="10058400" cy="109728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Cavaliers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C3FA-D325-4ACA-A3FB-CBD0D0170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773" y="1745497"/>
            <a:ext cx="9411932" cy="4457700"/>
          </a:xfrm>
        </p:spPr>
        <p:txBody>
          <a:bodyPr>
            <a:normAutofit/>
          </a:bodyPr>
          <a:lstStyle/>
          <a:p>
            <a:r>
              <a:rPr lang="en-US" sz="3600" dirty="0">
                <a:cs typeface="Times New Roman" pitchFamily="18" charset="0"/>
              </a:rPr>
              <a:t>supported the king</a:t>
            </a:r>
          </a:p>
          <a:p>
            <a:pPr lvl="1"/>
            <a:r>
              <a:rPr lang="en-US" sz="3200" dirty="0"/>
              <a:t>Clergy and supporters of the Anglican Church</a:t>
            </a:r>
          </a:p>
          <a:p>
            <a:pPr lvl="1"/>
            <a:r>
              <a:rPr lang="en-US" sz="3200" dirty="0"/>
              <a:t>Majority of the old gentry (nobility); north and west</a:t>
            </a:r>
          </a:p>
          <a:p>
            <a:pPr lvl="1"/>
            <a:r>
              <a:rPr lang="en-US" sz="3200" dirty="0"/>
              <a:t>Eventually, Irish Catholics (who feared Puritanism more than Anglicanism</a:t>
            </a:r>
          </a:p>
        </p:txBody>
      </p:sp>
    </p:spTree>
    <p:extLst>
      <p:ext uri="{BB962C8B-B14F-4D97-AF65-F5344CB8AC3E}">
        <p14:creationId xmlns:p14="http://schemas.microsoft.com/office/powerpoint/2010/main" val="20517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188F82-EF8D-4DEC-A11E-B5F46073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Roundheads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A6123-310F-4E49-8AAF-5F532090F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255" y="1962474"/>
            <a:ext cx="5228095" cy="44577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cs typeface="Times New Roman" pitchFamily="18" charset="0"/>
              </a:rPr>
              <a:t>opposed the king</a:t>
            </a:r>
          </a:p>
          <a:p>
            <a:pPr marL="914400" indent="-452438">
              <a:tabLst>
                <a:tab pos="914400" algn="l"/>
              </a:tabLst>
              <a:defRPr/>
            </a:pPr>
            <a:r>
              <a:rPr lang="en-US" sz="2400" dirty="0"/>
              <a:t>Consisted largely of Puritans (Congregationalists) and Presbyterians (who favored the Scottish church organization)</a:t>
            </a:r>
          </a:p>
          <a:p>
            <a:pPr marL="914400" indent="-452438">
              <a:tabLst>
                <a:tab pos="914400" algn="l"/>
              </a:tabLst>
              <a:defRPr/>
            </a:pPr>
            <a:r>
              <a:rPr lang="en-US" sz="2400" dirty="0"/>
              <a:t>Allied with Scotland (in return for guarantees Presbyterianism would be imposed on England after the war)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B110B8-BD0D-405E-B91B-2FF216F9B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093" y="2400300"/>
            <a:ext cx="5421117" cy="4457700"/>
          </a:xfrm>
        </p:spPr>
        <p:txBody>
          <a:bodyPr>
            <a:normAutofit lnSpcReduction="10000"/>
          </a:bodyPr>
          <a:lstStyle/>
          <a:p>
            <a:pPr marL="914400" indent="-452438">
              <a:tabLst>
                <a:tab pos="914400" algn="l"/>
              </a:tabLst>
              <a:defRPr/>
            </a:pPr>
            <a:r>
              <a:rPr lang="en-US" sz="2400" dirty="0"/>
              <a:t>Supported by a majority of businessmen</a:t>
            </a:r>
          </a:p>
          <a:p>
            <a:pPr marL="914400" indent="-452438">
              <a:tabLst>
                <a:tab pos="914400" algn="l"/>
              </a:tabLst>
              <a:defRPr/>
            </a:pPr>
            <a:r>
              <a:rPr lang="en-US" sz="2400" dirty="0"/>
              <a:t>Included some nobles in the south and east</a:t>
            </a:r>
          </a:p>
          <a:p>
            <a:pPr marL="914400" indent="-452438">
              <a:tabLst>
                <a:tab pos="914400" algn="l"/>
              </a:tabLst>
              <a:defRPr/>
            </a:pPr>
            <a:r>
              <a:rPr lang="en-US" sz="2400" dirty="0"/>
              <a:t>Had the support of the navy and the merchant marine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8410-8D42-4F80-A369-1E44B95B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533482-0644-4881-9772-50728ACBD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25"/>
            <a:ext cx="7282324" cy="68377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CDAF37-4CF0-44D2-9A07-966791711B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23" y="0"/>
            <a:ext cx="4909677" cy="6842935"/>
          </a:xfrm>
        </p:spPr>
      </p:pic>
    </p:spTree>
    <p:extLst>
      <p:ext uri="{BB962C8B-B14F-4D97-AF65-F5344CB8AC3E}">
        <p14:creationId xmlns:p14="http://schemas.microsoft.com/office/powerpoint/2010/main" val="26858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EFEB0A-B13A-47CE-B1F6-865A60AC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Oliver Cromwell and the New Model Army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1EF87-42EF-46DE-B72D-A20F2BFD8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400" dirty="0">
                <a:cs typeface="Times New Roman" panose="02020603050405020304" pitchFamily="18" charset="0"/>
              </a:rPr>
              <a:t>Charles surrendered to the Scots in 1646 and convinced them to invade England to restore him to the throne.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A division between Puritans and Presbyterians (and non-Puritans) developed late in the war.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Cromwell refused Parliament’s call to disband the army.</a:t>
            </a:r>
          </a:p>
          <a:p>
            <a:r>
              <a:rPr lang="en-US" sz="3000" dirty="0">
                <a:cs typeface="Times New Roman" panose="02020603050405020304" pitchFamily="18" charset="0"/>
              </a:rPr>
              <a:t>Parliament ordered the army to disband; Cromwell refused.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Cromwell successfully thwarted a Scottish invasion (Charles I had promised Scotland a Presbyterian system if they would help defeat Cromwell).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E4BF-46B3-4834-9562-C5349634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Tudor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706A6-814F-4EAD-81A7-4EB8A67D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In 1603 Elizabeth 1 dies </a:t>
            </a:r>
          </a:p>
          <a:p>
            <a:r>
              <a:rPr lang="en-US" sz="3200" dirty="0"/>
              <a:t>She died without an heir</a:t>
            </a:r>
          </a:p>
          <a:p>
            <a:r>
              <a:rPr lang="en-US" sz="3200" dirty="0"/>
              <a:t>This official ends the Tudor dynasty </a:t>
            </a:r>
          </a:p>
          <a:p>
            <a:r>
              <a:rPr lang="en-US" sz="3200" dirty="0"/>
              <a:t>Closet living heir was James VI of Scotland </a:t>
            </a:r>
          </a:p>
          <a:p>
            <a:pPr lvl="1"/>
            <a:r>
              <a:rPr lang="en-US" sz="3200" dirty="0"/>
              <a:t>Mother was Mary Queen of Scots, cousin to Elizabeth I </a:t>
            </a:r>
          </a:p>
          <a:p>
            <a:r>
              <a:rPr lang="en-US" sz="3200" dirty="0"/>
              <a:t>He assumes the throne and becomes James I of England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7A78-15C7-4C35-A5B1-709A5D7F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BDA5B-B825-4CDF-962B-2458D7317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70" y="0"/>
            <a:ext cx="6138459" cy="6731000"/>
          </a:xfrm>
        </p:spPr>
      </p:pic>
    </p:spTree>
    <p:extLst>
      <p:ext uri="{BB962C8B-B14F-4D97-AF65-F5344CB8AC3E}">
        <p14:creationId xmlns:p14="http://schemas.microsoft.com/office/powerpoint/2010/main" val="21333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4280-8CE2-41EF-94D3-14E49A4BE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Pride’s Purge (1648)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69714-5B86-4715-9220-F34F4C4E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Parliament debated restoring Charles I to the throne.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The New Model Army (without Cromwell’s knowledge) removed all non-Puritans from Parliament leaving a</a:t>
            </a:r>
            <a:r>
              <a:rPr lang="en-US" sz="3200" b="1" dirty="0">
                <a:cs typeface="Times New Roman" panose="02020603050405020304" pitchFamily="18" charset="0"/>
              </a:rPr>
              <a:t> </a:t>
            </a:r>
            <a:r>
              <a:rPr lang="en-US" sz="3200" dirty="0">
                <a:cs typeface="Times New Roman" panose="02020603050405020304" pitchFamily="18" charset="0"/>
              </a:rPr>
              <a:t>“Rump Parliament.”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The “Rump” put Charles I on trial for treason.</a:t>
            </a:r>
            <a:endParaRPr lang="en-US" sz="3200" b="1" dirty="0">
              <a:cs typeface="Times New Roman" panose="02020603050405020304" pitchFamily="18" charset="0"/>
            </a:endParaRPr>
          </a:p>
          <a:p>
            <a:r>
              <a:rPr lang="en-US" sz="3200" dirty="0">
                <a:cs typeface="Times New Roman" panose="02020603050405020304" pitchFamily="18" charset="0"/>
              </a:rPr>
              <a:t>Charles I was beheaded in 1649.</a:t>
            </a:r>
          </a:p>
          <a:p>
            <a:pPr lvl="1"/>
            <a:r>
              <a:rPr lang="en-US" sz="3000" dirty="0">
                <a:cs typeface="Times New Roman" panose="02020603050405020304" pitchFamily="18" charset="0"/>
              </a:rPr>
              <a:t>Effectively ended the English Civil War</a:t>
            </a:r>
          </a:p>
          <a:p>
            <a:pPr lvl="1"/>
            <a:r>
              <a:rPr lang="en-US" sz="3200" dirty="0">
                <a:cs typeface="Times New Roman" panose="02020603050405020304" pitchFamily="18" charset="0"/>
              </a:rPr>
              <a:t>First European king to be executed by his own subjects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A032-6D7F-4231-99E1-13AB6286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Protectorate (1653-1659)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09C86-84BA-4B90-9599-DDD2F5A44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10727410" cy="4794788"/>
          </a:xfrm>
        </p:spPr>
        <p:txBody>
          <a:bodyPr>
            <a:normAutofit/>
          </a:bodyPr>
          <a:lstStyle/>
          <a:p>
            <a:r>
              <a:rPr lang="en-US" sz="3000" dirty="0">
                <a:cs typeface="Times New Roman" pitchFamily="18" charset="0"/>
              </a:rPr>
              <a:t>Cromwell became Lord Protector (in effect, a Puritan dictatorship)</a:t>
            </a:r>
          </a:p>
          <a:p>
            <a:pPr lvl="1"/>
            <a:r>
              <a:rPr lang="en-US" sz="3000" dirty="0"/>
              <a:t>Dissolved the “Rump  Parliament” in 1653 after a series of disputes</a:t>
            </a:r>
          </a:p>
          <a:p>
            <a:pPr lvl="1"/>
            <a:r>
              <a:rPr lang="en-US" sz="3000" dirty="0"/>
              <a:t>England was divided into 12 districts, each under the control of a military general</a:t>
            </a:r>
          </a:p>
          <a:p>
            <a:pPr lvl="1"/>
            <a:r>
              <a:rPr lang="en-US" sz="3000" dirty="0"/>
              <a:t>Denied religious freedom to Anglicans and Catholics</a:t>
            </a:r>
          </a:p>
          <a:p>
            <a:pPr lvl="1"/>
            <a:r>
              <a:rPr lang="en-US" sz="3000" dirty="0"/>
              <a:t>Allowed Jews to return to England in 1655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73FC1D-7EBC-42A1-ABA4-5F094B8F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" y="127000"/>
            <a:ext cx="10768739" cy="1097280"/>
          </a:xfrm>
        </p:spPr>
        <p:txBody>
          <a:bodyPr/>
          <a:lstStyle/>
          <a:p>
            <a:r>
              <a:rPr lang="en-US" dirty="0"/>
              <a:t>End of the Commonwealth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9413-BF5F-4C06-9E0B-19E5F7F7A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950" y="1714501"/>
            <a:ext cx="5653594" cy="44577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Cromwell’s demise </a:t>
            </a:r>
          </a:p>
          <a:p>
            <a:pPr lvl="1"/>
            <a:r>
              <a:rPr lang="en-US" sz="2400" dirty="0"/>
              <a:t>Cromwell’s policies grew increasingly unpopular and England faced mounting financial problems</a:t>
            </a:r>
          </a:p>
          <a:p>
            <a:pPr lvl="1"/>
            <a:r>
              <a:rPr lang="en-US" sz="2400" dirty="0"/>
              <a:t>Cromwell died in 1658 (urinary infection) </a:t>
            </a:r>
          </a:p>
          <a:p>
            <a:r>
              <a:rPr lang="en-US" sz="2400" dirty="0"/>
              <a:t>Cromwell’s son Richard became “Lord Protector” from 1658-59 </a:t>
            </a:r>
          </a:p>
          <a:p>
            <a:pPr lvl="1"/>
            <a:r>
              <a:rPr lang="en-US" sz="2400" dirty="0"/>
              <a:t> Richard lacked credibility with the army</a:t>
            </a:r>
          </a:p>
          <a:p>
            <a:pPr lvl="1"/>
            <a:r>
              <a:rPr lang="en-US" sz="2400" dirty="0"/>
              <a:t> Richard unable to deal with the Commonwealth’s financial problems •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D20A55-CD6C-46A3-9448-884B13AB7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5653594" cy="44577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Commonwealth collapsed in 1660 </a:t>
            </a:r>
          </a:p>
          <a:p>
            <a:pPr lvl="1"/>
            <a:r>
              <a:rPr lang="en-US" sz="2600" dirty="0"/>
              <a:t>Stuart dynasty restored by Parliament </a:t>
            </a:r>
          </a:p>
          <a:p>
            <a:pPr lvl="1"/>
            <a:r>
              <a:rPr lang="en-US" sz="2600" dirty="0"/>
              <a:t>Charles I’s son Charles II returned from France to become king </a:t>
            </a:r>
          </a:p>
          <a:p>
            <a:pPr lvl="2"/>
            <a:r>
              <a:rPr lang="en-US" sz="2200" dirty="0"/>
              <a:t>NOTE: after 1660, Commonwealth known as the “Interregnum”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B9B1-CC92-4AE7-95DF-827F134B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A3FA6-598C-4993-ADD4-3A68A76E8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760D5-F140-48E5-A36A-AE68A419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7"/>
            <a:ext cx="12192000" cy="68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6AB7-C51D-499E-BDCC-99007131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I (1603-1625)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DA98-D123-467A-873B-AF08844D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6380"/>
            <a:ext cx="10972800" cy="52146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First in Stuart Dynasty  </a:t>
            </a:r>
          </a:p>
          <a:p>
            <a:r>
              <a:rPr lang="en-US" sz="2800" dirty="0"/>
              <a:t>Personal Union of Scotland and England: England and Scotland not one country, but both governed by same person</a:t>
            </a:r>
          </a:p>
          <a:p>
            <a:r>
              <a:rPr lang="en-US" sz="2800" dirty="0"/>
              <a:t>Justified his reign based on divine right </a:t>
            </a:r>
          </a:p>
          <a:p>
            <a:pPr lvl="1"/>
            <a:r>
              <a:rPr lang="en-US" sz="2800" dirty="0"/>
              <a:t>believed he was God’s representative on Earth </a:t>
            </a:r>
          </a:p>
          <a:p>
            <a:pPr lvl="1"/>
            <a:r>
              <a:rPr lang="en-US" sz="2800" dirty="0"/>
              <a:t>believed judges were agents of the king, not servants of the law </a:t>
            </a:r>
          </a:p>
          <a:p>
            <a:pPr lvl="1"/>
            <a:r>
              <a:rPr lang="en-US" sz="2800" dirty="0"/>
              <a:t>Parliament rarely called when James I was in power</a:t>
            </a:r>
          </a:p>
          <a:p>
            <a:pPr lvl="1"/>
            <a:r>
              <a:rPr lang="en-US" sz="2800" dirty="0"/>
              <a:t>True Law of Free Monarchies (1598) (argued monarchs are free from parliament control </a:t>
            </a:r>
          </a:p>
        </p:txBody>
      </p:sp>
    </p:spTree>
    <p:extLst>
      <p:ext uri="{BB962C8B-B14F-4D97-AF65-F5344CB8AC3E}">
        <p14:creationId xmlns:p14="http://schemas.microsoft.com/office/powerpoint/2010/main" val="31521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7865-88CB-45CF-9A17-3847A688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45D2-3145-487C-8BA9-B4B7E4985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Twice dissolved Parliament over taxations and demands for free speech </a:t>
            </a:r>
          </a:p>
          <a:p>
            <a:r>
              <a:rPr lang="en-US" sz="2800" dirty="0"/>
              <a:t>Flaunted his wealth and damaged the image/ prestige of the monarchy </a:t>
            </a:r>
          </a:p>
          <a:p>
            <a:pPr lvl="1"/>
            <a:r>
              <a:rPr lang="en-US" sz="2800" dirty="0"/>
              <a:t>England was in debt due to a series of wars during Elizabeth's reign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6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1344-56F1-4661-8CA0-E61D510C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B388B-A34C-49F9-AC39-5937836BC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1"/>
            <a:ext cx="6562726" cy="6826819"/>
          </a:xfrm>
        </p:spPr>
      </p:pic>
      <p:pic>
        <p:nvPicPr>
          <p:cNvPr id="4" name="Picture 4" descr="James I of England by Daniel Mytens.jpg">
            <a:extLst>
              <a:ext uri="{FF2B5EF4-FFF2-40B4-BE49-F238E27FC236}">
                <a16:creationId xmlns:a16="http://schemas.microsoft.com/office/drawing/2014/main" id="{9572D645-2F1C-4371-9085-47443523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0"/>
            <a:ext cx="5629274" cy="685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279C0-5DEA-4CA3-A730-900623E0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I (1625-1642)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D64B-3CF5-434C-B231-71DDE6190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5984929" cy="44577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Personal: </a:t>
            </a:r>
          </a:p>
          <a:p>
            <a:pPr lvl="1"/>
            <a:r>
              <a:rPr lang="en-US" sz="2800" dirty="0"/>
              <a:t>son of James I </a:t>
            </a:r>
          </a:p>
          <a:p>
            <a:pPr lvl="1"/>
            <a:r>
              <a:rPr lang="en-US" sz="2800" dirty="0"/>
              <a:t>great supporter of the arts </a:t>
            </a:r>
          </a:p>
          <a:p>
            <a:pPr lvl="1"/>
            <a:r>
              <a:rPr lang="en-US" sz="2800" dirty="0"/>
              <a:t>known to be vain </a:t>
            </a:r>
          </a:p>
          <a:p>
            <a:r>
              <a:rPr lang="en-US" sz="2800" dirty="0"/>
              <a:t>Politics</a:t>
            </a:r>
          </a:p>
          <a:p>
            <a:pPr lvl="1"/>
            <a:r>
              <a:rPr lang="en-US" sz="2800" dirty="0"/>
              <a:t>believed in divine right monarchy </a:t>
            </a:r>
          </a:p>
          <a:p>
            <a:pPr lvl="1"/>
            <a:r>
              <a:rPr lang="en-US" sz="2800" dirty="0"/>
              <a:t>attempted to rule as an absolute monarch</a:t>
            </a:r>
          </a:p>
        </p:txBody>
      </p:sp>
      <p:pic>
        <p:nvPicPr>
          <p:cNvPr id="4" name="Picture 5" descr="King Charles I by Antoon van Dyck.jpg">
            <a:extLst>
              <a:ext uri="{FF2B5EF4-FFF2-40B4-BE49-F238E27FC236}">
                <a16:creationId xmlns:a16="http://schemas.microsoft.com/office/drawing/2014/main" id="{64B84D0D-FFBC-4F31-ABA2-2F609432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444" y="1714500"/>
            <a:ext cx="3828756" cy="47377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7233-0660-4691-B335-846AF7F5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Charles I v. Parliament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94F6-2FA7-40AD-8C9B-EC6F173D5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Charles and Parliament argued over the issue of taxation</a:t>
            </a:r>
          </a:p>
          <a:p>
            <a:pPr lvl="1"/>
            <a:r>
              <a:rPr lang="en-US" sz="2600" dirty="0"/>
              <a:t>Charles needed money for war. </a:t>
            </a:r>
          </a:p>
          <a:p>
            <a:r>
              <a:rPr lang="en-US" sz="2800" dirty="0"/>
              <a:t>To save money, soldiers were quartered in English homes during wartime (this was very unpopular).</a:t>
            </a:r>
          </a:p>
          <a:p>
            <a:r>
              <a:rPr lang="en-US" sz="2800" dirty="0"/>
              <a:t>Some English nobles were arrested for refusing to lend money to the government.</a:t>
            </a:r>
          </a:p>
          <a:p>
            <a:r>
              <a:rPr lang="en-US" sz="2800" dirty="0"/>
              <a:t>By 1628, both houses of Parliament were firmly opposed to the 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C5A2-E95F-4D59-9FB3-1DFF3076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Petition of Right (1628)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7664-45F9-49B2-8E5F-536CC1D2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900" dirty="0">
                <a:cs typeface="Times New Roman" pitchFamily="18" charset="0"/>
              </a:rPr>
              <a:t>Parliament attempted to encourage Charles to grant basic legal rights in return for granting tax increases.</a:t>
            </a:r>
          </a:p>
          <a:p>
            <a:pPr lvl="1"/>
            <a:r>
              <a:rPr lang="en-US" sz="3100" dirty="0">
                <a:cs typeface="Times New Roman" pitchFamily="18" charset="0"/>
              </a:rPr>
              <a:t>Provisions:</a:t>
            </a:r>
          </a:p>
          <a:p>
            <a:pPr lvl="2"/>
            <a:r>
              <a:rPr lang="en-US" sz="2900" dirty="0"/>
              <a:t>Only Parliament had the right to levy taxes</a:t>
            </a:r>
          </a:p>
          <a:p>
            <a:pPr lvl="2"/>
            <a:r>
              <a:rPr lang="en-US" sz="2900" dirty="0"/>
              <a:t>No one should be imprisoned without due process of law</a:t>
            </a:r>
          </a:p>
          <a:p>
            <a:pPr lvl="2"/>
            <a:r>
              <a:rPr lang="en-US" sz="2900" dirty="0"/>
              <a:t>All had the right to </a:t>
            </a:r>
            <a:r>
              <a:rPr lang="en-US" sz="2900" i="1" dirty="0"/>
              <a:t>habeas corpus</a:t>
            </a:r>
          </a:p>
          <a:p>
            <a:pPr lvl="2"/>
            <a:r>
              <a:rPr lang="en-US" sz="2900" dirty="0"/>
              <a:t>No forced quartering of soldiers in homes of private citizens</a:t>
            </a:r>
          </a:p>
          <a:p>
            <a:pPr lvl="2"/>
            <a:r>
              <a:rPr lang="en-US" sz="2900" dirty="0"/>
              <a:t>Martial law could not be declared in peacetime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project presentation (widescreen)</Template>
  <TotalTime>243</TotalTime>
  <Words>1064</Words>
  <Application>Microsoft Office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Science Project 16x9</vt:lpstr>
      <vt:lpstr>The English Civil War </vt:lpstr>
      <vt:lpstr>End of Tudor Rule</vt:lpstr>
      <vt:lpstr>PowerPoint Presentation</vt:lpstr>
      <vt:lpstr>James I (1603-1625)</vt:lpstr>
      <vt:lpstr>PowerPoint Presentation</vt:lpstr>
      <vt:lpstr>PowerPoint Presentation</vt:lpstr>
      <vt:lpstr>Charles I (1625-1642)</vt:lpstr>
      <vt:lpstr>Charles I v. Parliament </vt:lpstr>
      <vt:lpstr>Petition of Right (1628) </vt:lpstr>
      <vt:lpstr>PowerPoint Presentation</vt:lpstr>
      <vt:lpstr>Charles Rule Without Parliament </vt:lpstr>
      <vt:lpstr>The “Short Parliament”1640</vt:lpstr>
      <vt:lpstr>The “Long Parliament” (1640-1648)</vt:lpstr>
      <vt:lpstr>PowerPoint Presentation</vt:lpstr>
      <vt:lpstr>The English Civil Wars (1642-1649)</vt:lpstr>
      <vt:lpstr>Cavaliers </vt:lpstr>
      <vt:lpstr>Roundheads</vt:lpstr>
      <vt:lpstr>PowerPoint Presentation</vt:lpstr>
      <vt:lpstr>Oliver Cromwell and the New Model Army </vt:lpstr>
      <vt:lpstr>PowerPoint Presentation</vt:lpstr>
      <vt:lpstr>Pride’s Purge (1648)</vt:lpstr>
      <vt:lpstr>The Protectorate (1653-1659)</vt:lpstr>
      <vt:lpstr>End of the Commonwealth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Civil War</dc:title>
  <dc:creator>Phillip Thurmond</dc:creator>
  <cp:lastModifiedBy>Phillip Thurmond</cp:lastModifiedBy>
  <cp:revision>14</cp:revision>
  <dcterms:created xsi:type="dcterms:W3CDTF">2019-08-29T20:36:12Z</dcterms:created>
  <dcterms:modified xsi:type="dcterms:W3CDTF">2019-08-30T17:19:05Z</dcterms:modified>
</cp:coreProperties>
</file>