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8" r:id="rId2"/>
    <p:sldId id="319" r:id="rId3"/>
    <p:sldId id="329" r:id="rId4"/>
    <p:sldId id="320" r:id="rId5"/>
    <p:sldId id="321" r:id="rId6"/>
    <p:sldId id="330" r:id="rId7"/>
    <p:sldId id="322" r:id="rId8"/>
    <p:sldId id="323" r:id="rId9"/>
    <p:sldId id="324" r:id="rId10"/>
    <p:sldId id="325" r:id="rId11"/>
    <p:sldId id="326" r:id="rId12"/>
    <p:sldId id="327" r:id="rId13"/>
    <p:sldId id="328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37" d="100"/>
          <a:sy n="37" d="100"/>
        </p:scale>
        <p:origin x="64" y="68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6097588" cy="3048000"/>
          </a:xfrm>
        </p:spPr>
        <p:txBody>
          <a:bodyPr/>
          <a:lstStyle/>
          <a:p>
            <a:r>
              <a:rPr lang="en-US" dirty="0"/>
              <a:t>The Commercial Revolution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9711" y="4953000"/>
            <a:ext cx="5945187" cy="1270453"/>
          </a:xfrm>
        </p:spPr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and 17</a:t>
            </a:r>
            <a:r>
              <a:rPr lang="en-US" baseline="30000" dirty="0"/>
              <a:t>th</a:t>
            </a:r>
            <a:r>
              <a:rPr lang="en-US" dirty="0"/>
              <a:t> Centuries 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233A-B078-4F1E-8597-30BFE247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533400"/>
            <a:ext cx="9829799" cy="1219200"/>
          </a:xfrm>
        </p:spPr>
        <p:txBody>
          <a:bodyPr/>
          <a:lstStyle/>
          <a:p>
            <a:r>
              <a:rPr lang="en-US" dirty="0"/>
              <a:t>The Price Revolution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287-94EF-43D8-A016-AA22C98A7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10439399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Prices during the 16th century rose gradually.</a:t>
            </a:r>
          </a:p>
          <a:p>
            <a:r>
              <a:rPr lang="en-US" dirty="0">
                <a:cs typeface="Times New Roman" panose="02020603050405020304" pitchFamily="18" charset="0"/>
              </a:rPr>
              <a:t>The rising population of Europe increased demand for goods, thereby increasing prices.</a:t>
            </a:r>
          </a:p>
          <a:p>
            <a:r>
              <a:rPr lang="en-US" dirty="0">
                <a:cs typeface="Times New Roman" panose="02020603050405020304" pitchFamily="18" charset="0"/>
              </a:rPr>
              <a:t>The influx of gold and silver from the New World was one of the factors (but not the major factor).</a:t>
            </a:r>
          </a:p>
          <a:p>
            <a:r>
              <a:rPr lang="en-US" dirty="0">
                <a:cs typeface="Times New Roman" panose="02020603050405020304" pitchFamily="18" charset="0"/>
              </a:rPr>
              <a:t>Accumulation of capital among large landowners who oversaw the commercialization of agriculture</a:t>
            </a:r>
            <a:endParaRPr lang="en-US" dirty="0"/>
          </a:p>
          <a:p>
            <a:r>
              <a:rPr lang="en-US" dirty="0">
                <a:cs typeface="Times New Roman" panose="02020603050405020304" pitchFamily="18" charset="0"/>
              </a:rPr>
              <a:t>Inflation stimulated production as producers could get more money for their goods.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The middle class acquired much of its wealth from trading and manufacturing; its social and political status increased.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Peasant farmers benefited, at times, when their surplus yields could be turned into cash crops.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2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DBDF-F630-41BC-ABF8-0F3FDBD7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Effects of the Price Revolution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FDE4-F912-44F0-A5EE-603E0BE86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10210799" cy="4187825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cs typeface="Times New Roman" panose="02020603050405020304" pitchFamily="18" charset="0"/>
              </a:rPr>
              <a:t>An uneven increase in prices meant that at times the price of goods grew sharply while wages did not. This results in lower standards of living. </a:t>
            </a:r>
          </a:p>
          <a:p>
            <a:pPr lvl="2"/>
            <a:r>
              <a:rPr lang="en-US" altLang="en-US" sz="2600" dirty="0">
                <a:cs typeface="Times New Roman" panose="02020603050405020304" pitchFamily="18" charset="0"/>
              </a:rPr>
              <a:t>The nobility, whose income was fixed (based on feudal rents and fees), suffered a diminished standard of living in the inflationary economy.</a:t>
            </a:r>
          </a:p>
          <a:p>
            <a:pPr lvl="1"/>
            <a:r>
              <a:rPr lang="en-US" altLang="en-US" sz="2800" dirty="0">
                <a:cs typeface="Times New Roman" panose="02020603050405020304" pitchFamily="18" charset="0"/>
              </a:rPr>
              <a:t>Attempts of landlords to increase their revenues by restricting the rights of peasants led to revolts</a:t>
            </a:r>
          </a:p>
        </p:txBody>
      </p:sp>
    </p:spTree>
    <p:extLst>
      <p:ext uri="{BB962C8B-B14F-4D97-AF65-F5344CB8AC3E}">
        <p14:creationId xmlns:p14="http://schemas.microsoft.com/office/powerpoint/2010/main" val="22884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CB1E-47B6-4911-8BD8-4DDC1265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Effects of the Commercial Revolution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12E35-B158-40F4-AFC5-D6B85678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10439399" cy="4724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Slow transition from a European society that was almost completely rural and isolated, to a society that was more developed with the emergence of towns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Many serfs, mostly in western Europe but not in eastern Europe, improved their social position as a result.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Migration to towns and cities led to crime, poverty, unemployment, and sanitation problems.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Town elites such as bankers, merchants, and craft guilds struggled to govern effectively and experienced inadequate resources</a:t>
            </a: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The emergence of more powerful nation states occurred.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Wealth was increasingly taxed for state purposes.</a:t>
            </a:r>
          </a:p>
          <a:p>
            <a:r>
              <a:rPr lang="en-US" dirty="0">
                <a:cs typeface="Times New Roman" panose="02020603050405020304" pitchFamily="18" charset="0"/>
              </a:rPr>
              <a:t>The age of exploration emerged as competing nations sought to create new empires overseas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070AC-7B70-4F8F-BCAF-79E09F3B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8EF0-E987-4621-A85B-FEDD8F4E8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10363199" cy="44958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The bourgeoisie grew in political and economic significance.</a:t>
            </a:r>
          </a:p>
          <a:p>
            <a:pPr lvl="1"/>
            <a:r>
              <a:rPr lang="en-US" sz="2800" dirty="0">
                <a:cs typeface="Times New Roman" panose="02020603050405020304" pitchFamily="18" charset="0"/>
              </a:rPr>
              <a:t>First  evident in the Italian city-states during the Renaissance.</a:t>
            </a:r>
          </a:p>
          <a:p>
            <a:pPr lvl="1"/>
            <a:r>
              <a:rPr lang="en-US" sz="2800" dirty="0">
                <a:cs typeface="Times New Roman" panose="02020603050405020304" pitchFamily="18" charset="0"/>
              </a:rPr>
              <a:t>Became the most powerful class in the Netherlands.</a:t>
            </a:r>
          </a:p>
          <a:p>
            <a:pPr lvl="1"/>
            <a:r>
              <a:rPr lang="en-US" sz="2800" dirty="0">
                <a:cs typeface="Times New Roman" panose="02020603050405020304" pitchFamily="18" charset="0"/>
              </a:rPr>
              <a:t>In France, it grew in political power at the expense of the nobility.</a:t>
            </a:r>
          </a:p>
          <a:p>
            <a:pPr lvl="1"/>
            <a:r>
              <a:rPr lang="en-US" sz="2800" dirty="0">
                <a:cs typeface="Times New Roman" panose="02020603050405020304" pitchFamily="18" charset="0"/>
              </a:rPr>
              <a:t>The gentry exerted increasing influence in English politics.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The standard of living increased (e.g. greater varieties of foods, spices, utensils), especially among the upper and middle classes.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BEC8-05DD-482B-BFFE-201D9A28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60796-407D-4BAB-9DA2-FAAA172AE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Roots were in the Middle Ages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Population growth recovered to its pre-Plague level: 70 million in 1500; 90 million in 1600; thus, more consumers existed.</a:t>
            </a:r>
            <a:endParaRPr lang="en-US" dirty="0"/>
          </a:p>
          <a:p>
            <a:r>
              <a:rPr lang="en-US" dirty="0">
                <a:cs typeface="Times New Roman" panose="02020603050405020304" pitchFamily="18" charset="0"/>
              </a:rPr>
              <a:t>The “Price revolution”: long slow upward trend in prices</a:t>
            </a:r>
          </a:p>
          <a:p>
            <a:r>
              <a:rPr lang="en-US" dirty="0">
                <a:cs typeface="Times New Roman" panose="02020603050405020304" pitchFamily="18" charset="0"/>
              </a:rPr>
              <a:t>States and emerging empires sought to increase their economic power.</a:t>
            </a:r>
          </a:p>
          <a:p>
            <a:r>
              <a:rPr lang="en-US" dirty="0">
                <a:cs typeface="Times New Roman" panose="02020603050405020304" pitchFamily="18" charset="0"/>
              </a:rPr>
              <a:t>Rise in capitalism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5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4443-5393-44D4-A868-122D54D3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1D8C5-6456-47E9-B779-3C81797D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98223C23-CCE3-4B6C-973C-53579307C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970449"/>
              </p:ext>
            </p:extLst>
          </p:nvPr>
        </p:nvGraphicFramePr>
        <p:xfrm>
          <a:off x="1065213" y="0"/>
          <a:ext cx="11123612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7108552" imgH="4596782" progId="Excel.Chart.8">
                  <p:embed/>
                </p:oleObj>
              </mc:Choice>
              <mc:Fallback>
                <p:oleObj r:id="rId3" imgW="7108552" imgH="4596782" progId="Excel.Chart.8">
                  <p:embed/>
                  <p:pic>
                    <p:nvPicPr>
                      <p:cNvPr id="63491" name="Object 2">
                        <a:extLst>
                          <a:ext uri="{FF2B5EF4-FFF2-40B4-BE49-F238E27FC236}">
                            <a16:creationId xmlns:a16="http://schemas.microsoft.com/office/drawing/2014/main" id="{E82E323C-66C3-4C96-B7B1-35BB6450DC5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0"/>
                        <a:ext cx="11123612" cy="693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1EDD-0315-48EA-AA29-431AB9A4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0BD2D-9274-491E-828B-8EE5B0A0D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The </a:t>
            </a:r>
            <a:r>
              <a:rPr lang="en-US" dirty="0" err="1">
                <a:cs typeface="Times New Roman" panose="02020603050405020304" pitchFamily="18" charset="0"/>
              </a:rPr>
              <a:t>Fuggers</a:t>
            </a:r>
            <a:r>
              <a:rPr lang="en-US" dirty="0">
                <a:cs typeface="Times New Roman" panose="02020603050405020304" pitchFamily="18" charset="0"/>
              </a:rPr>
              <a:t> in Germany and the </a:t>
            </a:r>
            <a:r>
              <a:rPr lang="en-US" dirty="0" err="1">
                <a:cs typeface="Times New Roman" panose="02020603050405020304" pitchFamily="18" charset="0"/>
              </a:rPr>
              <a:t>Medicis</a:t>
            </a:r>
            <a:r>
              <a:rPr lang="en-US" dirty="0">
                <a:cs typeface="Times New Roman" panose="02020603050405020304" pitchFamily="18" charset="0"/>
              </a:rPr>
              <a:t> in Italy were among the leading bankers in Europe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They funded countless economic activities.</a:t>
            </a:r>
          </a:p>
          <a:p>
            <a:r>
              <a:rPr lang="en-US" dirty="0">
                <a:cs typeface="Times New Roman" panose="02020603050405020304" pitchFamily="18" charset="0"/>
              </a:rPr>
              <a:t>Antwerp- in Flanders became the banking and commercial center of Europe in the 16th century.</a:t>
            </a:r>
          </a:p>
          <a:p>
            <a:r>
              <a:rPr lang="en-US" dirty="0">
                <a:cs typeface="Times New Roman" panose="02020603050405020304" pitchFamily="18" charset="0"/>
              </a:rPr>
              <a:t>Amsterdam- became the financial center in the 17th century after the successful Dutch Revolt against Spain.</a:t>
            </a:r>
          </a:p>
          <a:p>
            <a:r>
              <a:rPr lang="en-US" dirty="0">
                <a:cs typeface="Times New Roman" panose="02020603050405020304" pitchFamily="18" charset="0"/>
              </a:rPr>
              <a:t>Innovations in accounting, such as double-entry bookkeeping, made banking far more 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C824-FA2A-41FB-A5E4-FFB43174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Hanseatic League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25F8-D1AB-4DDA-ADD7-AD3E1ABC3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Evolved from within the German states in the Middle Ages</a:t>
            </a:r>
          </a:p>
          <a:p>
            <a:r>
              <a:rPr lang="en-US" dirty="0"/>
              <a:t>Was a commercial and defensive confederation </a:t>
            </a:r>
          </a:p>
          <a:p>
            <a:pPr lvl="1"/>
            <a:r>
              <a:rPr lang="en-US" dirty="0"/>
              <a:t>Located along the Northern German coast (North and Baltic Seas)</a:t>
            </a:r>
          </a:p>
          <a:p>
            <a:r>
              <a:rPr lang="en-US" dirty="0">
                <a:cs typeface="Times New Roman" panose="02020603050405020304" pitchFamily="18" charset="0"/>
              </a:rPr>
              <a:t>Controlled trade in much of northern Europe well into the 16th century.</a:t>
            </a:r>
          </a:p>
          <a:p>
            <a:r>
              <a:rPr lang="en-US" dirty="0">
                <a:cs typeface="Times New Roman" panose="02020603050405020304" pitchFamily="18" charset="0"/>
              </a:rPr>
              <a:t>The League was a mercantile association of numerous cities and towns.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BEF4-1BE7-49E1-B63B-D23F0413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ECCAB-9114-42DA-9A83-2387AEB75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http://upload.wikimedia.org/wikipedia/commons/thumb/8/86/Ausbreitung_der_Hanse_um_das_Jahr_1400-Droysens_28.jpg/1920px-Ausbreitung_der_Hanse_um_das_Jahr_1400-Droysens_28.jpg">
            <a:extLst>
              <a:ext uri="{FF2B5EF4-FFF2-40B4-BE49-F238E27FC236}">
                <a16:creationId xmlns:a16="http://schemas.microsoft.com/office/drawing/2014/main" id="{4E503E41-A700-48E6-BCFE-DA63623C2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063"/>
            <a:ext cx="12188825" cy="68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9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ABDD-606D-46EA-8FC5-B9B360F9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Chartered Companies  and Joint-Stock Companies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69BC-EE89-49BA-8DFC-ABAE160BAC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Chartered Co.: </a:t>
            </a:r>
          </a:p>
          <a:p>
            <a:r>
              <a:rPr lang="en-US" dirty="0">
                <a:cs typeface="Times New Roman" panose="02020603050405020304" pitchFamily="18" charset="0"/>
              </a:rPr>
              <a:t>States provided monopolies in certain areas</a:t>
            </a:r>
          </a:p>
          <a:p>
            <a:r>
              <a:rPr lang="en-US" dirty="0">
                <a:cs typeface="Times New Roman" panose="02020603050405020304" pitchFamily="18" charset="0"/>
              </a:rPr>
              <a:t>These chartered companies became, in effect, a state within a state with large fleets of ships and military power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Example- Dutch East India Company, and the British East India Company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964F4-6B3F-4A58-A8D4-E7932F26C1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Joint-Stock Co.:</a:t>
            </a:r>
          </a:p>
          <a:p>
            <a:r>
              <a:rPr lang="en-US" dirty="0">
                <a:cs typeface="Times New Roman" panose="02020603050405020304" pitchFamily="18" charset="0"/>
              </a:rPr>
              <a:t>investors pooled resources for a common purpose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forerunner of the modern corporation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This was an early prime example of capitalism.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CCDB86-3B8C-4710-B71B-F89065E1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Markets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9F253-0C4B-49A8-AC21-9DCD95788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Markets emerged in northern Europe </a:t>
            </a:r>
          </a:p>
          <a:p>
            <a:pPr lvl="1"/>
            <a:r>
              <a:rPr lang="en-US" dirty="0"/>
              <a:t>The Bourse in Antwerp </a:t>
            </a:r>
          </a:p>
          <a:p>
            <a:r>
              <a:rPr lang="en-US" dirty="0">
                <a:cs typeface="Times New Roman" panose="02020603050405020304" pitchFamily="18" charset="0"/>
              </a:rPr>
              <a:t>Investors financed a company by purchasing shares of stock;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As the value of the company grew so did the value of the stock, and thus the investors’ profit.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674A-4BE9-45ED-B5DB-9BA199B4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Mercantilism and “Bullionism”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A0177-A096-4EF1-A7F4-8C9FA5B2B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Developed in the 17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</a:p>
          <a:p>
            <a:r>
              <a:rPr lang="en-US" dirty="0"/>
              <a:t>Goal of Mercantilist policy: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Nations sought a self-sufficient economy.</a:t>
            </a:r>
          </a:p>
          <a:p>
            <a:r>
              <a:rPr lang="en-US" dirty="0"/>
              <a:t>Strategy: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create a favorable balance of trade where one’s country exported far more than it imported</a:t>
            </a:r>
          </a:p>
          <a:p>
            <a:r>
              <a:rPr lang="en-US" dirty="0">
                <a:cs typeface="Times New Roman" panose="02020603050405020304" pitchFamily="18" charset="0"/>
              </a:rPr>
              <a:t>“Bullionism”: A country should acquire as much gold and silver as possible.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A favorable balance of trade was necessary to keep a country’s supply of gold from flowing to a competing country.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118</TotalTime>
  <Words>761</Words>
  <Application>Microsoft Office PowerPoint</Application>
  <PresentationFormat>Custom</PresentationFormat>
  <Paragraphs>69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Cambria</vt:lpstr>
      <vt:lpstr>Currency Symbols 16x9</vt:lpstr>
      <vt:lpstr>Microsoft Excel Chart</vt:lpstr>
      <vt:lpstr>The Commercial Revolution </vt:lpstr>
      <vt:lpstr>Causes </vt:lpstr>
      <vt:lpstr>PowerPoint Presentation</vt:lpstr>
      <vt:lpstr>Banking </vt:lpstr>
      <vt:lpstr>Hanseatic League </vt:lpstr>
      <vt:lpstr>PowerPoint Presentation</vt:lpstr>
      <vt:lpstr>Chartered Companies  and Joint-Stock Companies </vt:lpstr>
      <vt:lpstr>Stock Markets </vt:lpstr>
      <vt:lpstr>Mercantilism and “Bullionism”</vt:lpstr>
      <vt:lpstr>The Price Revolution </vt:lpstr>
      <vt:lpstr>Negative Effects of the Price Revolution  </vt:lpstr>
      <vt:lpstr>Other Effects of the Commercial Revolution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Commercial Revolution</dc:title>
  <dc:creator>Phillip Thurmond</dc:creator>
  <cp:lastModifiedBy>Phillip Thurmond</cp:lastModifiedBy>
  <cp:revision>9</cp:revision>
  <dcterms:created xsi:type="dcterms:W3CDTF">2019-08-23T13:10:40Z</dcterms:created>
  <dcterms:modified xsi:type="dcterms:W3CDTF">2019-08-23T15:08:51Z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