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8"/>
  </p:notesMasterIdLst>
  <p:handoutMasterIdLst>
    <p:handoutMasterId r:id="rId19"/>
  </p:handoutMasterIdLst>
  <p:sldIdLst>
    <p:sldId id="282" r:id="rId3"/>
    <p:sldId id="284" r:id="rId4"/>
    <p:sldId id="295" r:id="rId5"/>
    <p:sldId id="259" r:id="rId6"/>
    <p:sldId id="291" r:id="rId7"/>
    <p:sldId id="283" r:id="rId8"/>
    <p:sldId id="285" r:id="rId9"/>
    <p:sldId id="292" r:id="rId10"/>
    <p:sldId id="286" r:id="rId11"/>
    <p:sldId id="287" r:id="rId12"/>
    <p:sldId id="288" r:id="rId13"/>
    <p:sldId id="293" r:id="rId14"/>
    <p:sldId id="289" r:id="rId15"/>
    <p:sldId id="290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5" autoAdjust="0"/>
  </p:normalViewPr>
  <p:slideViewPr>
    <p:cSldViewPr snapToGrid="0" showGuides="1">
      <p:cViewPr varScale="1">
        <p:scale>
          <a:sx n="67" d="100"/>
          <a:sy n="67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2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325D-7C6B-4659-A656-A772019985A7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F1DE-7011-44EB-ACA9-621AFE57E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5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FD80F-0FDC-4A05-9EF1-C028EC4EDC0A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39D5-9119-4C2A-87C5-029C8B6BF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96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4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23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79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49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2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6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4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0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Atlantic Slave Trade </a:t>
            </a:r>
          </a:p>
        </p:txBody>
      </p:sp>
    </p:spTree>
    <p:extLst>
      <p:ext uri="{BB962C8B-B14F-4D97-AF65-F5344CB8AC3E}">
        <p14:creationId xmlns:p14="http://schemas.microsoft.com/office/powerpoint/2010/main" val="17272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9095" y="1878097"/>
            <a:ext cx="11210524" cy="4407408"/>
          </a:xfrm>
        </p:spPr>
        <p:txBody>
          <a:bodyPr/>
          <a:lstStyle/>
          <a:p>
            <a:r>
              <a:rPr lang="en-US" sz="3200" dirty="0"/>
              <a:t>Asante located along the Gold Coast</a:t>
            </a:r>
          </a:p>
          <a:p>
            <a:pPr lvl="1"/>
            <a:r>
              <a:rPr lang="en-US" sz="3000" dirty="0"/>
              <a:t>Akan people</a:t>
            </a:r>
          </a:p>
          <a:p>
            <a:pPr lvl="1"/>
            <a:r>
              <a:rPr lang="en-US" sz="3200" dirty="0"/>
              <a:t>Kumasi, Hausa, &amp; Mande – centers of trade</a:t>
            </a:r>
          </a:p>
          <a:p>
            <a:pPr lvl="1"/>
            <a:r>
              <a:rPr lang="en-US" sz="3200" dirty="0"/>
              <a:t>Matrilineal clans</a:t>
            </a:r>
          </a:p>
          <a:p>
            <a:pPr lvl="1"/>
            <a:r>
              <a:rPr lang="en-US" sz="3200" dirty="0" err="1"/>
              <a:t>Oyoko</a:t>
            </a:r>
            <a:r>
              <a:rPr lang="en-US" sz="3200" dirty="0"/>
              <a:t> clan dominates in 1650 due to access to firearms</a:t>
            </a:r>
          </a:p>
          <a:p>
            <a:pPr lvl="2"/>
            <a:r>
              <a:rPr lang="en-US" sz="2800" dirty="0"/>
              <a:t>Leads to centralization &amp; expansion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Asante Empire</a:t>
            </a:r>
          </a:p>
        </p:txBody>
      </p:sp>
    </p:spTree>
    <p:extLst>
      <p:ext uri="{BB962C8B-B14F-4D97-AF65-F5344CB8AC3E}">
        <p14:creationId xmlns:p14="http://schemas.microsoft.com/office/powerpoint/2010/main" val="21913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/>
              <a:t>Osei</a:t>
            </a:r>
            <a:r>
              <a:rPr lang="en-US" sz="3600" dirty="0"/>
              <a:t> Tutu</a:t>
            </a:r>
          </a:p>
          <a:p>
            <a:pPr lvl="1"/>
            <a:r>
              <a:rPr lang="en-US" sz="3600" dirty="0" err="1"/>
              <a:t>Asantehene</a:t>
            </a:r>
            <a:r>
              <a:rPr lang="en-US" sz="3600" dirty="0"/>
              <a:t> (religious &amp; civil leader)</a:t>
            </a:r>
          </a:p>
          <a:p>
            <a:r>
              <a:rPr lang="en-US" sz="3600" dirty="0"/>
              <a:t>Asante becomes dominate state of the Gold Coast</a:t>
            </a:r>
          </a:p>
          <a:p>
            <a:r>
              <a:rPr lang="en-US" sz="3600" dirty="0"/>
              <a:t>2/3 of trade made up of slavery</a:t>
            </a:r>
          </a:p>
          <a:p>
            <a:r>
              <a:rPr lang="en-US" sz="3600" dirty="0"/>
              <a:t>Dutch trade directly with Asante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21" y="0"/>
            <a:ext cx="8695426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00"/>
            <a:ext cx="12192001" cy="68597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6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/>
              <a:t>Oba limited slave trade</a:t>
            </a:r>
          </a:p>
          <a:p>
            <a:pPr lvl="1"/>
            <a:r>
              <a:rPr lang="en-US" sz="3600" dirty="0"/>
              <a:t>Slavery never primary source of revenue</a:t>
            </a:r>
          </a:p>
          <a:p>
            <a:pPr lvl="1"/>
            <a:r>
              <a:rPr lang="en-US" sz="3600" dirty="0"/>
              <a:t>Control trade with Europeans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Benin (Slave Coast)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2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err="1"/>
              <a:t>Fon</a:t>
            </a:r>
            <a:r>
              <a:rPr lang="en-US" sz="3200" dirty="0"/>
              <a:t> Peoples</a:t>
            </a:r>
          </a:p>
          <a:p>
            <a:pPr lvl="1"/>
            <a:r>
              <a:rPr lang="en-US" sz="3200" dirty="0"/>
              <a:t>King </a:t>
            </a:r>
            <a:r>
              <a:rPr lang="en-US" sz="3200" dirty="0" err="1"/>
              <a:t>Agaja</a:t>
            </a:r>
            <a:r>
              <a:rPr lang="en-US" sz="3200" dirty="0"/>
              <a:t> expands toward coast seizing port of </a:t>
            </a:r>
            <a:r>
              <a:rPr lang="en-US" sz="3200" dirty="0" err="1"/>
              <a:t>Whyda</a:t>
            </a:r>
            <a:endParaRPr lang="en-US" sz="3200" dirty="0"/>
          </a:p>
          <a:p>
            <a:pPr lvl="2"/>
            <a:r>
              <a:rPr lang="en-US" sz="2800" dirty="0"/>
              <a:t>Major European attraction</a:t>
            </a:r>
          </a:p>
          <a:p>
            <a:pPr lvl="1"/>
            <a:r>
              <a:rPr lang="en-US" sz="3200" dirty="0"/>
              <a:t>Trade controlled by royal court</a:t>
            </a:r>
          </a:p>
          <a:p>
            <a:pPr lvl="1"/>
            <a:r>
              <a:rPr lang="en-US" sz="3200" dirty="0"/>
              <a:t>Slaving state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Dahomey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829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09"/>
            <a:ext cx="12192001" cy="691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Triangular Trade (3 stages)</a:t>
            </a:r>
          </a:p>
          <a:p>
            <a:pPr lvl="1"/>
            <a:r>
              <a:rPr lang="en-US" sz="2800" dirty="0"/>
              <a:t>Slaves carried to the Americas</a:t>
            </a:r>
          </a:p>
          <a:p>
            <a:pPr lvl="1"/>
            <a:r>
              <a:rPr lang="en-US" sz="2800" dirty="0"/>
              <a:t>Sugar, tobacco, &amp; other goods carried to Europe</a:t>
            </a:r>
          </a:p>
          <a:p>
            <a:pPr lvl="1"/>
            <a:r>
              <a:rPr lang="en-US" sz="2800" dirty="0"/>
              <a:t>European goods sent to Africa</a:t>
            </a:r>
          </a:p>
          <a:p>
            <a:r>
              <a:rPr lang="en-US" sz="3200" dirty="0"/>
              <a:t>Slave trade was essential to economic growth &amp; emergence of capitalism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Triangular Trade </a:t>
            </a:r>
          </a:p>
        </p:txBody>
      </p:sp>
    </p:spTree>
    <p:extLst>
      <p:ext uri="{BB962C8B-B14F-4D97-AF65-F5344CB8AC3E}">
        <p14:creationId xmlns:p14="http://schemas.microsoft.com/office/powerpoint/2010/main" val="7565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BE685F6-09BE-4734-B86F-13170B336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69"/>
            <a:ext cx="12192000" cy="687447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FA9317-8448-4388-AE4F-3CA70DD4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“Factories”  (forts)- along the West coast of Africa </a:t>
            </a:r>
          </a:p>
          <a:p>
            <a:pPr lvl="1"/>
            <a:r>
              <a:rPr lang="en-US" sz="3200" dirty="0"/>
              <a:t>Act as centers for trade  and mission work</a:t>
            </a:r>
          </a:p>
          <a:p>
            <a:pPr lvl="2"/>
            <a:r>
              <a:rPr lang="en-US" sz="2800" dirty="0"/>
              <a:t>Benin, </a:t>
            </a:r>
            <a:r>
              <a:rPr lang="en-US" sz="2800" dirty="0" err="1"/>
              <a:t>Kongo</a:t>
            </a:r>
            <a:endParaRPr lang="en-US" sz="2800" dirty="0"/>
          </a:p>
          <a:p>
            <a:pPr lvl="1"/>
            <a:r>
              <a:rPr lang="en-US" sz="3200" dirty="0"/>
              <a:t>El Mina- the most important due to its gold trade </a:t>
            </a:r>
          </a:p>
          <a:p>
            <a:r>
              <a:rPr lang="en-US" sz="3600" dirty="0"/>
              <a:t>Moves South in 16</a:t>
            </a:r>
            <a:r>
              <a:rPr lang="en-US" sz="3600" baseline="30000" dirty="0"/>
              <a:t>th</a:t>
            </a:r>
            <a:r>
              <a:rPr lang="en-US" sz="3600" dirty="0"/>
              <a:t> century </a:t>
            </a:r>
          </a:p>
          <a:p>
            <a:pPr lvl="1"/>
            <a:r>
              <a:rPr lang="en-US" sz="3200" dirty="0"/>
              <a:t>Luanda in Angola   </a:t>
            </a:r>
          </a:p>
          <a:p>
            <a:pPr lvl="1"/>
            <a:r>
              <a:rPr lang="en-US" sz="3200" dirty="0"/>
              <a:t>Establish ports on the Mozambique Coast</a:t>
            </a:r>
          </a:p>
          <a:p>
            <a:pPr lvl="2"/>
            <a:r>
              <a:rPr lang="en-US" sz="2800" dirty="0"/>
              <a:t>Access to gold 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Portuguese </a:t>
            </a:r>
          </a:p>
        </p:txBody>
      </p:sp>
    </p:spTree>
    <p:extLst>
      <p:ext uri="{BB962C8B-B14F-4D97-AF65-F5344CB8AC3E}">
        <p14:creationId xmlns:p14="http://schemas.microsoft.com/office/powerpoint/2010/main" val="22113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38" y="152532"/>
            <a:ext cx="5857336" cy="6706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5"/>
            <a:ext cx="12192000" cy="6846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23"/>
            <a:ext cx="12263090" cy="688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" y="-44523"/>
            <a:ext cx="12263584" cy="6879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" y="-44523"/>
            <a:ext cx="12263090" cy="68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Initially Europeans raided for slaves</a:t>
            </a:r>
          </a:p>
          <a:p>
            <a:pPr lvl="1"/>
            <a:r>
              <a:rPr lang="en-US" dirty="0"/>
              <a:t>more profitable to trade for human cargo</a:t>
            </a:r>
          </a:p>
          <a:p>
            <a:r>
              <a:rPr lang="en-US" sz="2800" dirty="0"/>
              <a:t>Slave trade grows  due to American plantation colonies grew</a:t>
            </a:r>
          </a:p>
          <a:p>
            <a:pPr lvl="1"/>
            <a:r>
              <a:rPr lang="en-US" dirty="0"/>
              <a:t>Esp. Brazil </a:t>
            </a:r>
          </a:p>
          <a:p>
            <a:r>
              <a:rPr lang="en-US" dirty="0"/>
              <a:t>1450-1850 12 million Africans are sent to the New World </a:t>
            </a:r>
          </a:p>
          <a:p>
            <a:pPr lvl="1"/>
            <a:r>
              <a:rPr lang="en-US" dirty="0"/>
              <a:t>15-20% mortality rate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Dutch </a:t>
            </a:r>
          </a:p>
          <a:p>
            <a:pPr lvl="1"/>
            <a:r>
              <a:rPr lang="en-US" sz="2800" dirty="0"/>
              <a:t>Seize El Mina, 1630 </a:t>
            </a:r>
          </a:p>
          <a:p>
            <a:pPr lvl="1"/>
            <a:r>
              <a:rPr lang="en-US" sz="2800" dirty="0"/>
              <a:t>Rival Portuguese </a:t>
            </a:r>
          </a:p>
          <a:p>
            <a:r>
              <a:rPr lang="en-US" sz="3200" dirty="0"/>
              <a:t>English </a:t>
            </a:r>
          </a:p>
          <a:p>
            <a:pPr lvl="1"/>
            <a:r>
              <a:rPr lang="en-US" sz="2800" dirty="0"/>
              <a:t>Slave trade from 1660s </a:t>
            </a:r>
          </a:p>
          <a:p>
            <a:r>
              <a:rPr lang="en-US" sz="3200" dirty="0"/>
              <a:t>French</a:t>
            </a:r>
          </a:p>
          <a:p>
            <a:pPr lvl="1"/>
            <a:r>
              <a:rPr lang="en-US" sz="2800" dirty="0"/>
              <a:t>18</a:t>
            </a:r>
            <a:r>
              <a:rPr lang="en-US" sz="2800" baseline="30000" dirty="0"/>
              <a:t>th</a:t>
            </a:r>
            <a:r>
              <a:rPr lang="en-US" sz="2800" dirty="0"/>
              <a:t> century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Dutch, English, and French </a:t>
            </a:r>
          </a:p>
        </p:txBody>
      </p:sp>
    </p:spTree>
    <p:extLst>
      <p:ext uri="{BB962C8B-B14F-4D97-AF65-F5344CB8AC3E}">
        <p14:creationId xmlns:p14="http://schemas.microsoft.com/office/powerpoint/2010/main" val="40478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Slaves needed most in Caribbean &amp; Latin America due to high mortality &amp; low fertility rates</a:t>
            </a:r>
          </a:p>
          <a:p>
            <a:pPr lvl="1"/>
            <a:r>
              <a:rPr lang="en-US" sz="2800" dirty="0"/>
              <a:t>Opposite in Southern US</a:t>
            </a:r>
          </a:p>
          <a:p>
            <a:r>
              <a:rPr lang="en-US" sz="3200" dirty="0"/>
              <a:t>Slave pop in British N. America = less ¼ </a:t>
            </a:r>
          </a:p>
          <a:p>
            <a:r>
              <a:rPr lang="en-US" sz="3200" dirty="0"/>
              <a:t>Slave pop in British &amp; French Caribbean = 80-90%</a:t>
            </a:r>
          </a:p>
          <a:p>
            <a:r>
              <a:rPr lang="en-US" sz="3200" dirty="0"/>
              <a:t>Slave trade was going on outside of the Atlantic by Muslim traders as well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Atlantic Slave Trade </a:t>
            </a:r>
          </a:p>
        </p:txBody>
      </p:sp>
    </p:spTree>
    <p:extLst>
      <p:ext uri="{BB962C8B-B14F-4D97-AF65-F5344CB8AC3E}">
        <p14:creationId xmlns:p14="http://schemas.microsoft.com/office/powerpoint/2010/main" val="12680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072"/>
            <a:ext cx="12192000" cy="5157216"/>
          </a:xfrm>
          <a:prstGeom prst="rect">
            <a:avLst/>
          </a:prstGeom>
          <a:noFill/>
          <a:ln w="254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61" cy="73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Slave trade influenced forms of servitude and the social &amp; political development of African states</a:t>
            </a:r>
          </a:p>
          <a:p>
            <a:r>
              <a:rPr lang="en-US" sz="3200" dirty="0"/>
              <a:t>African servitude varied from peasantry to chattel slavery</a:t>
            </a:r>
          </a:p>
          <a:p>
            <a:r>
              <a:rPr lang="en-US" sz="3200" dirty="0"/>
              <a:t>Slavery reinforced hierarchies of various African societies</a:t>
            </a:r>
          </a:p>
          <a:p>
            <a:r>
              <a:rPr lang="en-US" sz="3200" dirty="0"/>
              <a:t>Muslims believed slavery was legitimate for nonbelievers, but illegal for Muslims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African Societies, Slavery, &amp; the Slave Trade</a:t>
            </a:r>
          </a:p>
        </p:txBody>
      </p:sp>
    </p:spTree>
    <p:extLst>
      <p:ext uri="{BB962C8B-B14F-4D97-AF65-F5344CB8AC3E}">
        <p14:creationId xmlns:p14="http://schemas.microsoft.com/office/powerpoint/2010/main" val="13688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 training presentation">
  <a:themeElements>
    <a:clrScheme name="Custom 2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D34817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ales training presentation" id="{B6AD0E1B-010F-4040-BECC-338DC7180AF6}" vid="{9250DCDA-9F4A-4BAF-B302-6C51082CF123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E24EA9C-70A4-43E8-A40F-9E8D971C57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sales training presentation</Template>
  <TotalTime>0</TotalTime>
  <Words>371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Wingdings</vt:lpstr>
      <vt:lpstr>Wingdings 2</vt:lpstr>
      <vt:lpstr>Sales training presentation</vt:lpstr>
      <vt:lpstr>The Atlantic Slave Trade </vt:lpstr>
      <vt:lpstr>Triangular Trade </vt:lpstr>
      <vt:lpstr>PowerPoint Presentation</vt:lpstr>
      <vt:lpstr>The Portuguese </vt:lpstr>
      <vt:lpstr>PowerPoint Presentation</vt:lpstr>
      <vt:lpstr>Dutch, English, and French </vt:lpstr>
      <vt:lpstr>The Atlantic Slave Trade </vt:lpstr>
      <vt:lpstr>PowerPoint Presentation</vt:lpstr>
      <vt:lpstr>African Societies, Slavery, &amp; the Slave Trade</vt:lpstr>
      <vt:lpstr>Asante Empire</vt:lpstr>
      <vt:lpstr>PowerPoint Presentation</vt:lpstr>
      <vt:lpstr>PowerPoint Presentation</vt:lpstr>
      <vt:lpstr>Benin (Slave Coast)  </vt:lpstr>
      <vt:lpstr>Dahomey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2016-11-03T12:22:30Z</dcterms:created>
  <dcterms:modified xsi:type="dcterms:W3CDTF">2020-03-13T18:54:20Z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TC034605589991</vt:lpwstr>
  </property>
</Properties>
</file>