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handoutMasterIdLst>
    <p:handoutMasterId r:id="rId31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87" r:id="rId12"/>
    <p:sldId id="274" r:id="rId13"/>
    <p:sldId id="288" r:id="rId14"/>
    <p:sldId id="275" r:id="rId15"/>
    <p:sldId id="276" r:id="rId16"/>
    <p:sldId id="277" r:id="rId17"/>
    <p:sldId id="289" r:id="rId18"/>
    <p:sldId id="278" r:id="rId19"/>
    <p:sldId id="279" r:id="rId20"/>
    <p:sldId id="280" r:id="rId21"/>
    <p:sldId id="281" r:id="rId22"/>
    <p:sldId id="282" r:id="rId23"/>
    <p:sldId id="290" r:id="rId24"/>
    <p:sldId id="283" r:id="rId25"/>
    <p:sldId id="284" r:id="rId26"/>
    <p:sldId id="291" r:id="rId27"/>
    <p:sldId id="285" r:id="rId28"/>
    <p:sldId id="292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2" autoAdjust="0"/>
  </p:normalViewPr>
  <p:slideViewPr>
    <p:cSldViewPr snapToGrid="0">
      <p:cViewPr>
        <p:scale>
          <a:sx n="60" d="100"/>
          <a:sy n="60" d="100"/>
        </p:scale>
        <p:origin x="9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6B955-9ABA-47D4-BA0F-43D209E6DE0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A0D8-202C-4D3D-887A-429ECB6FF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D1631-6749-4027-9415-B72D163BB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471" y="2297695"/>
            <a:ext cx="9071059" cy="2767600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10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econd Option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-Shape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11/11/2019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11/11/2019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noProof="0"/>
              <a:t>Click to edit Master text styles</a:t>
            </a:r>
          </a:p>
          <a:p>
            <a:pPr marL="0" lvl="1" indent="0" algn="ctr">
              <a:buNone/>
            </a:pPr>
            <a:r>
              <a:rPr lang="en-US" noProof="0"/>
              <a:t>Second level</a:t>
            </a:r>
          </a:p>
          <a:p>
            <a:pPr marL="0" lvl="2" indent="0" algn="ctr">
              <a:buNone/>
            </a:pPr>
            <a:r>
              <a:rPr lang="en-US" noProof="0"/>
              <a:t>Third level</a:t>
            </a:r>
          </a:p>
          <a:p>
            <a:pPr marL="0" lvl="3" indent="0" algn="ctr">
              <a:buNone/>
            </a:pPr>
            <a:r>
              <a:rPr lang="en-US" noProof="0"/>
              <a:t>Fourth level</a:t>
            </a:r>
          </a:p>
          <a:p>
            <a:pPr marL="0" lvl="4" indent="0" algn="ctr">
              <a:buNone/>
            </a:pPr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11/11/2019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11/11/2019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11/11/2019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73" r:id="rId12"/>
    <p:sldLayoutId id="2147483667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Age of Realpolitik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1848-1871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485E-5C12-444E-93C8-DA4650C4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710FF8-CB84-4C1A-8076-069574D4E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8801"/>
            <a:ext cx="12192001" cy="6866801"/>
          </a:xfrm>
        </p:spPr>
      </p:pic>
    </p:spTree>
    <p:extLst>
      <p:ext uri="{BB962C8B-B14F-4D97-AF65-F5344CB8AC3E}">
        <p14:creationId xmlns:p14="http://schemas.microsoft.com/office/powerpoint/2010/main" val="51701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B0DA-ED59-4745-8F73-1213EB02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Peace of Paris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A8376-EFCF-494F-A0F0-12539E4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590028" cy="4820436"/>
          </a:xfrm>
        </p:spPr>
        <p:txBody>
          <a:bodyPr/>
          <a:lstStyle/>
          <a:p>
            <a:r>
              <a:rPr lang="en-US" dirty="0"/>
              <a:t>Russia emerged as the big loser in the conflict.</a:t>
            </a:r>
          </a:p>
          <a:p>
            <a:pPr lvl="1"/>
            <a:r>
              <a:rPr lang="en-US" dirty="0"/>
              <a:t>Russia no longer had control of maritime trade on the Danube</a:t>
            </a:r>
          </a:p>
          <a:p>
            <a:pPr lvl="1"/>
            <a:r>
              <a:rPr lang="en-US" dirty="0"/>
              <a:t>had to recognize Turkish control of the mouth of the Danube </a:t>
            </a:r>
          </a:p>
          <a:p>
            <a:pPr lvl="1"/>
            <a:r>
              <a:rPr lang="en-US" dirty="0"/>
              <a:t>renounced claims to Moldavia and Wallachia (which later became Romania).</a:t>
            </a:r>
          </a:p>
          <a:p>
            <a:pPr lvl="1"/>
            <a:endParaRPr lang="en-US" dirty="0"/>
          </a:p>
          <a:p>
            <a:r>
              <a:rPr lang="en-US" dirty="0"/>
              <a:t>Aftermath</a:t>
            </a:r>
          </a:p>
          <a:p>
            <a:pPr lvl="1"/>
            <a:r>
              <a:rPr lang="en-US" dirty="0"/>
              <a:t>Russia was shocked that it had fallen so far behind in military power.</a:t>
            </a:r>
            <a:endParaRPr lang="en-US" b="1" dirty="0"/>
          </a:p>
          <a:p>
            <a:pPr lvl="1"/>
            <a:r>
              <a:rPr lang="en-US" dirty="0"/>
              <a:t>Russia began its move toward industrialization and modernization of its army.</a:t>
            </a:r>
            <a:endParaRPr lang="en-US" b="1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D01D-2421-40C3-BCA9-32C7D95B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French Republic (1848-1852)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E924-58E8-49F5-B933-75B5EAEF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Constitution: unicameral legislature (National Assembly); strong executive power;  popularly-elected president</a:t>
            </a:r>
            <a:endParaRPr lang="en-US" sz="3600" dirty="0"/>
          </a:p>
          <a:p>
            <a:r>
              <a:rPr lang="en-US" dirty="0"/>
              <a:t>Universal male suffrage</a:t>
            </a:r>
          </a:p>
          <a:p>
            <a:r>
              <a:rPr lang="en-US" dirty="0"/>
              <a:t>President Louis Napoleon</a:t>
            </a:r>
            <a:endParaRPr lang="en-US" sz="3600" dirty="0"/>
          </a:p>
          <a:p>
            <a:pPr lvl="1"/>
            <a:r>
              <a:rPr lang="en-US" dirty="0"/>
              <a:t>He was dedicated to law and order, opposed to socialism and radicalism, and favored the conservative classes—the Church, army, property-owners, and business.</a:t>
            </a:r>
          </a:p>
          <a:p>
            <a:pPr lvl="1"/>
            <a:r>
              <a:rPr lang="en-US" dirty="0"/>
              <a:t>In return for the support of conservatives, Louis Napoleon had to make concessions.</a:t>
            </a:r>
          </a:p>
          <a:p>
            <a:pPr lvl="1"/>
            <a:endParaRPr lang="en-US" sz="34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1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4A74E-1BF5-41C4-8CC5-B691045E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F220-C889-4BFE-91B7-3188956DC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217888" cy="4382729"/>
          </a:xfrm>
        </p:spPr>
        <p:txBody>
          <a:bodyPr/>
          <a:lstStyle/>
          <a:p>
            <a:r>
              <a:rPr lang="en-US" sz="2800" b="1" dirty="0"/>
              <a:t>Concessions </a:t>
            </a:r>
          </a:p>
          <a:p>
            <a:pPr lvl="1"/>
            <a:r>
              <a:rPr lang="en-US" sz="2800" dirty="0" err="1"/>
              <a:t>Falloux</a:t>
            </a:r>
            <a:r>
              <a:rPr lang="en-US" sz="2800" dirty="0"/>
              <a:t> Laws: Louis Napoleon returned control of education to the Church (in return for its support).</a:t>
            </a:r>
          </a:p>
          <a:p>
            <a:pPr lvl="1"/>
            <a:r>
              <a:rPr lang="en-US" sz="2800" dirty="0"/>
              <a:t>He minimized influence of the Legislative Assembly.</a:t>
            </a:r>
          </a:p>
          <a:p>
            <a:pPr lvl="1"/>
            <a:r>
              <a:rPr lang="en-US" sz="2800" dirty="0"/>
              <a:t>He supported policies favorable to the army.</a:t>
            </a:r>
          </a:p>
          <a:p>
            <a:pPr lvl="1"/>
            <a:r>
              <a:rPr lang="en-US" sz="2800" dirty="0"/>
              <a:t>He disenfranchised many poor people from voting.</a:t>
            </a:r>
          </a:p>
          <a:p>
            <a:pPr lvl="1"/>
            <a:r>
              <a:rPr lang="en-US" sz="2800" dirty="0"/>
              <a:t>He destroyed the democratic-socialist movement by jailing or exile its leaders and closing down labor unions.</a:t>
            </a:r>
          </a:p>
          <a:p>
            <a:r>
              <a:rPr lang="en-US" sz="2800" dirty="0"/>
              <a:t>The National Assembly did no grant Louis a second term </a:t>
            </a:r>
          </a:p>
          <a:p>
            <a:pPr lvl="1"/>
            <a:r>
              <a:rPr lang="en-US" sz="2800" dirty="0"/>
              <a:t>He decides to plot a coup and declare himself emperor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6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3310-DC89-4597-85B3-188E38FB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8ACC80-88BD-423E-8C92-5D5CC8591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394" y="-3402"/>
            <a:ext cx="5613212" cy="6861402"/>
          </a:xfrm>
        </p:spPr>
      </p:pic>
    </p:spTree>
    <p:extLst>
      <p:ext uri="{BB962C8B-B14F-4D97-AF65-F5344CB8AC3E}">
        <p14:creationId xmlns:p14="http://schemas.microsoft.com/office/powerpoint/2010/main" val="54481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B866-0A08-4804-90DB-572D37F0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6958"/>
            <a:ext cx="9601200" cy="1289055"/>
          </a:xfrm>
        </p:spPr>
        <p:txBody>
          <a:bodyPr/>
          <a:lstStyle/>
          <a:p>
            <a:r>
              <a:rPr lang="en-US" dirty="0"/>
              <a:t>The Second French Empire (Liberal Empire 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CD8C-F077-4C10-AA07-1665A0CC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558130" cy="5022455"/>
          </a:xfrm>
        </p:spPr>
        <p:txBody>
          <a:bodyPr/>
          <a:lstStyle/>
          <a:p>
            <a:r>
              <a:rPr lang="en-US" dirty="0"/>
              <a:t>Napoleon III took control of the gov’t in </a:t>
            </a:r>
            <a:r>
              <a:rPr lang="en-US" i="1" dirty="0"/>
              <a:t>coup </a:t>
            </a:r>
            <a:r>
              <a:rPr lang="en-US" i="1" dirty="0" err="1"/>
              <a:t>d’etat</a:t>
            </a:r>
            <a:r>
              <a:rPr lang="en-US" dirty="0"/>
              <a:t> (December 1851) and became emperor the following year.</a:t>
            </a:r>
            <a:endParaRPr lang="en-US" sz="4000" b="1" dirty="0"/>
          </a:p>
          <a:p>
            <a:r>
              <a:rPr lang="en-US" dirty="0"/>
              <a:t>He restored universal suffrage in 1852 and 92% of the people voted to make him president for 10 years.</a:t>
            </a:r>
            <a:endParaRPr lang="en-US" sz="3800" b="1" dirty="0"/>
          </a:p>
          <a:p>
            <a:pPr lvl="0"/>
            <a:r>
              <a:rPr lang="en-US" dirty="0"/>
              <a:t>France was the only country in Europe at that time to provide universal suffrage.</a:t>
            </a:r>
          </a:p>
          <a:p>
            <a:r>
              <a:rPr lang="en-US" dirty="0"/>
              <a:t>1851-1859: Napoleon III’s control was direct and authoritarian.</a:t>
            </a:r>
            <a:endParaRPr lang="en-US" b="1" dirty="0"/>
          </a:p>
          <a:p>
            <a:pPr lvl="0"/>
            <a:r>
              <a:rPr lang="en-US" dirty="0"/>
              <a:t>1859-1870: Napoleon III set out to build the “liberal empire” by initiating a series of reforms</a:t>
            </a:r>
          </a:p>
          <a:p>
            <a:pPr lvl="0"/>
            <a:endParaRPr lang="en-US" sz="4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0AB1-81B7-46B2-8D1C-E970D740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Under Napoleon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0757-1477-4918-8C47-A2FF8274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4671"/>
            <a:ext cx="10356113" cy="4916129"/>
          </a:xfrm>
        </p:spPr>
        <p:txBody>
          <a:bodyPr/>
          <a:lstStyle/>
          <a:p>
            <a:r>
              <a:rPr lang="en-US" dirty="0"/>
              <a:t>Economic reforms resulted in a healthy economy.</a:t>
            </a:r>
            <a:endParaRPr lang="en-US" b="1" dirty="0"/>
          </a:p>
          <a:p>
            <a:pPr lvl="1"/>
            <a:r>
              <a:rPr lang="en-US" dirty="0"/>
              <a:t>Railroads, canals, and roads </a:t>
            </a:r>
          </a:p>
          <a:p>
            <a:pPr lvl="1"/>
            <a:r>
              <a:rPr lang="en-US" dirty="0"/>
              <a:t>Movement towards free trade</a:t>
            </a:r>
          </a:p>
          <a:p>
            <a:pPr marL="530352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Political reforms</a:t>
            </a:r>
            <a:endParaRPr lang="en-US" sz="3600" dirty="0"/>
          </a:p>
          <a:p>
            <a:pPr lvl="1"/>
            <a:r>
              <a:rPr lang="en-US" dirty="0"/>
              <a:t>Napoleon III extended the power of the Legislative Assembly.</a:t>
            </a:r>
            <a:endParaRPr lang="en-US" sz="3400" dirty="0"/>
          </a:p>
          <a:p>
            <a:pPr lvl="1"/>
            <a:r>
              <a:rPr lang="en-US" dirty="0"/>
              <a:t>He returned control of secondary education to the government (instead of the Catholic Church).</a:t>
            </a:r>
            <a:endParaRPr lang="en-US" sz="3400" dirty="0"/>
          </a:p>
          <a:p>
            <a:pPr lvl="1"/>
            <a:r>
              <a:rPr lang="en-US" dirty="0"/>
              <a:t>He permitted trade unions and their right to strike (1864).</a:t>
            </a:r>
            <a:endParaRPr lang="en-US" sz="3600" dirty="0"/>
          </a:p>
          <a:p>
            <a:pPr lvl="1"/>
            <a:r>
              <a:rPr lang="en-US" dirty="0"/>
              <a:t>He eased censorship and granted amnesty to political prisoners.</a:t>
            </a:r>
            <a:endParaRPr lang="en-US" sz="36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8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D31-AE63-455D-BE13-3269A0B0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 of Napoleon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4D5A7-0168-4DFA-8A38-F0E5B8EC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4671"/>
            <a:ext cx="10536865" cy="5181943"/>
          </a:xfrm>
        </p:spPr>
        <p:txBody>
          <a:bodyPr/>
          <a:lstStyle/>
          <a:p>
            <a:r>
              <a:rPr lang="en-US" dirty="0"/>
              <a:t>Napoleon III was not skilled in foreign policy </a:t>
            </a:r>
          </a:p>
          <a:p>
            <a:r>
              <a:rPr lang="en-US" dirty="0"/>
              <a:t>His involvement in the Crimean War angered many republicans and Liberals alike </a:t>
            </a:r>
          </a:p>
          <a:p>
            <a:r>
              <a:rPr lang="en-US" dirty="0"/>
              <a:t>He had issues in French colonies of Algeria and Indochina </a:t>
            </a:r>
          </a:p>
          <a:p>
            <a:r>
              <a:rPr lang="en-US" dirty="0"/>
              <a:t>French intervention in Mexico became a hotly debated topic (lead to the Second Mexican Empire)</a:t>
            </a:r>
          </a:p>
          <a:p>
            <a:r>
              <a:rPr lang="en-US" dirty="0"/>
              <a:t>The Franco-Prussian War (1870-71) and capture of Napoleon III resulted in the collapse of the Second French Empire.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3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7272-C9C0-40C3-9C68-B9FFC8E9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Italian Unification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36BE-D6C8-4787-A844-471BBC35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706986" cy="5192576"/>
          </a:xfrm>
        </p:spPr>
        <p:txBody>
          <a:bodyPr/>
          <a:lstStyle/>
          <a:p>
            <a:r>
              <a:rPr lang="en-US" dirty="0"/>
              <a:t>After collapse of the Revolutions of 1848-49, the unification movement in Italy shifted to Sardinia-Piedmont under King Victor Emmanuel, Count Cavour and Garibaldi.</a:t>
            </a:r>
          </a:p>
          <a:p>
            <a:r>
              <a:rPr lang="en-US" dirty="0"/>
              <a:t>Count Camillo </a:t>
            </a:r>
            <a:r>
              <a:rPr lang="en-US" dirty="0" err="1"/>
              <a:t>Benso</a:t>
            </a:r>
            <a:r>
              <a:rPr lang="en-US" dirty="0"/>
              <a:t> di Cavour (1810-1861) of Sardinia-Piedmont led the struggle for Italian unification.</a:t>
            </a:r>
          </a:p>
          <a:p>
            <a:pPr lvl="1"/>
            <a:r>
              <a:rPr lang="en-US" dirty="0"/>
              <a:t>He served as King Victor Emmanuel’s prime minister between 1852 and 1861.</a:t>
            </a:r>
          </a:p>
          <a:p>
            <a:pPr lvl="1"/>
            <a:r>
              <a:rPr lang="en-US" dirty="0"/>
              <a:t>He guided Sardinia-Piedmont into a liberal and economically viable state.</a:t>
            </a:r>
          </a:p>
          <a:p>
            <a:pPr lvl="1"/>
            <a:r>
              <a:rPr lang="en-US" dirty="0"/>
              <a:t>Molded after the French constitution of 1830</a:t>
            </a:r>
          </a:p>
          <a:p>
            <a:pPr lvl="1"/>
            <a:r>
              <a:rPr lang="en-US" dirty="0"/>
              <a:t>Cavour sought unity for the northern and central areas of Italy.</a:t>
            </a:r>
          </a:p>
          <a:p>
            <a:pPr lvl="2"/>
            <a:r>
              <a:rPr lang="en-US" dirty="0"/>
              <a:t>Obtained through war with Austria and negotiations with Napoleon III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FBA5-09EB-4569-A98A-47CED21F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F18FB-7DED-4F06-83F7-1CFF3C2C7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600660" cy="4382729"/>
          </a:xfrm>
        </p:spPr>
        <p:txBody>
          <a:bodyPr/>
          <a:lstStyle/>
          <a:p>
            <a:r>
              <a:rPr lang="en-US" dirty="0"/>
              <a:t>Giuseppe Garibaldi (1807-1882) liberated southern Italy and Sicily.</a:t>
            </a:r>
          </a:p>
          <a:p>
            <a:r>
              <a:rPr lang="en-US" dirty="0"/>
              <a:t>In May 1860, Garibaldi and his thousand Red Shirts landed in Sicily and extended the nationalist activity to southern Italy.</a:t>
            </a:r>
            <a:endParaRPr lang="en-US" sz="3400" dirty="0"/>
          </a:p>
          <a:p>
            <a:r>
              <a:rPr lang="en-US" dirty="0"/>
              <a:t>By September, Garibaldi took control of Naples and the Kingdom of the Two </a:t>
            </a:r>
            <a:r>
              <a:rPr lang="en-US" dirty="0" err="1"/>
              <a:t>Sicilies</a:t>
            </a:r>
            <a:r>
              <a:rPr lang="en-US" dirty="0"/>
              <a:t>.</a:t>
            </a:r>
            <a:endParaRPr lang="en-US" sz="3400" dirty="0"/>
          </a:p>
          <a:p>
            <a:pPr lvl="1"/>
            <a:r>
              <a:rPr lang="en-US" dirty="0"/>
              <a:t>Although Cavour distrusted Garibaldi, Victor Emmanuel II encouraged Garibaldi’s exploits in the south of Italy.</a:t>
            </a:r>
          </a:p>
          <a:p>
            <a:pPr lvl="1"/>
            <a:r>
              <a:rPr lang="en-US" dirty="0"/>
              <a:t>Garibaldi thus allowed his conquests to be absorbed into Sardinia-Piedmont</a:t>
            </a:r>
            <a:endParaRPr lang="en-US" sz="3600" dirty="0"/>
          </a:p>
          <a:p>
            <a:r>
              <a:rPr lang="en-US" dirty="0"/>
              <a:t>In February 1861, Victor Emmanuel was declared King of Italy and presided over an Italian Parliament which represented all of Italy except for Rome and Venice</a:t>
            </a:r>
          </a:p>
          <a:p>
            <a:pPr lvl="1"/>
            <a:r>
              <a:rPr lang="en-US" dirty="0"/>
              <a:t>Venice was added in 1866 and Rome in 1871</a:t>
            </a:r>
          </a:p>
        </p:txBody>
      </p:sp>
    </p:spTree>
    <p:extLst>
      <p:ext uri="{BB962C8B-B14F-4D97-AF65-F5344CB8AC3E}">
        <p14:creationId xmlns:p14="http://schemas.microsoft.com/office/powerpoint/2010/main" val="140743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8FC4EB-2FD5-4712-8BF7-FBA033C5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the Revolutions of 1848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9981FD-6716-47C1-AD36-1CF61CF6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547684" cy="5373329"/>
          </a:xfrm>
        </p:spPr>
        <p:txBody>
          <a:bodyPr/>
          <a:lstStyle/>
          <a:p>
            <a:r>
              <a:rPr lang="en-US" dirty="0"/>
              <a:t>Germany: </a:t>
            </a:r>
          </a:p>
          <a:p>
            <a:pPr lvl="1"/>
            <a:r>
              <a:rPr lang="en-US" dirty="0"/>
              <a:t>Nationalists and liberals of the Frankfurt Parliament failed to get the support of Prussian king Frederick William IV for a unified Germany.</a:t>
            </a:r>
            <a:endParaRPr lang="en-US" sz="2800" dirty="0"/>
          </a:p>
          <a:p>
            <a:pPr lvl="2"/>
            <a:r>
              <a:rPr lang="en-US" dirty="0"/>
              <a:t>Frederick William refused to “accept the crown from the gutter” and instead claimed Frederick “divine right.”</a:t>
            </a:r>
            <a:endParaRPr lang="en-US" sz="3200" dirty="0"/>
          </a:p>
          <a:p>
            <a:r>
              <a:rPr lang="en-US" dirty="0"/>
              <a:t>Italy: </a:t>
            </a:r>
          </a:p>
          <a:p>
            <a:pPr lvl="1"/>
            <a:r>
              <a:rPr lang="en-US" dirty="0"/>
              <a:t>The failure of Italian revolutionaries to work together effectively resulted in Austria and France forceful taking back control over Italy.</a:t>
            </a:r>
          </a:p>
          <a:p>
            <a:pPr marL="530352" lvl="1" indent="0">
              <a:buNone/>
            </a:pPr>
            <a:endParaRPr lang="en-US" sz="2800" dirty="0"/>
          </a:p>
          <a:p>
            <a:r>
              <a:rPr lang="en-US" dirty="0"/>
              <a:t>Austria (Hapsburg) Empire:</a:t>
            </a:r>
          </a:p>
          <a:p>
            <a:pPr lvl="1"/>
            <a:r>
              <a:rPr lang="en-US" dirty="0"/>
              <a:t>Minority groups failed to gain a foothold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2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C52A-F9F7-40FE-8062-4A3196FF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1CF0A3-0352-44D7-815F-C03AF2EA5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247"/>
            <a:ext cx="6485860" cy="68632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BEE58-D088-4DE1-8A71-39719F777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59" y="13072"/>
            <a:ext cx="5706141" cy="6844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41FE4A-4BD2-4770-8CE6-28DD67FB7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897" y="-13072"/>
            <a:ext cx="7708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63C4-FB95-4684-9523-728FF77F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Unification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AC9E4-B6EB-4267-B03E-278D423A4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664456" cy="5213841"/>
          </a:xfrm>
        </p:spPr>
        <p:txBody>
          <a:bodyPr/>
          <a:lstStyle/>
          <a:p>
            <a:r>
              <a:rPr lang="en-US" sz="2200" dirty="0"/>
              <a:t>German unification was primarily orchestrated by the Hohenzollern family (Dukes of Prussia)</a:t>
            </a:r>
          </a:p>
          <a:p>
            <a:r>
              <a:rPr lang="en-US" sz="2200" i="1" dirty="0" err="1"/>
              <a:t>Kleindeutsch</a:t>
            </a:r>
            <a:r>
              <a:rPr lang="en-US" sz="2200" dirty="0"/>
              <a:t> plan": The idea for a unified Germany </a:t>
            </a:r>
            <a:r>
              <a:rPr lang="en-US" sz="2200" i="1" dirty="0"/>
              <a:t>without</a:t>
            </a:r>
            <a:r>
              <a:rPr lang="en-US" sz="2200" dirty="0"/>
              <a:t> Austria was seen as the most practicable means of unification among various German states, particularly Prussia.</a:t>
            </a:r>
          </a:p>
          <a:p>
            <a:r>
              <a:rPr lang="en-US" sz="2200" dirty="0"/>
              <a:t>Otto von Bismarck (1810-1898) led the drive for a Prussian-based Hohenzollern Germany.</a:t>
            </a:r>
          </a:p>
          <a:p>
            <a:pPr lvl="1"/>
            <a:r>
              <a:rPr lang="en-US" sz="2200" dirty="0"/>
              <a:t>Junker background; obsessed with power</a:t>
            </a:r>
          </a:p>
          <a:p>
            <a:pPr lvl="1"/>
            <a:r>
              <a:rPr lang="en-US" sz="2200" dirty="0"/>
              <a:t>"Gap theory" gained Bismarck's favor with the king.</a:t>
            </a:r>
          </a:p>
          <a:p>
            <a:pPr lvl="1"/>
            <a:r>
              <a:rPr lang="en-US" sz="2200" dirty="0"/>
              <a:t>Since the king had granted the constitution, Bismarck insisted he ignore liberals (middle class) in the legislature and follow his own judgment.</a:t>
            </a:r>
          </a:p>
          <a:p>
            <a:pPr lvl="2"/>
            <a:r>
              <a:rPr lang="en-US" sz="2200" dirty="0"/>
              <a:t>“The great questions of the day will not be decided by speeches and resolutions—that was the blunder of 1848 and 1849—but by blood and iron.”</a:t>
            </a:r>
          </a:p>
          <a:p>
            <a:pPr lvl="1"/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40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5A4-FBB7-439E-BBA3-24F2B4D0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489E5-C54C-42C2-9D02-EB35276C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4671"/>
            <a:ext cx="10451805" cy="5054352"/>
          </a:xfrm>
        </p:spPr>
        <p:txBody>
          <a:bodyPr/>
          <a:lstStyle/>
          <a:p>
            <a:r>
              <a:rPr lang="en-US" dirty="0"/>
              <a:t>Between 1863 and 1866 Germany fought two wars with Denmark and Austria in order to gain territory</a:t>
            </a:r>
          </a:p>
          <a:p>
            <a:r>
              <a:rPr lang="en-US" dirty="0"/>
              <a:t>Much of Germany was unified after the1866 defeat of Austria </a:t>
            </a:r>
          </a:p>
          <a:p>
            <a:r>
              <a:rPr lang="en-US" dirty="0"/>
              <a:t>In 1867, the North German Confederation was established by Bismarck with King William I as president.</a:t>
            </a:r>
            <a:endParaRPr lang="en-US" sz="3600" dirty="0"/>
          </a:p>
          <a:p>
            <a:pPr lvl="1"/>
            <a:r>
              <a:rPr lang="en-US" dirty="0"/>
              <a:t>It included all the German states except Baden, Wurttemberg, Bavaria, and Saxony.</a:t>
            </a:r>
            <a:endParaRPr lang="en-US" sz="3600" dirty="0"/>
          </a:p>
          <a:p>
            <a:pPr lvl="1"/>
            <a:r>
              <a:rPr lang="en-US" dirty="0"/>
              <a:t>The parliament (Reichstag) consisted of two houses that shared power equally.</a:t>
            </a:r>
            <a:endParaRPr lang="en-US" sz="3600" dirty="0"/>
          </a:p>
          <a:p>
            <a:pPr lvl="2"/>
            <a:r>
              <a:rPr lang="en-US" dirty="0"/>
              <a:t>The upper house (</a:t>
            </a:r>
            <a:r>
              <a:rPr lang="en-US" dirty="0" err="1"/>
              <a:t>bundesrat</a:t>
            </a:r>
            <a:r>
              <a:rPr lang="en-US" dirty="0"/>
              <a:t>) included representatives from each state.</a:t>
            </a:r>
            <a:endParaRPr lang="en-US" sz="3000" dirty="0"/>
          </a:p>
          <a:p>
            <a:pPr lvl="2"/>
            <a:r>
              <a:rPr lang="en-US" dirty="0"/>
              <a:t>The lower house (bundestag) had representatives elected by universal male suffrage</a:t>
            </a:r>
          </a:p>
        </p:txBody>
      </p:sp>
    </p:spTree>
    <p:extLst>
      <p:ext uri="{BB962C8B-B14F-4D97-AF65-F5344CB8AC3E}">
        <p14:creationId xmlns:p14="http://schemas.microsoft.com/office/powerpoint/2010/main" val="213671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24C0-F312-42D3-ADFF-DA1D03A2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30A32B-55C3-42A9-97FA-55A6642A0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03" y="-12949"/>
            <a:ext cx="7189020" cy="6870950"/>
          </a:xfrm>
        </p:spPr>
      </p:pic>
    </p:spTree>
    <p:extLst>
      <p:ext uri="{BB962C8B-B14F-4D97-AF65-F5344CB8AC3E}">
        <p14:creationId xmlns:p14="http://schemas.microsoft.com/office/powerpoint/2010/main" val="3815438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F30A-534E-4C56-A4C5-F61B0EAC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Franco-Prussian War (1870-1871)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4D52-2736-462D-B87E-A1A2364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4671"/>
            <a:ext cx="10526233" cy="4382729"/>
          </a:xfrm>
        </p:spPr>
        <p:txBody>
          <a:bodyPr/>
          <a:lstStyle/>
          <a:p>
            <a:r>
              <a:rPr lang="en-US" dirty="0"/>
              <a:t>Bismarck sought to provoke a war with France in order to further unify Germany and annex Alsace and Lorraine.</a:t>
            </a:r>
            <a:endParaRPr lang="en-US" sz="3600" dirty="0"/>
          </a:p>
          <a:p>
            <a:pPr lvl="1"/>
            <a:r>
              <a:rPr lang="en-US" i="0" dirty="0"/>
              <a:t>Thus, Bismarck boasted that a French diplomat had been kicked out of German</a:t>
            </a:r>
            <a:endParaRPr lang="en-US" sz="3600" i="0" dirty="0"/>
          </a:p>
          <a:p>
            <a:r>
              <a:rPr lang="en-US" dirty="0"/>
              <a:t>An infuriated France declared war against Germany.</a:t>
            </a:r>
            <a:endParaRPr lang="en-US" sz="3600" dirty="0"/>
          </a:p>
          <a:p>
            <a:r>
              <a:rPr lang="en-US" dirty="0"/>
              <a:t>Bismarck used the war with France to bring the four remaining southern German states into the North German Confederation</a:t>
            </a:r>
            <a:endParaRPr lang="en-US" sz="3600" dirty="0"/>
          </a:p>
          <a:p>
            <a:r>
              <a:rPr lang="en-US" dirty="0"/>
              <a:t>Paris fell to the Germans in January, 1871: Napoleon III was captured.</a:t>
            </a:r>
            <a:endParaRPr lang="en-US" sz="3600" dirty="0"/>
          </a:p>
          <a:p>
            <a:r>
              <a:rPr lang="en-US" dirty="0"/>
              <a:t>Treaty of Frankfurt (May 1871): Alsace and Lorraine were ceded to Germany.</a:t>
            </a:r>
            <a:endParaRPr lang="en-US" sz="3600" dirty="0"/>
          </a:p>
          <a:p>
            <a:r>
              <a:rPr lang="en-US" dirty="0"/>
              <a:t>The German Empire was proclaimed on January 18, 1871 (Germany was now the most powerful nation in Europe).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50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00B7-4B3E-4635-BC6B-5C5C4DDE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91DCF9-D700-4D9A-A8B4-4BBCCED29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4979"/>
            <a:ext cx="12192001" cy="68629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72AA6D-6459-4256-881E-1D0912BA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09" y="0"/>
            <a:ext cx="7296381" cy="68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A871-B724-4359-9734-DB3B9D4F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Austro-Hungarian Empire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D413-CADD-4508-913E-0475A5EC3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Austria’s defeat by Germany in 1866 weakened its grip on power and forced it to make a compromise and establish the so-called dual monarchy.</a:t>
            </a:r>
          </a:p>
          <a:p>
            <a:pPr lvl="0"/>
            <a:r>
              <a:rPr lang="en-US" i="1" dirty="0" err="1"/>
              <a:t>Ausgleich</a:t>
            </a:r>
            <a:r>
              <a:rPr lang="en-US" i="1" dirty="0"/>
              <a:t> </a:t>
            </a:r>
            <a:r>
              <a:rPr lang="en-US" dirty="0"/>
              <a:t>(or Compromise), 1867</a:t>
            </a:r>
          </a:p>
          <a:p>
            <a:pPr lvl="1"/>
            <a:r>
              <a:rPr lang="en-US" dirty="0"/>
              <a:t>Officially created the Austro-Hungarian Empire</a:t>
            </a:r>
          </a:p>
          <a:p>
            <a:pPr lvl="1"/>
            <a:r>
              <a:rPr lang="en-US" dirty="0"/>
              <a:t>Hungarians now had their own assembly, cabinet, and administrative system, and would support and participate with Austria in the Imperial army and in the Imperial gov’t.</a:t>
            </a:r>
          </a:p>
          <a:p>
            <a:pPr lvl="1"/>
            <a:r>
              <a:rPr lang="en-US" dirty="0"/>
              <a:t>Results </a:t>
            </a:r>
          </a:p>
          <a:p>
            <a:pPr lvl="2"/>
            <a:r>
              <a:rPr lang="en-US" dirty="0"/>
              <a:t>Austria assimilated the Hungarians (Magyars) and nullified them as a primary opposition group.</a:t>
            </a:r>
          </a:p>
          <a:p>
            <a:pPr lvl="2"/>
            <a:r>
              <a:rPr lang="en-US" dirty="0"/>
              <a:t>It also led to more efficient gov’t.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6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0146-22CB-4248-94DC-83C84E1A6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13007"/>
            <a:ext cx="10595811" cy="5060509"/>
          </a:xfrm>
        </p:spPr>
        <p:txBody>
          <a:bodyPr/>
          <a:lstStyle/>
          <a:p>
            <a:r>
              <a:rPr lang="en-US" dirty="0"/>
              <a:t>France:</a:t>
            </a:r>
          </a:p>
          <a:p>
            <a:pPr lvl="1"/>
            <a:r>
              <a:rPr lang="en-US" dirty="0"/>
              <a:t>The February Revolution resulted in the overthrow of King Louis Philippe and established the Second French Republic led by Alphonse Lamartine.</a:t>
            </a:r>
            <a:endParaRPr lang="en-US" sz="3600" dirty="0"/>
          </a:p>
          <a:p>
            <a:pPr lvl="1"/>
            <a:r>
              <a:rPr lang="en-US" dirty="0"/>
              <a:t>The “June Days” Revolution pitted the bourgeoisie against the working class and conservatives (supported by the army) restored order.</a:t>
            </a:r>
            <a:endParaRPr lang="en-US" sz="3600" dirty="0"/>
          </a:p>
          <a:p>
            <a:pPr lvl="1"/>
            <a:r>
              <a:rPr lang="en-US" dirty="0"/>
              <a:t>Louis Napoleon (a conservative) was elected president overwhelmingly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8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D8B2-F73F-4FF2-94AD-1F9129BD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Emergence of Realpolitik after 1848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BBA2-FC25-4984-9758-4AE7B786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liberals and romantics strong idealism was not enough to accomplish revolutionary goals.</a:t>
            </a:r>
            <a:endParaRPr lang="en-US" sz="3600" dirty="0"/>
          </a:p>
          <a:p>
            <a:pPr lvl="1"/>
            <a:r>
              <a:rPr lang="en-US" dirty="0"/>
              <a:t>The “age of Realism” replaced Romanticism as the dominant philosophy after 1850.</a:t>
            </a:r>
            <a:endParaRPr lang="en-US" sz="3400" dirty="0"/>
          </a:p>
          <a:p>
            <a:pPr lvl="1"/>
            <a:r>
              <a:rPr lang="en-US" dirty="0"/>
              <a:t>A political outgrowth of realism was the notion of Realpolitik: the accomplishing of one’s political goals via practical means (rather than having idealism drive political decisions).</a:t>
            </a:r>
            <a:endParaRPr lang="en-US" sz="3400" dirty="0"/>
          </a:p>
          <a:p>
            <a:r>
              <a:rPr lang="en-US" dirty="0"/>
              <a:t>A new political era emerged where nationalist goals were achieved step-by-step in Machiavellian fashion (e.g. German unification, Italian unification, and Hungarian autonomy)/</a:t>
            </a:r>
            <a:endParaRPr lang="en-US" sz="3600" dirty="0"/>
          </a:p>
          <a:p>
            <a:r>
              <a:rPr lang="en-US" dirty="0"/>
              <a:t>In France, emperor Napoleon III (Louis Napoleon) would have to cater to liberals in order to maintain effective control.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6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2A8A-523A-4B48-BEF6-7F101C3F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Crimean War (1853-1856)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2FA34-72B8-44EB-8994-E7B2D362F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 of the of the failure of the Concert of Europe </a:t>
            </a:r>
          </a:p>
          <a:p>
            <a:pPr lvl="1"/>
            <a:r>
              <a:rPr lang="en-US" dirty="0"/>
              <a:t>Between 1848 and 1878 peace in Europe would be interrupted by several wars</a:t>
            </a:r>
          </a:p>
          <a:p>
            <a:r>
              <a:rPr lang="en-US" dirty="0"/>
              <a:t>Major Cause:</a:t>
            </a:r>
          </a:p>
          <a:p>
            <a:pPr lvl="1"/>
            <a:r>
              <a:rPr lang="en-US" dirty="0"/>
              <a:t>dispute between two groups of Christians over privileges in the Holy Land (Palestine) (Roman Catholics v. Eastern Orthodox)</a:t>
            </a:r>
          </a:p>
          <a:p>
            <a:pPr lvl="1"/>
            <a:r>
              <a:rPr lang="en-US" dirty="0"/>
              <a:t>Russia occupied Turkish controlled land along the Danube River </a:t>
            </a:r>
          </a:p>
          <a:p>
            <a:pPr lvl="1"/>
            <a:r>
              <a:rPr lang="en-US" dirty="0"/>
              <a:t>The Ottoman Empire declared war on Russia in 1853 when Nicholas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5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87B1-8648-4F94-A572-795FDE3F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1079C-CAA2-4DC2-917A-E03C72C9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5502"/>
            <a:ext cx="10820400" cy="5096882"/>
          </a:xfrm>
        </p:spPr>
        <p:txBody>
          <a:bodyPr/>
          <a:lstStyle/>
          <a:p>
            <a:r>
              <a:rPr lang="en-US" dirty="0"/>
              <a:t>In 1854, Britain and France declared war against Russia.</a:t>
            </a:r>
            <a:endParaRPr lang="en-US" sz="3600" dirty="0"/>
          </a:p>
          <a:p>
            <a:pPr lvl="1"/>
            <a:r>
              <a:rPr lang="en-US" dirty="0"/>
              <a:t>To some this was a major surprise as the Turks were not Christians, yet were supported by Britain and France who were Christian countries.</a:t>
            </a:r>
            <a:endParaRPr lang="en-US" sz="3600" dirty="0"/>
          </a:p>
          <a:p>
            <a:r>
              <a:rPr lang="en-US" dirty="0"/>
              <a:t>The “Four Points” included the following provisions:</a:t>
            </a:r>
            <a:endParaRPr lang="en-US" sz="3600" dirty="0"/>
          </a:p>
          <a:p>
            <a:pPr lvl="1"/>
            <a:r>
              <a:rPr lang="en-US" dirty="0"/>
              <a:t>Russia had to renounce claims to the occupied principalities on the Danube.</a:t>
            </a:r>
            <a:endParaRPr lang="en-US" sz="3600" dirty="0"/>
          </a:p>
          <a:p>
            <a:pPr lvl="1"/>
            <a:r>
              <a:rPr lang="en-US" dirty="0"/>
              <a:t>Navigation in the mouth of the Danube River (on the Black Sea) was internationalized.</a:t>
            </a:r>
            <a:endParaRPr lang="en-US" sz="3600" dirty="0"/>
          </a:p>
          <a:p>
            <a:pPr lvl="1"/>
            <a:r>
              <a:rPr lang="en-US" dirty="0"/>
              <a:t>Russia had to renounce its special role of protecting Greek Orthodox Christians within the Ottoman Empire.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8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A156-2082-4DD3-B429-CD42F55D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ADFCA-FF32-485D-BDA3-D736B1A53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Austria agreed to the “Four Points” and gave Russia an ultimatum to comply or Austria would join the war.</a:t>
            </a:r>
            <a:endParaRPr lang="en-US" sz="3600" dirty="0"/>
          </a:p>
          <a:p>
            <a:r>
              <a:rPr lang="en-US" dirty="0"/>
              <a:t>The new tsar, Alexander II, agreed to accept the Four Points and end the war.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D57A-ACEA-488E-BEC2-97A2CFC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1F15BC-1CEB-4F21-8F75-8FA43E115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56B79-6F47-42F0-BABB-EC18422A3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64" y="-1"/>
            <a:ext cx="5624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4D46-017A-489B-8DC2-CA74364B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Fighting The War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0A2A-BA30-4EF7-A2E6-FD7ADC36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292316" cy="5043720"/>
          </a:xfrm>
        </p:spPr>
        <p:txBody>
          <a:bodyPr/>
          <a:lstStyle/>
          <a:p>
            <a:r>
              <a:rPr lang="en-US" dirty="0"/>
              <a:t>Most of the war was fought on the Crimean peninsula in the Black Sea.</a:t>
            </a:r>
            <a:endParaRPr lang="en-US" sz="3600" dirty="0"/>
          </a:p>
          <a:p>
            <a:pPr lvl="0"/>
            <a:r>
              <a:rPr lang="en-US" dirty="0"/>
              <a:t>Over 50,000 British and French troops fought in the Crimea against Russian forces, seeking to take the Black Sea port city of Sebastopol.</a:t>
            </a:r>
            <a:endParaRPr lang="en-US" sz="3600" dirty="0"/>
          </a:p>
          <a:p>
            <a:pPr lvl="2"/>
            <a:r>
              <a:rPr lang="en-US" b="1" dirty="0"/>
              <a:t>Florence Nightingale</a:t>
            </a:r>
            <a:r>
              <a:rPr lang="en-US" dirty="0"/>
              <a:t> (1820-1910)</a:t>
            </a:r>
            <a:endParaRPr lang="en-US" sz="3200" dirty="0"/>
          </a:p>
          <a:p>
            <a:pPr lvl="3"/>
            <a:r>
              <a:rPr lang="en-US" u="sng" dirty="0"/>
              <a:t>British nurse who became a pioneer in modern nursing</a:t>
            </a:r>
            <a:endParaRPr lang="en-US" sz="3200" dirty="0"/>
          </a:p>
          <a:p>
            <a:pPr lvl="3"/>
            <a:r>
              <a:rPr lang="en-US" dirty="0"/>
              <a:t>During the Crimean War more men died of disease rather than by combat wounds.</a:t>
            </a:r>
            <a:endParaRPr lang="en-US" sz="3200" dirty="0"/>
          </a:p>
          <a:p>
            <a:pPr lvl="3"/>
            <a:r>
              <a:rPr lang="en-US" dirty="0"/>
              <a:t>Nightingale’s “Light Brigade” superbly tended to wounded men during the war, although fatalities due to disease remained high.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464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74644_Trading cards_AAS_v3" id="{4E496154-558D-4612-A753-0794614ED79B}" vid="{A8FAAD10-755F-4F52-9B7F-8A15476B6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5DA89-9689-4EB7-83A3-32913C232C3C}">
  <ds:schemaRefs>
    <ds:schemaRef ds:uri="71af3243-3dd4-4a8d-8c0d-dd76da1f02a5"/>
    <ds:schemaRef ds:uri="http://purl.org/dc/elements/1.1/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F44E19-6F9C-40C6-8F6B-82886B9019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FA373-FC71-43C5-B962-D433940CC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Trading cards</Template>
  <TotalTime>0</TotalTime>
  <Words>1687</Words>
  <Application>Microsoft Office PowerPoint</Application>
  <PresentationFormat>Widescreen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Book</vt:lpstr>
      <vt:lpstr>Impact</vt:lpstr>
      <vt:lpstr>Crop</vt:lpstr>
      <vt:lpstr>The Age of Realpolitik </vt:lpstr>
      <vt:lpstr>Failure of the Revolutions of 1848 </vt:lpstr>
      <vt:lpstr>PowerPoint Presentation</vt:lpstr>
      <vt:lpstr>Emergence of Realpolitik after 1848 </vt:lpstr>
      <vt:lpstr>Crimean War (1853-1856)</vt:lpstr>
      <vt:lpstr>PowerPoint Presentation</vt:lpstr>
      <vt:lpstr>PowerPoint Presentation</vt:lpstr>
      <vt:lpstr>PowerPoint Presentation</vt:lpstr>
      <vt:lpstr>Fighting The War </vt:lpstr>
      <vt:lpstr>PowerPoint Presentation</vt:lpstr>
      <vt:lpstr>Peace of Paris </vt:lpstr>
      <vt:lpstr>Second French Republic (1848-1852)</vt:lpstr>
      <vt:lpstr>PowerPoint Presentation</vt:lpstr>
      <vt:lpstr>PowerPoint Presentation</vt:lpstr>
      <vt:lpstr>The Second French Empire (Liberal Empire ) </vt:lpstr>
      <vt:lpstr>Reforms Under Napoleon III</vt:lpstr>
      <vt:lpstr>Failures of Napoleon III</vt:lpstr>
      <vt:lpstr>Italian Unification </vt:lpstr>
      <vt:lpstr>PowerPoint Presentation</vt:lpstr>
      <vt:lpstr>PowerPoint Presentation</vt:lpstr>
      <vt:lpstr>German Unification </vt:lpstr>
      <vt:lpstr>PowerPoint Presentation</vt:lpstr>
      <vt:lpstr>PowerPoint Presentation</vt:lpstr>
      <vt:lpstr>Franco-Prussian War (1870-1871)</vt:lpstr>
      <vt:lpstr>PowerPoint Presentation</vt:lpstr>
      <vt:lpstr>The Austro-Hungarian Empire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2019-11-11T17:08:47Z</dcterms:created>
  <dcterms:modified xsi:type="dcterms:W3CDTF">2019-11-11T18:45:55Z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