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8" r:id="rId6"/>
    <p:sldId id="261" r:id="rId7"/>
    <p:sldId id="269" r:id="rId8"/>
    <p:sldId id="262" r:id="rId9"/>
    <p:sldId id="270" r:id="rId10"/>
    <p:sldId id="264" r:id="rId11"/>
    <p:sldId id="271" r:id="rId12"/>
    <p:sldId id="263" r:id="rId13"/>
    <p:sldId id="265" r:id="rId14"/>
    <p:sldId id="266" r:id="rId15"/>
    <p:sldId id="272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529" autoAdjust="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Mongols </a:t>
            </a:r>
          </a:p>
        </p:txBody>
      </p:sp>
      <p:pic>
        <p:nvPicPr>
          <p:cNvPr id="6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3" r="23783"/>
          <a:stretch>
            <a:fillRect/>
          </a:stretch>
        </p:blipFill>
        <p:spPr>
          <a:xfrm>
            <a:off x="6538824" y="0"/>
            <a:ext cx="6502262" cy="6858000"/>
          </a:xfrm>
        </p:spPr>
      </p:pic>
      <p:pic>
        <p:nvPicPr>
          <p:cNvPr id="7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3" r="237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240144"/>
            <a:ext cx="9601200" cy="1036850"/>
          </a:xfrm>
        </p:spPr>
        <p:txBody>
          <a:bodyPr/>
          <a:lstStyle/>
          <a:p>
            <a:r>
              <a:rPr lang="en-US" dirty="0"/>
              <a:t>Mongol Expansion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399" y="1828799"/>
            <a:ext cx="10711721" cy="4706911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Two major reasons for expansion </a:t>
            </a:r>
          </a:p>
          <a:p>
            <a:pPr lvl="1"/>
            <a:r>
              <a:rPr lang="en-US" sz="3200" dirty="0"/>
              <a:t>The newly united Mongols needed a common task or else they would fragment and fall apart</a:t>
            </a:r>
          </a:p>
          <a:p>
            <a:pPr lvl="1"/>
            <a:r>
              <a:rPr lang="en-US" sz="3200" dirty="0"/>
              <a:t>needed external resources with which to reward followers</a:t>
            </a:r>
          </a:p>
          <a:p>
            <a:r>
              <a:rPr lang="en-US" sz="3200" dirty="0"/>
              <a:t>Conquests continued for about 50 years under Genghis Khan</a:t>
            </a:r>
          </a:p>
          <a:p>
            <a:r>
              <a:rPr lang="en-US" sz="3200" dirty="0"/>
              <a:t>China was #1 goal</a:t>
            </a:r>
          </a:p>
          <a:p>
            <a:r>
              <a:rPr lang="en-US" sz="3200" dirty="0"/>
              <a:t>1227- Genghis dies and his empire is split into 4 Khanates ruled by his 3 sons and grandson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4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7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Mongols and Russia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Golden Horde – khanate that controlled Russia </a:t>
            </a:r>
          </a:p>
          <a:p>
            <a:r>
              <a:rPr lang="en-US" sz="3600" dirty="0"/>
              <a:t>Invaded most of Russia </a:t>
            </a:r>
          </a:p>
          <a:p>
            <a:pPr lvl="1"/>
            <a:r>
              <a:rPr lang="en-US" sz="2800" dirty="0"/>
              <a:t>Tartars- Russia name for the Mongols </a:t>
            </a:r>
          </a:p>
          <a:p>
            <a:pPr lvl="1"/>
            <a:r>
              <a:rPr lang="en-US" sz="2800" dirty="0"/>
              <a:t>Major cities destroyed</a:t>
            </a:r>
          </a:p>
          <a:p>
            <a:pPr lvl="1"/>
            <a:r>
              <a:rPr lang="en-US" sz="2800" dirty="0"/>
              <a:t>Saint Sophia Cathedral spared because the Mongols were tolerant of religions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7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Mongols in China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399" y="1828800"/>
            <a:ext cx="10097125" cy="4343400"/>
          </a:xfrm>
        </p:spPr>
        <p:txBody>
          <a:bodyPr/>
          <a:lstStyle/>
          <a:p>
            <a:r>
              <a:rPr lang="en-US" sz="3200" dirty="0"/>
              <a:t>The Mongols conquered the Song Dynasty (first defeated the </a:t>
            </a:r>
            <a:r>
              <a:rPr lang="en-US" sz="3200" dirty="0" err="1"/>
              <a:t>Jin</a:t>
            </a:r>
            <a:r>
              <a:rPr lang="en-US" sz="3200" dirty="0"/>
              <a:t> Kingdom)</a:t>
            </a:r>
          </a:p>
          <a:p>
            <a:r>
              <a:rPr lang="en-US" sz="3200" dirty="0"/>
              <a:t>The Khanate of the Great Khan </a:t>
            </a:r>
          </a:p>
          <a:p>
            <a:pPr lvl="1"/>
            <a:r>
              <a:rPr lang="en-US" sz="2800" dirty="0"/>
              <a:t>Led by Kublai Khan </a:t>
            </a:r>
          </a:p>
          <a:p>
            <a:pPr lvl="1"/>
            <a:r>
              <a:rPr lang="en-US" sz="2800" dirty="0"/>
              <a:t>Established the Yuan Dynasty in China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9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Marco Polo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Merchant from Venice, Italy</a:t>
            </a:r>
          </a:p>
          <a:p>
            <a:r>
              <a:rPr lang="en-US" sz="3200" dirty="0"/>
              <a:t>Served as an administrator to Kublai Khan for 17 years</a:t>
            </a:r>
          </a:p>
          <a:p>
            <a:r>
              <a:rPr lang="en-US" sz="3200" dirty="0"/>
              <a:t>Kept a diary of everything he encountered and experienced</a:t>
            </a:r>
          </a:p>
          <a:p>
            <a:pPr lvl="1"/>
            <a:r>
              <a:rPr lang="en-US" sz="2800" dirty="0"/>
              <a:t>Primary way in which Europeans learned about the east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1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425" y="-30843"/>
            <a:ext cx="7224032" cy="6888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840" y="-30843"/>
            <a:ext cx="9292319" cy="68974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9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Total religious toleration </a:t>
            </a:r>
            <a:r>
              <a:rPr lang="en-US" sz="3200" dirty="0">
                <a:sym typeface="Wingdings"/>
              </a:rPr>
              <a:t> as long as religion wasn’t the cause of political opposition</a:t>
            </a:r>
          </a:p>
          <a:p>
            <a:r>
              <a:rPr lang="en-US" sz="3200" dirty="0">
                <a:sym typeface="Wingdings"/>
              </a:rPr>
              <a:t>Major religions throughout the Mongol Empire = Buddhism, Christianity, Islam, and Daoism</a:t>
            </a:r>
          </a:p>
          <a:p>
            <a:r>
              <a:rPr lang="en-US" sz="3200" dirty="0"/>
              <a:t>The Mongols also helped spread the Plague (Black Death) on their conquest westward. </a:t>
            </a:r>
          </a:p>
        </p:txBody>
      </p:sp>
    </p:spTree>
    <p:extLst>
      <p:ext uri="{BB962C8B-B14F-4D97-AF65-F5344CB8AC3E}">
        <p14:creationId xmlns:p14="http://schemas.microsoft.com/office/powerpoint/2010/main" val="22616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/>
              <a:t>The Mongols were a pastoral nomadic people</a:t>
            </a:r>
          </a:p>
          <a:p>
            <a:r>
              <a:rPr lang="en-US" sz="3900" dirty="0"/>
              <a:t>From central Asia</a:t>
            </a:r>
          </a:p>
          <a:p>
            <a:r>
              <a:rPr lang="en-US" sz="3900" dirty="0"/>
              <a:t>Organized around families, clans, and/or tribes </a:t>
            </a:r>
          </a:p>
          <a:p>
            <a:pPr lvl="1"/>
            <a:r>
              <a:rPr lang="en-US" sz="3500" dirty="0"/>
              <a:t>Lived in small villages with kinfolk</a:t>
            </a:r>
          </a:p>
          <a:p>
            <a:r>
              <a:rPr lang="en-US" sz="3900" dirty="0"/>
              <a:t>Moved based on seasonal changes </a:t>
            </a:r>
          </a:p>
          <a:p>
            <a:pPr lvl="1"/>
            <a:r>
              <a:rPr lang="en-US" sz="3500" dirty="0"/>
              <a:t>Took their homes with them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0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Mongol Women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10441898" cy="4721902"/>
          </a:xfrm>
        </p:spPr>
        <p:txBody>
          <a:bodyPr>
            <a:normAutofit fontScale="85000" lnSpcReduction="10000"/>
          </a:bodyPr>
          <a:lstStyle/>
          <a:p>
            <a:r>
              <a:rPr lang="en-US" sz="3900" dirty="0"/>
              <a:t>Pastoralists offered women a higher status in society</a:t>
            </a:r>
          </a:p>
          <a:p>
            <a:pPr lvl="1"/>
            <a:r>
              <a:rPr lang="en-US" sz="3500" dirty="0"/>
              <a:t>Fewer restrictions</a:t>
            </a:r>
          </a:p>
          <a:p>
            <a:pPr lvl="1"/>
            <a:r>
              <a:rPr lang="en-US" sz="3500" dirty="0"/>
              <a:t>Greater role in public life</a:t>
            </a:r>
          </a:p>
          <a:p>
            <a:pPr lvl="1"/>
            <a:r>
              <a:rPr lang="en-US" sz="3500" dirty="0"/>
              <a:t>Involved in productive labor</a:t>
            </a:r>
          </a:p>
          <a:p>
            <a:r>
              <a:rPr lang="en-US" sz="3900" dirty="0"/>
              <a:t>Mongol women:</a:t>
            </a:r>
          </a:p>
          <a:p>
            <a:pPr lvl="1"/>
            <a:r>
              <a:rPr lang="en-US" sz="3500" dirty="0"/>
              <a:t>Could initiate divorce</a:t>
            </a:r>
          </a:p>
          <a:p>
            <a:pPr lvl="1"/>
            <a:r>
              <a:rPr lang="en-US" sz="3500" dirty="0"/>
              <a:t>Could remarry if widowed</a:t>
            </a:r>
          </a:p>
          <a:p>
            <a:pPr lvl="1"/>
            <a:r>
              <a:rPr lang="en-US" sz="3500" dirty="0"/>
              <a:t>Served as political advisors</a:t>
            </a:r>
          </a:p>
          <a:p>
            <a:pPr lvl="1"/>
            <a:r>
              <a:rPr lang="en-US" sz="3500" dirty="0"/>
              <a:t>active in the military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5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Interactions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Nomadic states had military advantages</a:t>
            </a:r>
          </a:p>
          <a:p>
            <a:pPr lvl="1"/>
            <a:r>
              <a:rPr lang="en-US" sz="3200" dirty="0"/>
              <a:t>Horseback riding and hunting skills</a:t>
            </a:r>
          </a:p>
          <a:p>
            <a:pPr lvl="1"/>
            <a:r>
              <a:rPr lang="en-US" sz="3200" dirty="0"/>
              <a:t>Entire male population and many females trained in these skills</a:t>
            </a:r>
          </a:p>
          <a:p>
            <a:r>
              <a:rPr lang="en-US" sz="3600" dirty="0"/>
              <a:t>Mongols developed the stirrup to help a rider stay on the horse</a:t>
            </a:r>
          </a:p>
          <a:p>
            <a:r>
              <a:rPr lang="en-US" sz="3600" dirty="0"/>
              <a:t>Used their militaries to extract wealth from larger civilizations</a:t>
            </a:r>
            <a:r>
              <a:rPr lang="en-US" sz="3600" dirty="0">
                <a:sym typeface="Wingdings"/>
              </a:rPr>
              <a:t> through raiding, trading, and extortion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7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283" y="6246"/>
            <a:ext cx="7421381" cy="685175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0"/>
            <a:ext cx="12192001" cy="685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2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Mongol Empire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799"/>
            <a:ext cx="10411918" cy="488679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Largest land-based empire in world history</a:t>
            </a:r>
          </a:p>
          <a:p>
            <a:pPr lvl="1"/>
            <a:r>
              <a:rPr lang="en-US" sz="2800" dirty="0"/>
              <a:t>Stretched from the Pacific coast of Asia to Eastern Europe</a:t>
            </a:r>
          </a:p>
          <a:p>
            <a:r>
              <a:rPr lang="en-US" sz="3200" dirty="0"/>
              <a:t>Brought the major civilizations of Eurasia (Europe, China, and the Islamic world) into more direct contact </a:t>
            </a:r>
          </a:p>
          <a:p>
            <a:r>
              <a:rPr lang="en-US" sz="3200" dirty="0"/>
              <a:t>One major contribution = facilitated worldwide networks of exchange and communication</a:t>
            </a:r>
          </a:p>
          <a:p>
            <a:r>
              <a:rPr lang="en-US" sz="3200" dirty="0"/>
              <a:t>No real cultural impact</a:t>
            </a:r>
          </a:p>
          <a:p>
            <a:pPr lvl="1"/>
            <a:r>
              <a:rPr lang="en-US" sz="2800" dirty="0"/>
              <a:t>Did not spread any major religion</a:t>
            </a:r>
          </a:p>
          <a:p>
            <a:pPr lvl="1"/>
            <a:r>
              <a:rPr lang="en-US" sz="2800" dirty="0"/>
              <a:t>Did not spread their language or culture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3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76"/>
            <a:ext cx="12192001" cy="685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9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Genghis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United and led the Mongols</a:t>
            </a:r>
          </a:p>
          <a:p>
            <a:pPr lvl="1"/>
            <a:r>
              <a:rPr lang="en-US" sz="2800" dirty="0"/>
              <a:t>Used shifting tribal alliances and betrayals</a:t>
            </a:r>
          </a:p>
          <a:p>
            <a:pPr lvl="1"/>
            <a:r>
              <a:rPr lang="en-US" sz="2800" dirty="0"/>
              <a:t>military victories</a:t>
            </a:r>
          </a:p>
          <a:p>
            <a:pPr lvl="1"/>
            <a:r>
              <a:rPr lang="en-US" sz="2800" dirty="0"/>
              <a:t>Used his reputation as a leader generous to friends and ruthless to enemies</a:t>
            </a:r>
          </a:p>
          <a:p>
            <a:pPr lvl="1"/>
            <a:r>
              <a:rPr lang="en-US" sz="2800" dirty="0"/>
              <a:t>Incorporated warriors from defeated tribes into his own forces</a:t>
            </a:r>
          </a:p>
          <a:p>
            <a:r>
              <a:rPr lang="en-US" sz="3200" dirty="0"/>
              <a:t>In 1206 the </a:t>
            </a:r>
            <a:r>
              <a:rPr lang="en-US" sz="3200" dirty="0" err="1"/>
              <a:t>kurlitai</a:t>
            </a:r>
            <a:r>
              <a:rPr lang="en-US" sz="3200" dirty="0"/>
              <a:t> recognized Genghis as the Khan</a:t>
            </a:r>
          </a:p>
          <a:p>
            <a:pPr lvl="1"/>
            <a:r>
              <a:rPr lang="en-US" sz="2800" dirty="0"/>
              <a:t>Means “universal” or “supreme” ruler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3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9" y="0"/>
            <a:ext cx="6188528" cy="688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3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Custom 2">
      <a:dk1>
        <a:sysClr val="windowText" lastClr="000000"/>
      </a:dk1>
      <a:lt1>
        <a:sysClr val="window" lastClr="FFFFFF"/>
      </a:lt1>
      <a:dk2>
        <a:srgbClr val="A5A5A5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19</TotalTime>
  <Words>489</Words>
  <Application>Microsoft Office PowerPoint</Application>
  <PresentationFormat>Widescreen</PresentationFormat>
  <Paragraphs>69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Book Antiqua</vt:lpstr>
      <vt:lpstr>Sales Direction 16X9</vt:lpstr>
      <vt:lpstr>The Mongols </vt:lpstr>
      <vt:lpstr>Introduction </vt:lpstr>
      <vt:lpstr>Mongol Women </vt:lpstr>
      <vt:lpstr>Military Interactions </vt:lpstr>
      <vt:lpstr>PowerPoint Presentation</vt:lpstr>
      <vt:lpstr>The Mongol Empire </vt:lpstr>
      <vt:lpstr>PowerPoint Presentation</vt:lpstr>
      <vt:lpstr>Genghis </vt:lpstr>
      <vt:lpstr>PowerPoint Presentation</vt:lpstr>
      <vt:lpstr>Mongol Expansion </vt:lpstr>
      <vt:lpstr>PowerPoint Presentation</vt:lpstr>
      <vt:lpstr>Mongols and Russia </vt:lpstr>
      <vt:lpstr>Mongols in China </vt:lpstr>
      <vt:lpstr>Marco Polo </vt:lpstr>
      <vt:lpstr>PowerPoint Presentation</vt:lpstr>
      <vt:lpstr>Legacy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Mongols</dc:title>
  <dc:creator>Phillip Thurmond</dc:creator>
  <cp:lastModifiedBy>Phillip Thurmond</cp:lastModifiedBy>
  <cp:revision>4</cp:revision>
  <dcterms:created xsi:type="dcterms:W3CDTF">2018-09-04T17:11:22Z</dcterms:created>
  <dcterms:modified xsi:type="dcterms:W3CDTF">2019-08-29T14:50:10Z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