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-148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6D2FB-EB65-430F-B658-FA97CDA3D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Effects of the Industrial Revolution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67D15D-9070-40B7-BBAE-FA76E096BB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9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8415-553F-4F54-A016-70576D76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Movement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6B4F-7180-4B50-8056-808A0B48A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1039913" cy="4378538"/>
          </a:xfrm>
        </p:spPr>
        <p:txBody>
          <a:bodyPr>
            <a:normAutofit/>
          </a:bodyPr>
          <a:lstStyle/>
          <a:p>
            <a:r>
              <a:rPr lang="en-US" dirty="0"/>
              <a:t>Certain leaders began organizing groups of workers to resist exploitation of the proletariat by business owners </a:t>
            </a:r>
          </a:p>
          <a:p>
            <a:r>
              <a:rPr lang="en-US" dirty="0"/>
              <a:t>Combination Acts (1799) </a:t>
            </a:r>
          </a:p>
          <a:p>
            <a:pPr lvl="1"/>
            <a:r>
              <a:rPr lang="en-US" dirty="0"/>
              <a:t>Parliament prohibited labor unions</a:t>
            </a:r>
          </a:p>
          <a:p>
            <a:pPr lvl="1"/>
            <a:r>
              <a:rPr lang="en-US" dirty="0"/>
              <a:t> Reaction to fear of radicalism in the French Revolution. </a:t>
            </a:r>
          </a:p>
          <a:p>
            <a:pPr lvl="1"/>
            <a:r>
              <a:rPr lang="en-US" dirty="0"/>
              <a:t>Widely disregarded by workers. </a:t>
            </a:r>
          </a:p>
          <a:p>
            <a:pPr lvl="1"/>
            <a:r>
              <a:rPr lang="en-US" dirty="0"/>
              <a:t>Repealed in 1824 and unions became more tolerated after 1825. </a:t>
            </a:r>
          </a:p>
          <a:p>
            <a:r>
              <a:rPr lang="en-US" dirty="0"/>
              <a:t>Robert Owen (1771-1858) in 1834, organized the Grand National Consolidated Trades Union. </a:t>
            </a:r>
          </a:p>
          <a:p>
            <a:pPr lvl="1"/>
            <a:r>
              <a:rPr lang="en-US" dirty="0"/>
              <a:t>Scottish industrialist who pioneered industrial relations by combining firm discipline with a concern for the health, safety, and work hours of workers. </a:t>
            </a:r>
          </a:p>
          <a:p>
            <a:pPr lvl="1"/>
            <a:r>
              <a:rPr lang="en-US" dirty="0"/>
              <a:t>His and other unionization efforts failed and British labor movement moved once again after 1851 in the direction of craft unions. </a:t>
            </a:r>
          </a:p>
        </p:txBody>
      </p:sp>
    </p:spTree>
    <p:extLst>
      <p:ext uri="{BB962C8B-B14F-4D97-AF65-F5344CB8AC3E}">
        <p14:creationId xmlns:p14="http://schemas.microsoft.com/office/powerpoint/2010/main" val="11843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1FD6-8342-4957-914F-8F65CF340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F867-9969-406E-A470-583401D52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7" y="2085474"/>
            <a:ext cx="11266887" cy="4486776"/>
          </a:xfrm>
        </p:spPr>
        <p:txBody>
          <a:bodyPr>
            <a:normAutofit/>
          </a:bodyPr>
          <a:lstStyle/>
          <a:p>
            <a:r>
              <a:rPr lang="en-US" sz="2000" dirty="0"/>
              <a:t>Chartists sought political democracy. </a:t>
            </a:r>
          </a:p>
          <a:p>
            <a:pPr lvl="1"/>
            <a:r>
              <a:rPr lang="en-US" sz="2000" dirty="0"/>
              <a:t>Organized in the face of Owen’s national trade union collapse. </a:t>
            </a:r>
          </a:p>
          <a:p>
            <a:pPr lvl="1"/>
            <a:r>
              <a:rPr lang="en-US" sz="2000" dirty="0"/>
              <a:t>Demanded that all men have the right to vote. </a:t>
            </a:r>
          </a:p>
          <a:p>
            <a:pPr lvl="1"/>
            <a:r>
              <a:rPr lang="en-US" sz="2000" dirty="0"/>
              <a:t>Sought to change what they saw as an oppressive economic system of exploitation. </a:t>
            </a:r>
          </a:p>
          <a:p>
            <a:r>
              <a:rPr lang="en-US" sz="2000" dirty="0"/>
              <a:t>Unions campaigned for 10 hour days and to permit duty-free imports of wheat into Britain to secure cheap bread</a:t>
            </a:r>
          </a:p>
          <a:p>
            <a:pPr lvl="1"/>
            <a:r>
              <a:rPr lang="en-US" sz="1800" dirty="0"/>
              <a:t>Anti-Corn Laws League fought to get rid of the tariffs on imported grain that favored landowners </a:t>
            </a:r>
          </a:p>
          <a:p>
            <a:r>
              <a:rPr lang="en-US" sz="2000" dirty="0"/>
              <a:t>Union action, combined with general prosperity and a developing social conscience, led to improved working conditions, better wages, and reduced work hours.</a:t>
            </a:r>
          </a:p>
        </p:txBody>
      </p:sp>
    </p:spTree>
    <p:extLst>
      <p:ext uri="{BB962C8B-B14F-4D97-AF65-F5344CB8AC3E}">
        <p14:creationId xmlns:p14="http://schemas.microsoft.com/office/powerpoint/2010/main" val="297625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3141-E91C-4AF6-905F-F4387616B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Working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49DDC-FFDA-48D1-AB36-41ED5940C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023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Factory work meant more discipline and lost personal freedom. </a:t>
            </a:r>
          </a:p>
          <a:p>
            <a:r>
              <a:rPr lang="en-US" sz="2800" dirty="0"/>
              <a:t>Work became impersonal </a:t>
            </a:r>
          </a:p>
          <a:p>
            <a:r>
              <a:rPr lang="en-US" sz="2800" dirty="0"/>
              <a:t>Cottage workers reluctant to work in factories even for decent wages because the environment was so different from what they were used to. </a:t>
            </a:r>
          </a:p>
          <a:p>
            <a:r>
              <a:rPr lang="en-US" sz="2800" dirty="0"/>
              <a:t>Early factories resembled English poorhouses, where destitute people went to live on welfare. </a:t>
            </a:r>
          </a:p>
          <a:p>
            <a:pPr lvl="1"/>
            <a:r>
              <a:rPr lang="en-US" sz="2400" dirty="0"/>
              <a:t>Some poorhouses were industrial prisons</a:t>
            </a:r>
          </a:p>
        </p:txBody>
      </p:sp>
    </p:spTree>
    <p:extLst>
      <p:ext uri="{BB962C8B-B14F-4D97-AF65-F5344CB8AC3E}">
        <p14:creationId xmlns:p14="http://schemas.microsoft.com/office/powerpoint/2010/main" val="1151951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FDA2-81A7-48B1-A398-6BD5B6886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Labor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AAFF-B171-40E8-8EF5-C002FF42F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193712"/>
            <a:ext cx="11116926" cy="44261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Causes for increased child labor </a:t>
            </a:r>
          </a:p>
          <a:p>
            <a:pPr lvl="1"/>
            <a:r>
              <a:rPr lang="en-US" sz="2000" dirty="0"/>
              <a:t>More agricultural workers became weavers as they were paid relatively well. </a:t>
            </a:r>
          </a:p>
          <a:p>
            <a:pPr lvl="1"/>
            <a:r>
              <a:rPr lang="en-US" sz="2000" dirty="0"/>
              <a:t>English factories scared off many potential workers as they resembled the poorhouses.</a:t>
            </a:r>
          </a:p>
          <a:p>
            <a:pPr lvl="1"/>
            <a:r>
              <a:rPr lang="en-US" sz="2000" dirty="0"/>
              <a:t>Factory owners thus turned to child labor. </a:t>
            </a:r>
          </a:p>
          <a:p>
            <a:r>
              <a:rPr lang="en-US" sz="2400" dirty="0"/>
              <a:t>Abandoned children became a main source of labor from local parishes and orphanages. </a:t>
            </a:r>
          </a:p>
          <a:p>
            <a:r>
              <a:rPr lang="en-US" sz="2400" dirty="0"/>
              <a:t>Child exploitation was not new, however. </a:t>
            </a:r>
          </a:p>
          <a:p>
            <a:pPr lvl="1"/>
            <a:r>
              <a:rPr lang="en-US" sz="2000" dirty="0"/>
              <a:t>Children were doing much of same work they did traditionally in the cottage industry. </a:t>
            </a:r>
          </a:p>
          <a:p>
            <a:r>
              <a:rPr lang="en-US" sz="2400" dirty="0"/>
              <a:t>Children &amp; parents typically worked 12 hour days </a:t>
            </a:r>
          </a:p>
        </p:txBody>
      </p:sp>
    </p:spTree>
    <p:extLst>
      <p:ext uri="{BB962C8B-B14F-4D97-AF65-F5344CB8AC3E}">
        <p14:creationId xmlns:p14="http://schemas.microsoft.com/office/powerpoint/2010/main" val="208886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FC5A-6B82-4F5F-9D36-E6CC94A7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Parliament’s Responses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8CEF0-AD72-4B88-AA05-B4EA4864D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973238" cy="4416638"/>
          </a:xfrm>
        </p:spPr>
        <p:txBody>
          <a:bodyPr>
            <a:normAutofit/>
          </a:bodyPr>
          <a:lstStyle/>
          <a:p>
            <a:r>
              <a:rPr lang="en-US" sz="2400" dirty="0"/>
              <a:t>The Saddler Commission investigated working conditions and helped initiate legislation to improve conditions in factories. </a:t>
            </a:r>
          </a:p>
          <a:p>
            <a:r>
              <a:rPr lang="en-US" sz="2400" dirty="0"/>
              <a:t>Factory Act of 1833: </a:t>
            </a:r>
          </a:p>
          <a:p>
            <a:pPr lvl="1"/>
            <a:r>
              <a:rPr lang="en-US" sz="2000" dirty="0"/>
              <a:t>Limited workday for children ages 9-13 to 8 </a:t>
            </a:r>
            <a:r>
              <a:rPr lang="en-US" sz="2000" dirty="0" err="1"/>
              <a:t>hrs</a:t>
            </a:r>
            <a:r>
              <a:rPr lang="en-US" sz="2000" dirty="0"/>
              <a:t> per day </a:t>
            </a:r>
          </a:p>
          <a:p>
            <a:pPr lvl="1"/>
            <a:r>
              <a:rPr lang="en-US" sz="2000" dirty="0"/>
              <a:t>Limited hours of ages 14-18 to 12 hours. </a:t>
            </a:r>
          </a:p>
          <a:p>
            <a:pPr lvl="1"/>
            <a:r>
              <a:rPr lang="en-US" sz="2000" dirty="0"/>
              <a:t>Prohibited hiring children under age 9; children were to go to elementary schools factory owners were required to establish</a:t>
            </a:r>
          </a:p>
          <a:p>
            <a:pPr lvl="1"/>
            <a:r>
              <a:rPr lang="en-US" sz="2000" dirty="0"/>
              <a:t>Employment of children declined rapidly. </a:t>
            </a:r>
          </a:p>
          <a:p>
            <a:r>
              <a:rPr lang="en-US" sz="2400" dirty="0"/>
              <a:t>Mines Act of 1842: prohibited all boys and girls under age 10 from working underground. </a:t>
            </a:r>
          </a:p>
        </p:txBody>
      </p:sp>
    </p:spTree>
    <p:extLst>
      <p:ext uri="{BB962C8B-B14F-4D97-AF65-F5344CB8AC3E}">
        <p14:creationId xmlns:p14="http://schemas.microsoft.com/office/powerpoint/2010/main" val="3261970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E46D1-5375-48C2-82EF-C1E37719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F5930-1875-4E1E-AF93-92917627C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57400"/>
            <a:ext cx="10554574" cy="454342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Cities:</a:t>
            </a:r>
          </a:p>
          <a:p>
            <a:pPr lvl="1"/>
            <a:r>
              <a:rPr lang="en-US" sz="1800" dirty="0"/>
              <a:t>Largest population transfer in human history. </a:t>
            </a:r>
          </a:p>
          <a:p>
            <a:pPr lvl="1"/>
            <a:r>
              <a:rPr lang="en-US" sz="1800" dirty="0"/>
              <a:t>Birth of factory towns; cities grew into large industrial centers such as Manchester and Liverpool</a:t>
            </a:r>
          </a:p>
          <a:p>
            <a:pPr lvl="1"/>
            <a:r>
              <a:rPr lang="en-US" sz="1800" dirty="0"/>
              <a:t>Role of the city changed in the 19th century from governmental and cultural centers, to industrial centers.</a:t>
            </a:r>
          </a:p>
          <a:p>
            <a:r>
              <a:rPr lang="en-US" sz="2000" dirty="0"/>
              <a:t>Working class injustices</a:t>
            </a:r>
          </a:p>
          <a:p>
            <a:pPr lvl="1"/>
            <a:r>
              <a:rPr lang="en-US" sz="1800" dirty="0"/>
              <a:t>gender exploitation and standard-of-living issues became the 19th century’s great social and political dilemmas. </a:t>
            </a:r>
          </a:p>
          <a:p>
            <a:r>
              <a:rPr lang="en-US" sz="2000" dirty="0"/>
              <a:t>Family structure and gender roles within the family were altered.  (i.e. women working outside the home) </a:t>
            </a:r>
          </a:p>
          <a:p>
            <a:r>
              <a:rPr lang="en-US" sz="2000" dirty="0"/>
              <a:t>Overcrowding may have lead to human catastrophes such as the Irish Potato famine and similar events in central Europe </a:t>
            </a:r>
          </a:p>
        </p:txBody>
      </p:sp>
    </p:spTree>
    <p:extLst>
      <p:ext uri="{BB962C8B-B14F-4D97-AF65-F5344CB8AC3E}">
        <p14:creationId xmlns:p14="http://schemas.microsoft.com/office/powerpoint/2010/main" val="50642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83209-3DA9-4BC9-8520-268F5B47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the Family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E0FE2-8D8E-4B42-AF6A-5B76B33F0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0913"/>
          </a:xfrm>
        </p:spPr>
        <p:txBody>
          <a:bodyPr>
            <a:normAutofit/>
          </a:bodyPr>
          <a:lstStyle/>
          <a:p>
            <a:r>
              <a:rPr lang="en-US" sz="2400" dirty="0"/>
              <a:t>Family structure and gender roles within the family were altered by the Industrial Revolution </a:t>
            </a:r>
          </a:p>
          <a:p>
            <a:pPr lvl="1"/>
            <a:r>
              <a:rPr lang="en-US" sz="2000" dirty="0"/>
              <a:t>Productive work was taken out of the home </a:t>
            </a:r>
          </a:p>
          <a:p>
            <a:pPr lvl="1"/>
            <a:r>
              <a:rPr lang="en-US" sz="2000" dirty="0"/>
              <a:t>As factory wages for skilled adult males rose, women &amp; children were separated from the workplace. </a:t>
            </a:r>
          </a:p>
          <a:p>
            <a:pPr lvl="1"/>
            <a:r>
              <a:rPr lang="en-US" sz="2000" dirty="0"/>
              <a:t>Gender-determined roles at home and domestic life emerged slowly. </a:t>
            </a:r>
          </a:p>
          <a:p>
            <a:pPr lvl="1"/>
            <a:r>
              <a:rPr lang="en-US" sz="2000" dirty="0"/>
              <a:t>Married women came to be associated with domestic duties, while men tended to be the sole wage earner</a:t>
            </a:r>
          </a:p>
          <a:p>
            <a:pPr lvl="1"/>
            <a:r>
              <a:rPr lang="en-US" sz="2000" dirty="0"/>
              <a:t>Single women and widows had much work available, but that work commanded low wages</a:t>
            </a:r>
          </a:p>
        </p:txBody>
      </p:sp>
    </p:spTree>
    <p:extLst>
      <p:ext uri="{BB962C8B-B14F-4D97-AF65-F5344CB8AC3E}">
        <p14:creationId xmlns:p14="http://schemas.microsoft.com/office/powerpoint/2010/main" val="264835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EC1B3-5919-46B2-A083-70614364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Age of the Middle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437E6-2057-49D5-BDFC-EDCA63C3F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990725"/>
            <a:ext cx="11220888" cy="471487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new class of factory owners emerged in this period: the bourgeoisie. </a:t>
            </a:r>
          </a:p>
          <a:p>
            <a:r>
              <a:rPr lang="en-US" sz="2400" dirty="0"/>
              <a:t>Two levels of bourgeoisie existed: </a:t>
            </a:r>
          </a:p>
          <a:p>
            <a:pPr lvl="1"/>
            <a:r>
              <a:rPr lang="en-US" sz="2000" dirty="0"/>
              <a:t>Upper bourgeoisie: great bankers, merchants and industrialists who demanded free enterprise and high tariffs. </a:t>
            </a:r>
          </a:p>
          <a:p>
            <a:pPr lvl="1"/>
            <a:r>
              <a:rPr lang="en-US" sz="2000" dirty="0"/>
              <a:t>Lower bourgeoisie (“petite bourgeoisie”): small industrialists, merchants, and professional men who demanded stability and security from the government. </a:t>
            </a:r>
          </a:p>
          <a:p>
            <a:r>
              <a:rPr lang="en-US" sz="2400" dirty="0"/>
              <a:t>New opportunities for certain groups emerged. </a:t>
            </a:r>
          </a:p>
          <a:p>
            <a:pPr lvl="1"/>
            <a:r>
              <a:rPr lang="en-US" sz="2000" dirty="0"/>
              <a:t>Artisans and skilled workers who were highly talented achieved significant success. </a:t>
            </a:r>
          </a:p>
          <a:p>
            <a:pPr lvl="1"/>
            <a:r>
              <a:rPr lang="en-US" sz="2000" dirty="0"/>
              <a:t>Certain ethnic and religious groups became successful </a:t>
            </a:r>
          </a:p>
          <a:p>
            <a:pPr lvl="1"/>
            <a:r>
              <a:rPr lang="en-US" sz="2000" dirty="0"/>
              <a:t>Quakers and Scots in England. </a:t>
            </a:r>
          </a:p>
          <a:p>
            <a:pPr lvl="1"/>
            <a:r>
              <a:rPr lang="en-US" sz="2000" dirty="0"/>
              <a:t>Protestants and Jews dominated banking in Catholic France. </a:t>
            </a:r>
          </a:p>
        </p:txBody>
      </p:sp>
    </p:spTree>
    <p:extLst>
      <p:ext uri="{BB962C8B-B14F-4D97-AF65-F5344CB8AC3E}">
        <p14:creationId xmlns:p14="http://schemas.microsoft.com/office/powerpoint/2010/main" val="3751166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8718-B62A-4C6D-BDA5-1AFA2E18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75E1D-64F0-46FC-9C7A-E06002BB3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743076"/>
            <a:ext cx="10554574" cy="4838700"/>
          </a:xfrm>
        </p:spPr>
        <p:txBody>
          <a:bodyPr>
            <a:normAutofit/>
          </a:bodyPr>
          <a:lstStyle/>
          <a:p>
            <a:r>
              <a:rPr lang="en-US" sz="2800" dirty="0"/>
              <a:t>As factories grew larger, opportunities for advancement declined in well-developed industries. </a:t>
            </a:r>
          </a:p>
          <a:p>
            <a:pPr lvl="1"/>
            <a:r>
              <a:rPr lang="en-US" sz="2400" dirty="0"/>
              <a:t>Capital-intensive industry made it harder for skilled artisans to become wealthy manufacturers </a:t>
            </a:r>
          </a:p>
          <a:p>
            <a:pPr lvl="1"/>
            <a:r>
              <a:rPr lang="en-US" sz="2400" dirty="0"/>
              <a:t>Formal education thus became more important as a means of social advancement (but the cost was often prohibitive to those below the middle class) </a:t>
            </a:r>
          </a:p>
          <a:p>
            <a:pPr lvl="1"/>
            <a:r>
              <a:rPr lang="en-US" sz="2400" dirty="0"/>
              <a:t>In England by 1830 and Germany in 1860, leading industrialists were more likely to have inherited their businesses.</a:t>
            </a:r>
          </a:p>
        </p:txBody>
      </p:sp>
    </p:spTree>
    <p:extLst>
      <p:ext uri="{BB962C8B-B14F-4D97-AF65-F5344CB8AC3E}">
        <p14:creationId xmlns:p14="http://schemas.microsoft.com/office/powerpoint/2010/main" val="740634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0A6C8-7B37-4769-B50E-5B99F2B0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Proletariat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FE36E-663F-4F92-B82B-4617FF5C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288" y="1917487"/>
            <a:ext cx="11295462" cy="4635713"/>
          </a:xfrm>
        </p:spPr>
        <p:txBody>
          <a:bodyPr>
            <a:normAutofit/>
          </a:bodyPr>
          <a:lstStyle/>
          <a:p>
            <a:r>
              <a:rPr lang="en-US" sz="2000" dirty="0"/>
              <a:t>Factory workers emerged as a new group in society and the fastest-growing social class: the “proletariat” </a:t>
            </a:r>
          </a:p>
          <a:p>
            <a:r>
              <a:rPr lang="en-US" sz="2000" dirty="0"/>
              <a:t>During the first century of the industrial revolution a surplus of labor resulted in poor conditions for workers. </a:t>
            </a:r>
          </a:p>
          <a:p>
            <a:pPr lvl="1"/>
            <a:r>
              <a:rPr lang="en-US" sz="1800" dirty="0"/>
              <a:t>Hours in factories as much as 14 hours a day, occasionally more; few holidays.</a:t>
            </a:r>
          </a:p>
          <a:p>
            <a:pPr lvl="1"/>
            <a:r>
              <a:rPr lang="en-US" sz="1800" dirty="0"/>
              <a:t>Working conditions were often brutal and unsafe </a:t>
            </a:r>
          </a:p>
          <a:p>
            <a:pPr lvl="1"/>
            <a:r>
              <a:rPr lang="en-US" sz="1800" dirty="0"/>
              <a:t>Low wages, particularly for women and children </a:t>
            </a:r>
          </a:p>
          <a:p>
            <a:r>
              <a:rPr lang="en-US" sz="2000" dirty="0"/>
              <a:t>Poorhouses emerged to provide work to those who were unemployed </a:t>
            </a:r>
          </a:p>
          <a:p>
            <a:pPr lvl="1"/>
            <a:r>
              <a:rPr lang="en-US" sz="1800" dirty="0"/>
              <a:t>Poorhouse conditions were often intentionally oppressive. </a:t>
            </a:r>
          </a:p>
          <a:p>
            <a:pPr lvl="1"/>
            <a:r>
              <a:rPr lang="en-US" sz="1800" dirty="0"/>
              <a:t>A major goal was to persuade workers to leave the poorhouse and find work elsewhere </a:t>
            </a:r>
          </a:p>
        </p:txBody>
      </p:sp>
    </p:spTree>
    <p:extLst>
      <p:ext uri="{BB962C8B-B14F-4D97-AF65-F5344CB8AC3E}">
        <p14:creationId xmlns:p14="http://schemas.microsoft.com/office/powerpoint/2010/main" val="158683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BE30-1218-4F98-9070-476FD9FB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Friedrich Engels (1820-1895)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FFBB-DB1C-4E85-84B7-ABD407DD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/>
          <a:lstStyle/>
          <a:p>
            <a:r>
              <a:rPr lang="en-US" sz="2800" dirty="0"/>
              <a:t>A German born political theorist and reformer </a:t>
            </a:r>
          </a:p>
          <a:p>
            <a:r>
              <a:rPr lang="en-US" sz="2800" dirty="0"/>
              <a:t>Lashed out at the middle classes in his </a:t>
            </a:r>
            <a:r>
              <a:rPr lang="en-US" sz="2800" i="1" dirty="0"/>
              <a:t>The Condition of the Working Class in England</a:t>
            </a:r>
            <a:r>
              <a:rPr lang="en-US" sz="2800" dirty="0"/>
              <a:t> (1844). </a:t>
            </a:r>
          </a:p>
          <a:p>
            <a:pPr lvl="1"/>
            <a:r>
              <a:rPr lang="en-US" sz="2400" dirty="0"/>
              <a:t>Future revolutionary and colleague of Karl Marx who believed the capitalist middle class ruthless exploited the proletariat </a:t>
            </a:r>
          </a:p>
          <a:p>
            <a:pPr lvl="2"/>
            <a:r>
              <a:rPr lang="en-US" sz="2000" dirty="0"/>
              <a:t>“I charge the English middle classes with mass murder, wholesale robbery, and all the other crimes in the calendar.” </a:t>
            </a:r>
          </a:p>
          <a:p>
            <a:pPr lvl="1"/>
            <a:r>
              <a:rPr lang="en-US" sz="2400" dirty="0"/>
              <a:t>His ideas influenced Marx and later socialists.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5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97BB-632D-4486-B487-9B6EEC72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D8A7F9-3558-46FE-9C06-D16CAE6955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374" y="12945"/>
            <a:ext cx="6254667" cy="6832110"/>
          </a:xfrm>
        </p:spPr>
      </p:pic>
    </p:spTree>
    <p:extLst>
      <p:ext uri="{BB962C8B-B14F-4D97-AF65-F5344CB8AC3E}">
        <p14:creationId xmlns:p14="http://schemas.microsoft.com/office/powerpoint/2010/main" val="348616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B7197-3DEB-4085-B609-155C191B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Struggles Between Labor and Capital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B908-66DB-482C-8DFA-9BE82605F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5" y="2076450"/>
            <a:ext cx="11468099" cy="478155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For workers and ordinary families, the long-term impact of the Industrial Revolution was more favorable than negative. </a:t>
            </a:r>
          </a:p>
          <a:p>
            <a:pPr lvl="1"/>
            <a:r>
              <a:rPr lang="en-US" sz="1800" dirty="0"/>
              <a:t>Material prosperity in England increased due to availability of cheaper high-quality goods and because increased consumption led to more jobs. </a:t>
            </a:r>
          </a:p>
          <a:p>
            <a:r>
              <a:rPr lang="en-US" sz="2000" dirty="0"/>
              <a:t>Wages: </a:t>
            </a:r>
          </a:p>
          <a:p>
            <a:pPr lvl="1"/>
            <a:r>
              <a:rPr lang="en-US" sz="1800" dirty="0"/>
              <a:t>Between 1820 and 1850, real wages and consumption of the average worker rose by almost 50%. </a:t>
            </a:r>
          </a:p>
          <a:p>
            <a:pPr lvl="2"/>
            <a:r>
              <a:rPr lang="en-US" sz="1600" dirty="0"/>
              <a:t>Only 5% between 1780 and 1820. </a:t>
            </a:r>
          </a:p>
          <a:p>
            <a:pPr lvl="1"/>
            <a:r>
              <a:rPr lang="en-US" sz="1800" dirty="0"/>
              <a:t>Skilled British workers earned about twice that of unskilled workers in agriculture. </a:t>
            </a:r>
          </a:p>
          <a:p>
            <a:r>
              <a:rPr lang="en-US" sz="2000" dirty="0"/>
              <a:t>The average work week increased </a:t>
            </a:r>
          </a:p>
          <a:p>
            <a:r>
              <a:rPr lang="en-US" sz="2000" dirty="0"/>
              <a:t>Workers ate better and quality and quantity of clothing improved </a:t>
            </a:r>
          </a:p>
          <a:p>
            <a:r>
              <a:rPr lang="en-US" sz="2000" dirty="0"/>
              <a:t>Housing did not improve for working people and in fact, may have deteriorated somewhat. </a:t>
            </a:r>
          </a:p>
        </p:txBody>
      </p:sp>
    </p:spTree>
    <p:extLst>
      <p:ext uri="{BB962C8B-B14F-4D97-AF65-F5344CB8AC3E}">
        <p14:creationId xmlns:p14="http://schemas.microsoft.com/office/powerpoint/2010/main" val="215585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E506-5F6C-4663-B2B7-EBA17677D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88A8F-B25E-42DA-8181-BD088A381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422312"/>
            <a:ext cx="10554574" cy="3636511"/>
          </a:xfrm>
        </p:spPr>
        <p:txBody>
          <a:bodyPr>
            <a:normAutofit/>
          </a:bodyPr>
          <a:lstStyle/>
          <a:p>
            <a:r>
              <a:rPr lang="en-US" sz="2800" dirty="0"/>
              <a:t>Until 1850, workers as a whole did not share in the general wealth produced by the Industrial Revolution. </a:t>
            </a:r>
          </a:p>
          <a:p>
            <a:pPr lvl="1"/>
            <a:r>
              <a:rPr lang="en-US" sz="2400" dirty="0"/>
              <a:t>Economic conditions of European workers improved after 1850.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955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0665D-8DE4-4F14-B591-1CA347B7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Luddites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9C1DD-F9CF-4DDD-9B47-474F24277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violent group of irate workers who blamed industrialism for threatening their jobs </a:t>
            </a:r>
          </a:p>
          <a:p>
            <a:pPr lvl="1"/>
            <a:r>
              <a:rPr lang="en-US" sz="2400" dirty="0"/>
              <a:t>Beginning in 1812 and continuing thereafter, attacked factories in northern England destroying new machines they believed were putting them out of work.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683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389</TotalTime>
  <Words>1194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Wingdings 2</vt:lpstr>
      <vt:lpstr>Quotable</vt:lpstr>
      <vt:lpstr>Social Effects of the Industrial Revolution </vt:lpstr>
      <vt:lpstr>Golden Age of the Middle Class</vt:lpstr>
      <vt:lpstr>PowerPoint Presentation</vt:lpstr>
      <vt:lpstr>Proletariat </vt:lpstr>
      <vt:lpstr>Friedrich Engels (1820-1895) </vt:lpstr>
      <vt:lpstr>PowerPoint Presentation</vt:lpstr>
      <vt:lpstr>Struggles Between Labor and Capital </vt:lpstr>
      <vt:lpstr>PowerPoint Presentation</vt:lpstr>
      <vt:lpstr>Luddites</vt:lpstr>
      <vt:lpstr>Union Movement </vt:lpstr>
      <vt:lpstr>PowerPoint Presentation</vt:lpstr>
      <vt:lpstr>Changes in Working Conditions </vt:lpstr>
      <vt:lpstr>Child Labor </vt:lpstr>
      <vt:lpstr>Parliament’s Responses </vt:lpstr>
      <vt:lpstr>Urbanization </vt:lpstr>
      <vt:lpstr>Change in the Family Structure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Effects of the Industrial Revolution </dc:title>
  <dc:creator>Phillip Thurmond</dc:creator>
  <cp:lastModifiedBy>Phillip Thurmond</cp:lastModifiedBy>
  <cp:revision>12</cp:revision>
  <dcterms:created xsi:type="dcterms:W3CDTF">2019-10-30T13:38:40Z</dcterms:created>
  <dcterms:modified xsi:type="dcterms:W3CDTF">2019-10-30T20:08:39Z</dcterms:modified>
</cp:coreProperties>
</file>