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500" userDrawn="1">
          <p15:clr>
            <a:srgbClr val="A4A3A4"/>
          </p15:clr>
        </p15:guide>
        <p15:guide id="8" pos="4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84E427A-3D55-4303-BF80-6455036E1D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91" autoAdjust="0"/>
  </p:normalViewPr>
  <p:slideViewPr>
    <p:cSldViewPr snapToGrid="0" showGuides="1">
      <p:cViewPr varScale="1">
        <p:scale>
          <a:sx n="67" d="100"/>
          <a:sy n="67" d="100"/>
        </p:scale>
        <p:origin x="644" y="48"/>
      </p:cViewPr>
      <p:guideLst>
        <p:guide pos="3840"/>
        <p:guide orient="horz" pos="2500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8B8B31-1CFE-4A78-A796-40061C1B29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5D168-A009-4B34-B08F-277E0D6ABD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47A4C-1800-412B-9042-C93F1924AECC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C826E-30C5-4DD2-97CD-F700F8EBBF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1BE32A-EDDE-428D-8FA7-84F681D978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1FD62-43B6-432F-96E1-BCDE3916E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83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en-US" noProof="0" smtClean="0"/>
              <a:t>11/6/2019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1680191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1333943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4720037"/>
            <a:ext cx="10090287" cy="1101897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Tagline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lake and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2190F1B-1701-4806-870F-8FC7F32FE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222968"/>
            <a:ext cx="4367531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+7 678-555-0128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972B7F81-5409-42D9-B44C-88D9CBD9BA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3927698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AA54554-5CE2-43AD-979D-F095482C4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0857" y="2655074"/>
            <a:ext cx="10090287" cy="60665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Alexander Martensson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A1D8F0C1-128A-435B-8585-F0B32496E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230723"/>
            <a:ext cx="5920556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martensson@example.com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90B48E8B-E525-4852-9167-5281C64B1C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4929014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C5EB90F-1ADD-412B-9044-2CC607B78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856" y="993494"/>
            <a:ext cx="10104124" cy="1517356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0A1271-E1E7-40AB-9552-9B4249544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56204" y="2421953"/>
            <a:ext cx="5879592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117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8214E67-DE9D-42F7-B713-798383BBD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021" y="4720036"/>
            <a:ext cx="10117959" cy="1101898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500" b="0" i="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3855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1B00995-C0FC-4EC6-A9B0-828FB28FC4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5114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22F4F2-F130-4DBE-B244-1D59BBE5C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4CE5575-876A-4335-83ED-6B346DA1B4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503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1F82F6E-10E8-4A58-9655-E18D14D79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40863"/>
            <a:ext cx="5157787" cy="66421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6C18E-5BCB-42EF-9310-5BD6E011DF2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BA2923F-D123-40C6-A193-B86D683D5B5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40863"/>
            <a:ext cx="5183188" cy="6642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305C175-94AC-44DD-9321-0A8DBDF22DA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99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09FEF38-E3A7-4527-97CB-AF528BAEBA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0"/>
            <a:ext cx="6172200" cy="54086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7947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B69B4CE-EB2F-46CF-9A80-64E44E5E9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83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2920" y="1667974"/>
            <a:ext cx="356616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B3756-19E0-4B2F-B1D5-7664E0B3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6306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17776" y="1667974"/>
            <a:ext cx="8156448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2535" y="1984171"/>
            <a:ext cx="3103110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77939" y="1984171"/>
            <a:ext cx="2243918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77950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4052" y="2001950"/>
            <a:ext cx="2959116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0059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8684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3" y="3103993"/>
            <a:ext cx="2599197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76955" y="3102450"/>
            <a:ext cx="3726423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7040" y="5751926"/>
            <a:ext cx="8877920" cy="47047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791" y="5070254"/>
            <a:ext cx="259919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90713" y="5070254"/>
            <a:ext cx="371266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4" name="Picture Placeholder 12">
            <a:extLst>
              <a:ext uri="{FF2B5EF4-FFF2-40B4-BE49-F238E27FC236}">
                <a16:creationId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976866"/>
            <a:ext cx="327355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6" name="Picture Placeholder 12">
            <a:extLst>
              <a:ext uri="{FF2B5EF4-FFF2-40B4-BE49-F238E27FC236}">
                <a16:creationId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4041034"/>
            <a:ext cx="2599199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7" name="Picture Placeholder 9">
            <a:extLst>
              <a:ext uri="{FF2B5EF4-FFF2-40B4-BE49-F238E27FC236}">
                <a16:creationId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4041034"/>
            <a:ext cx="2599200" cy="896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88C711-3D16-496B-BF96-001A0C0A3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82374" y="6430061"/>
            <a:ext cx="241402" cy="197510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81036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0604" y="4804366"/>
            <a:ext cx="4050792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F6DD4A-6071-4D11-ABDB-28EA5AC871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942478"/>
            <a:ext cx="10515600" cy="45908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30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with pine trees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685800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169256"/>
            <a:ext cx="5285914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136036"/>
            <a:ext cx="5285914" cy="857098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992586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3100269"/>
            <a:ext cx="5288963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Close up view of lake edge with mountain range background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093460"/>
            <a:ext cx="5320386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060240"/>
            <a:ext cx="5320386" cy="882524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693" y="1916790"/>
            <a:ext cx="4500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B6CBCCA-9781-462D-AF43-C6AAE3D1AA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17897" y="1125545"/>
            <a:ext cx="4707842" cy="1849304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9649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1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9649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7121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11752" y="1667974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1248" y="3359239"/>
            <a:ext cx="4357688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081624"/>
            <a:ext cx="4357688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1877" y="3191969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Chart Placeholder 18">
            <a:extLst>
              <a:ext uri="{FF2B5EF4-FFF2-40B4-BE49-F238E27FC236}">
                <a16:creationId xmlns:a16="http://schemas.microsoft.com/office/drawing/2014/main" id="{BE9C98A7-B145-402E-BADA-CE785E3BA996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981371" y="1246188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534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3563" y="3359239"/>
            <a:ext cx="2596896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62" y="1757774"/>
            <a:ext cx="2669859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83563" y="3191969"/>
            <a:ext cx="154533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Table Placeholder 17">
            <a:extLst>
              <a:ext uri="{FF2B5EF4-FFF2-40B4-BE49-F238E27FC236}">
                <a16:creationId xmlns:a16="http://schemas.microsoft.com/office/drawing/2014/main" id="{62814DE5-26B2-4A8E-BA8D-A2E4C5547E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911225" y="1505433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1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3C23D1-BE9A-4E52-9BEF-D55C4CB75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45798" y="6386170"/>
            <a:ext cx="307239" cy="343814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236829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B33A3032-1037-4342-827F-CF1349978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D6F6A17-AFDC-40C7-9D63-50FA052A1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IMAGE SLIDE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68B9DC-C6AF-45D4-BBA3-A5EF781EA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59708" y="1667974"/>
            <a:ext cx="4672584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873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VIDEO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Media Placeholder 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395984" y="1497770"/>
            <a:ext cx="9400032" cy="42153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118484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118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8484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87" r:id="rId17"/>
    <p:sldLayoutId id="2147483695" r:id="rId18"/>
    <p:sldLayoutId id="214748368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E341EE-086A-4BF9-A989-D4D6FB9968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/>
          </a:blip>
          <a:srcRect t="1727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5857963-8D3D-4F24-B535-54652EE0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Romanticism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C51439-4112-47A9-A475-3DBDE92560F5}"/>
              </a:ext>
            </a:extLst>
          </p:cNvPr>
          <p:cNvCxnSpPr/>
          <p:nvPr/>
        </p:nvCxnSpPr>
        <p:spPr>
          <a:xfrm>
            <a:off x="4181475" y="3933825"/>
            <a:ext cx="3857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316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C23E6C7-61B8-415E-88AA-FDD3EB0D8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New Technology 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B964523-94C8-4395-947A-498CFC10A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Another view some Romantics took was that the new technology of the Industrial revolution was dehumanizing.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C2511-5EB8-4B19-9086-45411E696C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D495E168-DA5E-4888-8D8A-92B118324C14}" type="slidenum">
              <a:rPr lang="en-US" sz="1200" noProof="0">
                <a:solidFill>
                  <a:srgbClr val="FFFFFF">
                    <a:alpha val="80000"/>
                  </a:srgbClr>
                </a:solidFill>
              </a:rPr>
              <a:pPr algn="r">
                <a:spcAft>
                  <a:spcPts val="600"/>
                </a:spcAft>
              </a:pPr>
              <a:t>10</a:t>
            </a:fld>
            <a:endParaRPr lang="en-US" sz="1200" noProof="0">
              <a:solidFill>
                <a:srgbClr val="FFFFFF">
                  <a:alpha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9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D37620C-4F5D-451A-9E69-9676A7AB9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6321" y="2351013"/>
            <a:ext cx="4353021" cy="21526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Rain, Steam, Speed (1844)</a:t>
            </a: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B: Joseph 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Mallord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William Turner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1AE338-9881-465B-ADFD-24F8E35FF1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1200" kern="1200" noProof="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E9D6B7-9C7B-438B-AC7E-D36065EF73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D495E168-DA5E-4888-8D8A-92B118324C14}" type="slidenum">
              <a:rPr lang="en-US" sz="1200" noProof="0">
                <a:solidFill>
                  <a:srgbClr val="FFFFFF">
                    <a:alpha val="80000"/>
                  </a:srgbClr>
                </a:solidFill>
              </a:rPr>
              <a:pPr algn="r">
                <a:spcAft>
                  <a:spcPts val="600"/>
                </a:spcAft>
              </a:pPr>
              <a:t>11</a:t>
            </a:fld>
            <a:endParaRPr lang="en-US" sz="1200" noProof="0">
              <a:solidFill>
                <a:srgbClr val="FFFFFF">
                  <a:alpha val="80000"/>
                </a:srgbClr>
              </a:solidFill>
            </a:endParaRPr>
          </a:p>
        </p:txBody>
      </p:sp>
      <p:pic>
        <p:nvPicPr>
          <p:cNvPr id="11" name="Picture 3" descr="Rain Steam &amp; Speed - Turner - 1844">
            <a:extLst>
              <a:ext uri="{FF2B5EF4-FFF2-40B4-BE49-F238E27FC236}">
                <a16:creationId xmlns:a16="http://schemas.microsoft.com/office/drawing/2014/main" id="{8EC0E105-20C1-406F-9001-5794200264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3904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451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33719-F34C-4459-91FD-CC424B810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3646" y="2647156"/>
            <a:ext cx="3390804" cy="106203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Slave Ship (1842) </a:t>
            </a: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By: Turner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A08036-E96A-416F-9356-5E7D1265761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1200" kern="1200" noProof="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CAC735-9A1E-475A-A3C9-AA10A93005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D495E168-DA5E-4888-8D8A-92B118324C14}" type="slidenum">
              <a:rPr lang="en-US" sz="1200" noProof="0">
                <a:solidFill>
                  <a:srgbClr val="FFFFFF">
                    <a:alpha val="80000"/>
                  </a:srgbClr>
                </a:solidFill>
              </a:rPr>
              <a:pPr algn="r">
                <a:spcAft>
                  <a:spcPts val="600"/>
                </a:spcAft>
              </a:pPr>
              <a:t>12</a:t>
            </a:fld>
            <a:endParaRPr lang="en-US" sz="1200" noProof="0">
              <a:solidFill>
                <a:srgbClr val="FFFFFF">
                  <a:alpha val="80000"/>
                </a:srgbClr>
              </a:solidFill>
            </a:endParaRPr>
          </a:p>
        </p:txBody>
      </p:sp>
      <p:pic>
        <p:nvPicPr>
          <p:cNvPr id="9" name="Picture 4" descr="slave_ship">
            <a:extLst>
              <a:ext uri="{FF2B5EF4-FFF2-40B4-BE49-F238E27FC236}">
                <a16:creationId xmlns:a16="http://schemas.microsoft.com/office/drawing/2014/main" id="{F2F52C54-E6DB-4F2B-B707-456606CCD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610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34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0B364F-0C6F-4AD8-8D52-9A3688290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Country Life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D9D386-D23D-47AA-94DF-B407492EE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022601"/>
            <a:ext cx="10515503" cy="415436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</a:rPr>
              <a:t>Many Romantics idealized the countryside and the life of those that lived there.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13090E-873F-4EB8-B4FD-6851316BEB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D495E168-DA5E-4888-8D8A-92B118324C14}" type="slidenum">
              <a:rPr lang="en-US" sz="1200" noProof="0">
                <a:solidFill>
                  <a:srgbClr val="FFFFFF">
                    <a:alpha val="80000"/>
                  </a:srgbClr>
                </a:solidFill>
              </a:rPr>
              <a:pPr algn="r">
                <a:spcAft>
                  <a:spcPts val="600"/>
                </a:spcAft>
              </a:pPr>
              <a:t>13</a:t>
            </a:fld>
            <a:endParaRPr lang="en-US" sz="1200" noProof="0">
              <a:solidFill>
                <a:srgbClr val="FFFFFF">
                  <a:alpha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80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578FBB-4383-427E-998F-8C33475DB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04" y="2552700"/>
            <a:ext cx="4209954" cy="12334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Corn Field (1826)</a:t>
            </a: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By: John Constable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F8A2D-8E69-485F-A858-A53608640D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1200" kern="1200" noProof="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8CB48C-6DF4-4AF7-B5E0-6590D9FAB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D495E168-DA5E-4888-8D8A-92B118324C14}" type="slidenum">
              <a:rPr lang="en-US" sz="1200" noProof="0">
                <a:solidFill>
                  <a:srgbClr val="FFFFFF">
                    <a:alpha val="80000"/>
                  </a:srgbClr>
                </a:solidFill>
              </a:rPr>
              <a:pPr algn="r">
                <a:spcAft>
                  <a:spcPts val="600"/>
                </a:spcAft>
              </a:pPr>
              <a:t>14</a:t>
            </a:fld>
            <a:endParaRPr lang="en-US" sz="1200" noProof="0">
              <a:solidFill>
                <a:srgbClr val="FFFFFF">
                  <a:alpha val="80000"/>
                </a:srgbClr>
              </a:solidFill>
            </a:endParaRPr>
          </a:p>
        </p:txBody>
      </p:sp>
      <p:pic>
        <p:nvPicPr>
          <p:cNvPr id="9" name="Picture 5" descr="The Cornfield - Constable -1826">
            <a:extLst>
              <a:ext uri="{FF2B5EF4-FFF2-40B4-BE49-F238E27FC236}">
                <a16:creationId xmlns:a16="http://schemas.microsoft.com/office/drawing/2014/main" id="{10E98D7D-DFEC-41CA-A561-75FD091F7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2"/>
          <a:stretch>
            <a:fillRect/>
          </a:stretch>
        </p:blipFill>
        <p:spPr bwMode="auto">
          <a:xfrm>
            <a:off x="0" y="-6975"/>
            <a:ext cx="6915150" cy="686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361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731FC1-3853-447E-A1AA-A94887C2F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384" y="2613819"/>
            <a:ext cx="3638455" cy="11287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Hay Wain (1821)</a:t>
            </a: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By: John Constable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B0BB6-66CE-439D-9D2B-E9C7FDDB057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1200" kern="1200" noProof="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14D66B-18D3-4724-9AA9-8BE06B8E7A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D495E168-DA5E-4888-8D8A-92B118324C14}" type="slidenum">
              <a:rPr lang="en-US" sz="1200" noProof="0">
                <a:solidFill>
                  <a:srgbClr val="FFFFFF">
                    <a:alpha val="80000"/>
                  </a:srgbClr>
                </a:solidFill>
              </a:rPr>
              <a:pPr algn="r">
                <a:spcAft>
                  <a:spcPts val="600"/>
                </a:spcAft>
              </a:pPr>
              <a:t>15</a:t>
            </a:fld>
            <a:endParaRPr lang="en-US" sz="1200" noProof="0">
              <a:solidFill>
                <a:srgbClr val="FFFFFF">
                  <a:alpha val="80000"/>
                </a:srgbClr>
              </a:solidFill>
            </a:endParaRPr>
          </a:p>
        </p:txBody>
      </p:sp>
      <p:pic>
        <p:nvPicPr>
          <p:cNvPr id="11" name="Picture 5" descr="The Hay-Wain">
            <a:extLst>
              <a:ext uri="{FF2B5EF4-FFF2-40B4-BE49-F238E27FC236}">
                <a16:creationId xmlns:a16="http://schemas.microsoft.com/office/drawing/2014/main" id="{A551FDD6-D89E-4A32-9944-20F5716B1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324"/>
            <a:ext cx="8277225" cy="6861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223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FA6A21-2A56-4BEC-BE58-3B966FDC6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Romanticizing the Gothic/ Middle Ages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730AE6-70DF-4A70-AB83-4A929562C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022601"/>
            <a:ext cx="10515598" cy="415436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During the Romantic period there was a revival of gothic and Romanesque architecture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Medieval ruins became a favorite scene and subject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5E7E00-65A6-4C24-BC35-E1637B975B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D495E168-DA5E-4888-8D8A-92B118324C14}" type="slidenum">
              <a:rPr lang="en-US" sz="1200" noProof="0">
                <a:solidFill>
                  <a:srgbClr val="FFFFFF">
                    <a:alpha val="80000"/>
                  </a:srgbClr>
                </a:solidFill>
              </a:rPr>
              <a:pPr algn="r">
                <a:spcAft>
                  <a:spcPts val="600"/>
                </a:spcAft>
              </a:pPr>
              <a:t>16</a:t>
            </a:fld>
            <a:endParaRPr lang="en-US" sz="1200" noProof="0">
              <a:solidFill>
                <a:srgbClr val="FFFFFF">
                  <a:alpha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17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019C07-B863-4896-9803-90555A761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25" y="2694781"/>
            <a:ext cx="4190999" cy="96678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Salisbury Cathedral from the Bishops Ground (1825)</a:t>
            </a: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By: John Constable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009CDE-5629-4E70-A5FB-B5BC644830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1200" kern="1200" noProof="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B17A39-CDF0-498C-890E-103C40A6BB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D495E168-DA5E-4888-8D8A-92B118324C14}" type="slidenum">
              <a:rPr lang="en-US" sz="1200" noProof="0">
                <a:solidFill>
                  <a:srgbClr val="FFFFFF">
                    <a:alpha val="80000"/>
                  </a:srgbClr>
                </a:solidFill>
              </a:rPr>
              <a:pPr algn="r">
                <a:spcAft>
                  <a:spcPts val="600"/>
                </a:spcAft>
              </a:pPr>
              <a:t>17</a:t>
            </a:fld>
            <a:endParaRPr lang="en-US" sz="1200" noProof="0">
              <a:solidFill>
                <a:srgbClr val="FFFFFF">
                  <a:alpha val="80000"/>
                </a:srgbClr>
              </a:solidFill>
            </a:endParaRPr>
          </a:p>
        </p:txBody>
      </p:sp>
      <p:pic>
        <p:nvPicPr>
          <p:cNvPr id="9" name="Picture 5" descr="Salisbury Cathedral from the Bishop's Ground - Constable -1825">
            <a:extLst>
              <a:ext uri="{FF2B5EF4-FFF2-40B4-BE49-F238E27FC236}">
                <a16:creationId xmlns:a16="http://schemas.microsoft.com/office/drawing/2014/main" id="{7AD48CDB-7F54-4414-95BC-5CBDACBD5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4382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5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F424AB-72E8-4354-967E-6362E9106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9562" y="3098725"/>
            <a:ext cx="4114800" cy="98583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Hadleight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Castle (1829)</a:t>
            </a:r>
            <a:b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By: John Constable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24F19-C065-4484-B9CD-6761E1CC13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1200" kern="1200" noProof="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68D447-EE12-4778-AAB9-BD7AF75C49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D495E168-DA5E-4888-8D8A-92B118324C14}" type="slidenum">
              <a:rPr lang="en-US" sz="1200" noProof="0">
                <a:solidFill>
                  <a:srgbClr val="FFFFFF">
                    <a:alpha val="80000"/>
                  </a:srgbClr>
                </a:solidFill>
              </a:rPr>
              <a:pPr algn="r">
                <a:spcAft>
                  <a:spcPts val="600"/>
                </a:spcAft>
              </a:pPr>
              <a:t>18</a:t>
            </a:fld>
            <a:endParaRPr lang="en-US" sz="1200" noProof="0">
              <a:solidFill>
                <a:srgbClr val="FFFFFF">
                  <a:alpha val="80000"/>
                </a:srgbClr>
              </a:solidFill>
            </a:endParaRPr>
          </a:p>
        </p:txBody>
      </p:sp>
      <p:pic>
        <p:nvPicPr>
          <p:cNvPr id="9" name="Picture 4" descr="Hadleigh Castle - Constable - 1829">
            <a:extLst>
              <a:ext uri="{FF2B5EF4-FFF2-40B4-BE49-F238E27FC236}">
                <a16:creationId xmlns:a16="http://schemas.microsoft.com/office/drawing/2014/main" id="{E5A44FC1-1240-4F7F-9337-C152404A6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" r="1813"/>
          <a:stretch>
            <a:fillRect/>
          </a:stretch>
        </p:blipFill>
        <p:spPr bwMode="auto">
          <a:xfrm>
            <a:off x="-1" y="-3324"/>
            <a:ext cx="7781925" cy="6861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35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98CA49-2C74-40D0-8620-1D604EF13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Nationalism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5F3035-3477-4282-9176-BCE8A5108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022601"/>
            <a:ext cx="10515598" cy="415436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Many Romantics used their art of literature to comment on political movements; particularly the revolutions of the 1830s and 1848.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6F1611-EBD9-43E8-8A68-7FA6175E13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D495E168-DA5E-4888-8D8A-92B118324C14}" type="slidenum">
              <a:rPr lang="en-US" sz="1200" noProof="0">
                <a:solidFill>
                  <a:srgbClr val="FFFFFF">
                    <a:alpha val="80000"/>
                  </a:srgbClr>
                </a:solidFill>
              </a:rPr>
              <a:pPr algn="r">
                <a:spcAft>
                  <a:spcPts val="600"/>
                </a:spcAft>
              </a:pPr>
              <a:t>19</a:t>
            </a:fld>
            <a:endParaRPr lang="en-US" sz="1200" noProof="0">
              <a:solidFill>
                <a:srgbClr val="FFFFFF">
                  <a:alpha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00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F9C54E5-874B-46E2-A6B3-6AAD8C046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Origins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7F1B913-A11F-4175-8290-6EF089089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Began as a movement against the developments of the 18</a:t>
            </a:r>
            <a:r>
              <a:rPr lang="en-US" sz="3200" baseline="30000" dirty="0">
                <a:solidFill>
                  <a:srgbClr val="FFFFFF"/>
                </a:solidFill>
              </a:rPr>
              <a:t>th</a:t>
            </a:r>
            <a:r>
              <a:rPr lang="en-US" sz="3200" dirty="0">
                <a:solidFill>
                  <a:srgbClr val="FFFFFF"/>
                </a:solidFill>
              </a:rPr>
              <a:t> and early 19</a:t>
            </a:r>
            <a:r>
              <a:rPr lang="en-US" sz="3200" baseline="30000" dirty="0">
                <a:solidFill>
                  <a:srgbClr val="FFFFFF"/>
                </a:solidFill>
              </a:rPr>
              <a:t>th</a:t>
            </a:r>
            <a:r>
              <a:rPr lang="en-US" sz="3200" dirty="0">
                <a:solidFill>
                  <a:srgbClr val="FFFFFF"/>
                </a:solidFill>
              </a:rPr>
              <a:t> centuries </a:t>
            </a:r>
          </a:p>
          <a:p>
            <a:r>
              <a:rPr lang="en-US" sz="3200" dirty="0">
                <a:solidFill>
                  <a:srgbClr val="FFFFFF"/>
                </a:solidFill>
              </a:rPr>
              <a:t>These include: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The enlightenment 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Industrial Revolution 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Urbanization 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Progress </a:t>
            </a:r>
          </a:p>
          <a:p>
            <a:pPr marL="457200" lvl="1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r>
              <a:rPr lang="en-US" sz="3200" dirty="0">
                <a:solidFill>
                  <a:srgbClr val="FFFFFF"/>
                </a:solidFill>
              </a:rPr>
              <a:t>The movement included art, literature, and music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5BAFC8-6EA1-4D88-9BEA-8C23F4B8E2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D495E168-DA5E-4888-8D8A-92B118324C14}" type="slidenum">
              <a:rPr lang="en-US" sz="1200" noProof="0">
                <a:solidFill>
                  <a:srgbClr val="FFFFFF">
                    <a:alpha val="80000"/>
                  </a:srgbClr>
                </a:solidFill>
              </a:rPr>
              <a:pPr algn="r">
                <a:spcAft>
                  <a:spcPts val="600"/>
                </a:spcAft>
              </a:pPr>
              <a:t>2</a:t>
            </a:fld>
            <a:endParaRPr lang="en-US" sz="1200" noProof="0">
              <a:solidFill>
                <a:srgbClr val="FFFFFF">
                  <a:alpha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15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8DE454C-52EC-48DB-B88D-BF99F9DE6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5510" y="3051969"/>
            <a:ext cx="3819429" cy="9953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Liberty Leading the People (1830)</a:t>
            </a: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By: Eugene Delacroix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E6AD84-33CF-4FAD-BA0A-A1E0FF8ED96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1200" kern="1200" noProof="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BAE8BE-6058-47BF-B581-AC2D457ADA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D495E168-DA5E-4888-8D8A-92B118324C14}" type="slidenum">
              <a:rPr lang="en-US" sz="1200" noProof="0">
                <a:solidFill>
                  <a:srgbClr val="FFFFFF">
                    <a:alpha val="80000"/>
                  </a:srgbClr>
                </a:solidFill>
              </a:rPr>
              <a:pPr algn="r">
                <a:spcAft>
                  <a:spcPts val="600"/>
                </a:spcAft>
              </a:pPr>
              <a:t>20</a:t>
            </a:fld>
            <a:endParaRPr lang="en-US" sz="1200" noProof="0">
              <a:solidFill>
                <a:srgbClr val="FFFFFF">
                  <a:alpha val="80000"/>
                </a:srgbClr>
              </a:solidFill>
            </a:endParaRPr>
          </a:p>
        </p:txBody>
      </p:sp>
      <p:pic>
        <p:nvPicPr>
          <p:cNvPr id="11" name="Picture 3" descr="Liberty Leading the People - Delacroix - 1830">
            <a:extLst>
              <a:ext uri="{FF2B5EF4-FFF2-40B4-BE49-F238E27FC236}">
                <a16:creationId xmlns:a16="http://schemas.microsoft.com/office/drawing/2014/main" id="{34FC0D34-0D63-4F20-94F3-DF25D0DD5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0772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094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D2CC5-2FB4-47C7-BD05-AB814A15B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03" y="2495550"/>
            <a:ext cx="4619722" cy="15430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Napoleon at th</a:t>
            </a:r>
            <a:r>
              <a:rPr lang="en-US" sz="2800" dirty="0">
                <a:solidFill>
                  <a:srgbClr val="FFFFFF"/>
                </a:solidFill>
              </a:rPr>
              <a:t>e St. Bernard Pass (1803)</a:t>
            </a:r>
            <a:br>
              <a:rPr lang="en-US" sz="2800" dirty="0">
                <a:solidFill>
                  <a:srgbClr val="FFFFFF"/>
                </a:solidFill>
              </a:rPr>
            </a:b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By: Jacques-Louis David </a:t>
            </a: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88F2F-DE93-4E26-8F7B-65BED4259CF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1200" kern="1200" noProof="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DAC63A-F6B1-426E-A101-DEB1011F17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D495E168-DA5E-4888-8D8A-92B118324C14}" type="slidenum">
              <a:rPr lang="en-US" sz="1200" noProof="0">
                <a:solidFill>
                  <a:srgbClr val="FFFFFF">
                    <a:alpha val="80000"/>
                  </a:srgbClr>
                </a:solidFill>
              </a:rPr>
              <a:pPr algn="r">
                <a:spcAft>
                  <a:spcPts val="600"/>
                </a:spcAft>
              </a:pPr>
              <a:t>21</a:t>
            </a:fld>
            <a:endParaRPr lang="en-US" sz="1200" noProof="0">
              <a:solidFill>
                <a:srgbClr val="FFFFFF">
                  <a:alpha val="80000"/>
                </a:srgbClr>
              </a:solidFill>
            </a:endParaRPr>
          </a:p>
        </p:txBody>
      </p:sp>
      <p:pic>
        <p:nvPicPr>
          <p:cNvPr id="9" name="Picture 5" descr="David-Napoleon at the St Bernard Pass-1801">
            <a:extLst>
              <a:ext uri="{FF2B5EF4-FFF2-40B4-BE49-F238E27FC236}">
                <a16:creationId xmlns:a16="http://schemas.microsoft.com/office/drawing/2014/main" id="{BCA263EE-44EC-4120-8767-7B8EBDB1C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7"/>
            <a:ext cx="6762750" cy="6851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161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D831A7-5478-4407-82F6-6A66D0DE5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0600" y="2782019"/>
            <a:ext cx="3381279" cy="129063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Shooting of May 3, 1808 (1815)</a:t>
            </a: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By: Francisco Goya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85D0D3-34DA-483F-87BD-AEA2427A6EA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1200" kern="1200" noProof="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922291-6746-4B1A-A1B5-0D77DF2655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D495E168-DA5E-4888-8D8A-92B118324C14}" type="slidenum">
              <a:rPr lang="en-US" sz="1200" noProof="0">
                <a:solidFill>
                  <a:srgbClr val="FFFFFF">
                    <a:alpha val="80000"/>
                  </a:srgbClr>
                </a:solidFill>
              </a:rPr>
              <a:pPr algn="r">
                <a:spcAft>
                  <a:spcPts val="600"/>
                </a:spcAft>
              </a:pPr>
              <a:t>22</a:t>
            </a:fld>
            <a:endParaRPr lang="en-US" sz="1200" noProof="0">
              <a:solidFill>
                <a:srgbClr val="FFFFFF">
                  <a:alpha val="80000"/>
                </a:srgbClr>
              </a:solidFill>
            </a:endParaRPr>
          </a:p>
        </p:txBody>
      </p:sp>
      <p:pic>
        <p:nvPicPr>
          <p:cNvPr id="9" name="Picture 5" descr="Shooting of May 5 - Goya - 1808">
            <a:extLst>
              <a:ext uri="{FF2B5EF4-FFF2-40B4-BE49-F238E27FC236}">
                <a16:creationId xmlns:a16="http://schemas.microsoft.com/office/drawing/2014/main" id="{19863B32-DC4E-4C35-946B-A3A15C848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847725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035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806A03-662A-4FD7-9556-DDCCDB509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Values of the Romantics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827DEE-3EDC-4BBA-A640-86B8C5D1B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022601"/>
            <a:ext cx="10515598" cy="415436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</a:rPr>
              <a:t>Nature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</a:rPr>
              <a:t>Childhood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</a:rPr>
              <a:t>Emotion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</a:rPr>
              <a:t>Religion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</a:rPr>
              <a:t>Romance (Love)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</a:rPr>
              <a:t>Nostalgia  (particularly the Middle Ages)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75D70B-17D5-414B-9C9D-0D830D940E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D495E168-DA5E-4888-8D8A-92B118324C14}" type="slidenum">
              <a:rPr lang="en-US" sz="1200" noProof="0">
                <a:solidFill>
                  <a:srgbClr val="FFFFFF">
                    <a:alpha val="80000"/>
                  </a:srgbClr>
                </a:solidFill>
              </a:rPr>
              <a:pPr algn="r">
                <a:spcAft>
                  <a:spcPts val="600"/>
                </a:spcAft>
              </a:pPr>
              <a:t>3</a:t>
            </a:fld>
            <a:endParaRPr lang="en-US" sz="1200" noProof="0">
              <a:solidFill>
                <a:srgbClr val="FFFFFF">
                  <a:alpha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686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1195110-7D6C-42C5-9EF0-798572E40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Enlightenment  v. Romanticism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415F76-CB8B-423A-957D-8ECAB653E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022601"/>
            <a:ext cx="4400549" cy="415436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Enlightenment </a:t>
            </a:r>
          </a:p>
          <a:p>
            <a:pPr lvl="1"/>
            <a:r>
              <a:rPr lang="en-US" sz="3600" dirty="0">
                <a:solidFill>
                  <a:srgbClr val="FFFFFF"/>
                </a:solidFill>
              </a:rPr>
              <a:t>Reason</a:t>
            </a:r>
          </a:p>
          <a:p>
            <a:pPr lvl="1"/>
            <a:r>
              <a:rPr lang="en-US" sz="3600" dirty="0">
                <a:solidFill>
                  <a:srgbClr val="FFFFFF"/>
                </a:solidFill>
              </a:rPr>
              <a:t>Human Nature </a:t>
            </a:r>
          </a:p>
          <a:p>
            <a:pPr lvl="1"/>
            <a:r>
              <a:rPr lang="en-US" sz="3600" dirty="0">
                <a:solidFill>
                  <a:srgbClr val="FFFFFF"/>
                </a:solidFill>
              </a:rPr>
              <a:t>Man Over Nature </a:t>
            </a:r>
          </a:p>
          <a:p>
            <a:pPr lvl="1"/>
            <a:r>
              <a:rPr lang="en-US" sz="3600" dirty="0">
                <a:solidFill>
                  <a:srgbClr val="FFFFFF"/>
                </a:solidFill>
              </a:rPr>
              <a:t>Forward Thinking </a:t>
            </a:r>
          </a:p>
          <a:p>
            <a:pPr lvl="1"/>
            <a:r>
              <a:rPr lang="en-US" sz="3600" dirty="0">
                <a:solidFill>
                  <a:srgbClr val="FFFFFF"/>
                </a:solidFill>
              </a:rPr>
              <a:t>Anti Middle Ages </a:t>
            </a:r>
          </a:p>
          <a:p>
            <a:pPr lvl="1"/>
            <a:r>
              <a:rPr lang="en-US" sz="3600" dirty="0">
                <a:solidFill>
                  <a:srgbClr val="FFFFFF"/>
                </a:solidFill>
              </a:rPr>
              <a:t>Middle Class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1B5D46-4828-4F91-88E4-8525F8E56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D495E168-DA5E-4888-8D8A-92B118324C14}" type="slidenum">
              <a:rPr lang="en-US" sz="1200" noProof="0">
                <a:solidFill>
                  <a:srgbClr val="FFFFFF">
                    <a:alpha val="80000"/>
                  </a:srgbClr>
                </a:solidFill>
              </a:rPr>
              <a:pPr algn="r">
                <a:spcAft>
                  <a:spcPts val="600"/>
                </a:spcAft>
              </a:pPr>
              <a:t>4</a:t>
            </a:fld>
            <a:endParaRPr lang="en-US" sz="1200" noProof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C2B8E6-5BAB-4812-A421-BBB08FB2C9EA}"/>
              </a:ext>
            </a:extLst>
          </p:cNvPr>
          <p:cNvSpPr txBox="1"/>
          <p:nvPr/>
        </p:nvSpPr>
        <p:spPr>
          <a:xfrm>
            <a:off x="6534150" y="1933575"/>
            <a:ext cx="43148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Romanticism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Passion/ Emotion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Nature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Nature Over 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Backward Looking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Pro Middle 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Aristocratic </a:t>
            </a:r>
          </a:p>
        </p:txBody>
      </p:sp>
    </p:spTree>
    <p:extLst>
      <p:ext uri="{BB962C8B-B14F-4D97-AF65-F5344CB8AC3E}">
        <p14:creationId xmlns:p14="http://schemas.microsoft.com/office/powerpoint/2010/main" val="4150201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9D50BA-1D07-4BEC-A89A-0D5BE253F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Critique of Progress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51BD76-8D2A-4671-B757-E4D9997B8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022601"/>
            <a:ext cx="10515598" cy="415436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</a:rPr>
              <a:t>Many romantics lamented the depopulation of the country sides as more people moved to cities or urban elites took from those in the countryside </a:t>
            </a:r>
          </a:p>
          <a:p>
            <a:pPr lvl="1"/>
            <a:r>
              <a:rPr lang="en-US" sz="3700" dirty="0">
                <a:solidFill>
                  <a:srgbClr val="FFFFFF"/>
                </a:solidFill>
              </a:rPr>
              <a:t>Ex. Oliver Goldsmith </a:t>
            </a:r>
          </a:p>
          <a:p>
            <a:pPr marL="457200" lvl="1" indent="0">
              <a:buNone/>
            </a:pPr>
            <a:endParaRPr lang="en-US" sz="3700" dirty="0">
              <a:solidFill>
                <a:srgbClr val="FFFFFF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</a:rPr>
              <a:t>Others had criticism for the progress and the excesses of science. </a:t>
            </a:r>
          </a:p>
          <a:p>
            <a:pPr lvl="1"/>
            <a:r>
              <a:rPr lang="en-US" sz="3700" dirty="0">
                <a:solidFill>
                  <a:srgbClr val="FFFFFF"/>
                </a:solidFill>
              </a:rPr>
              <a:t>Ex. Mary Shelley and </a:t>
            </a:r>
            <a:r>
              <a:rPr lang="en-US" sz="3700" dirty="0" err="1">
                <a:solidFill>
                  <a:srgbClr val="FFFFFF"/>
                </a:solidFill>
              </a:rPr>
              <a:t>Frankenstine</a:t>
            </a:r>
            <a:r>
              <a:rPr lang="en-US" sz="37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3262F-35D7-41BB-BA8D-F5509B1134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D495E168-DA5E-4888-8D8A-92B118324C14}" type="slidenum">
              <a:rPr lang="en-US" sz="1200" noProof="0">
                <a:solidFill>
                  <a:srgbClr val="FFFFFF">
                    <a:alpha val="80000"/>
                  </a:srgbClr>
                </a:solidFill>
              </a:rPr>
              <a:pPr algn="r">
                <a:spcAft>
                  <a:spcPts val="600"/>
                </a:spcAft>
              </a:pPr>
              <a:t>5</a:t>
            </a:fld>
            <a:endParaRPr lang="en-US" sz="1200" noProof="0">
              <a:solidFill>
                <a:srgbClr val="FFFFFF">
                  <a:alpha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95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F391F9-44EB-4014-98A8-C36BD3A19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Landscapes and the Glorification of Nature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F3EBA3-80C6-4271-8235-7B1474F19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Many romantic artists enjoyed pairing landscapes </a:t>
            </a:r>
          </a:p>
          <a:p>
            <a:r>
              <a:rPr lang="en-US" sz="3600" dirty="0">
                <a:solidFill>
                  <a:srgbClr val="FFFFFF"/>
                </a:solidFill>
              </a:rPr>
              <a:t>Often many humans take a back seat in romantic paintings 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6465EA-9478-405C-9DA5-B2D0489B7B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D495E168-DA5E-4888-8D8A-92B118324C14}" type="slidenum">
              <a:rPr lang="en-US" sz="1200" b="0">
                <a:solidFill>
                  <a:srgbClr val="FFFFFF">
                    <a:alpha val="80000"/>
                  </a:srgbClr>
                </a:solidFill>
              </a:rPr>
              <a:pPr algn="r">
                <a:spcAft>
                  <a:spcPts val="600"/>
                </a:spcAft>
                <a:defRPr/>
              </a:pPr>
              <a:t>6</a:t>
            </a:fld>
            <a:endParaRPr lang="en-US" sz="1200" b="0">
              <a:solidFill>
                <a:srgbClr val="FFFFFF">
                  <a:alpha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51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71AD87-85ED-477C-BD0C-DF921EF95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753" y="3065229"/>
            <a:ext cx="6141624" cy="184014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</a:rPr>
              <a:t>Wanderer Above the Sea of Fog (c. 1818)</a:t>
            </a: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By:  Casper David Friedrich</a:t>
            </a:r>
            <a:br>
              <a:rPr lang="en-US" dirty="0"/>
            </a:b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2D5901-0EE7-4447-ADAF-CC20CEC941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D495E168-DA5E-4888-8D8A-92B118324C14}" type="slidenum">
              <a:rPr lang="en-US" sz="1200" noProof="0">
                <a:solidFill>
                  <a:srgbClr val="FFFFFF">
                    <a:alpha val="80000"/>
                  </a:srgbClr>
                </a:solidFill>
              </a:rPr>
              <a:pPr algn="r">
                <a:spcAft>
                  <a:spcPts val="600"/>
                </a:spcAft>
              </a:pPr>
              <a:t>7</a:t>
            </a:fld>
            <a:endParaRPr lang="en-US" sz="1200" noProof="0">
              <a:solidFill>
                <a:srgbClr val="FFFFFF">
                  <a:alpha val="80000"/>
                </a:srgb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9356A9-2F2B-4F81-B3F7-AB075EBE7D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618"/>
          <a:stretch/>
        </p:blipFill>
        <p:spPr>
          <a:xfrm>
            <a:off x="20" y="10"/>
            <a:ext cx="56184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43570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5B1EEB-85EE-4962-9EFC-AA114A060F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D495E168-DA5E-4888-8D8A-92B118324C14}" type="slidenum">
              <a:rPr lang="en-US" sz="1200" noProof="0">
                <a:solidFill>
                  <a:srgbClr val="FFFFFF">
                    <a:alpha val="80000"/>
                  </a:srgbClr>
                </a:solidFill>
              </a:rPr>
              <a:pPr algn="r">
                <a:spcAft>
                  <a:spcPts val="600"/>
                </a:spcAft>
              </a:pPr>
              <a:t>8</a:t>
            </a:fld>
            <a:endParaRPr lang="en-US" sz="1200" noProof="0">
              <a:solidFill>
                <a:srgbClr val="FFFFFF">
                  <a:alpha val="80000"/>
                </a:srgbClr>
              </a:solidFill>
            </a:endParaRPr>
          </a:p>
        </p:txBody>
      </p:sp>
      <p:pic>
        <p:nvPicPr>
          <p:cNvPr id="11" name="Picture 6" descr="An Avalanche in the Alps - De Loutherbourg - 1803">
            <a:extLst>
              <a:ext uri="{FF2B5EF4-FFF2-40B4-BE49-F238E27FC236}">
                <a16:creationId xmlns:a16="http://schemas.microsoft.com/office/drawing/2014/main" id="{0AC13090-758B-47DA-8232-F756142E5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25"/>
            <a:ext cx="8205354" cy="6861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36F0AF-1297-4DED-A177-1AB731C991F2}"/>
              </a:ext>
            </a:extLst>
          </p:cNvPr>
          <p:cNvSpPr txBox="1"/>
          <p:nvPr/>
        </p:nvSpPr>
        <p:spPr>
          <a:xfrm>
            <a:off x="8300604" y="2984535"/>
            <a:ext cx="38913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 Avalanche in the Alps (1803)</a:t>
            </a:r>
          </a:p>
          <a:p>
            <a:endParaRPr lang="en-US" sz="2800" dirty="0"/>
          </a:p>
          <a:p>
            <a:r>
              <a:rPr lang="en-US" sz="2800" dirty="0"/>
              <a:t>By: Philip James de </a:t>
            </a:r>
            <a:r>
              <a:rPr lang="en-US" sz="2800" dirty="0" err="1"/>
              <a:t>Loutherourg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83842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64FB3C-C0C8-496C-A8D6-2DCDF9B3C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912" y="2695575"/>
            <a:ext cx="3691275" cy="16573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Sunset After a Storm On the Coast of Sicily (1853)</a:t>
            </a: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By: Andreas Achenbach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480FFD-E033-427C-ACB2-8AAF6972429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1200" kern="1200" noProof="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AF3BAD-DFCE-473F-9A01-206710AF72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D495E168-DA5E-4888-8D8A-92B118324C14}" type="slidenum">
              <a:rPr lang="en-US" sz="1200" noProof="0">
                <a:solidFill>
                  <a:srgbClr val="FFFFFF">
                    <a:alpha val="80000"/>
                  </a:srgbClr>
                </a:solidFill>
              </a:rPr>
              <a:pPr algn="r">
                <a:spcAft>
                  <a:spcPts val="600"/>
                </a:spcAft>
              </a:pPr>
              <a:t>9</a:t>
            </a:fld>
            <a:endParaRPr lang="en-US" sz="1200" noProof="0">
              <a:solidFill>
                <a:srgbClr val="FFFFFF">
                  <a:alpha val="80000"/>
                </a:srgbClr>
              </a:solidFill>
            </a:endParaRPr>
          </a:p>
        </p:txBody>
      </p:sp>
      <p:pic>
        <p:nvPicPr>
          <p:cNvPr id="11" name="Picture 4" descr="Sunset after a Storm on the Coast of Sicily - Andreas Achenbach - 1853">
            <a:extLst>
              <a:ext uri="{FF2B5EF4-FFF2-40B4-BE49-F238E27FC236}">
                <a16:creationId xmlns:a16="http://schemas.microsoft.com/office/drawing/2014/main" id="{80997D66-6C56-444A-BA7E-540C5F2E15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0391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965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1">
      <a:majorFont>
        <a:latin typeface="Gill Sans MT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TF22977542_Outdoors presentation_RVA_v4.potx" id="{6CD96AFB-7D75-48FF-A856-C8B82BF3C12B}" vid="{1E6ACFD4-3AE6-4944-B76B-DA44E915EC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F60B100-7079-4DE7-AF7C-20BFB1D62C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35B1F0-3442-4957-9701-25816EFDB6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6A71AF-4CF2-4B95-BFB6-5C27500258C6}">
  <ds:schemaRefs>
    <ds:schemaRef ds:uri="http://schemas.microsoft.com/office/infopath/2007/PartnerControls"/>
    <ds:schemaRef ds:uri="http://purl.org/dc/terms/"/>
    <ds:schemaRef ds:uri="71af3243-3dd4-4a8d-8c0d-dd76da1f02a5"/>
    <ds:schemaRef ds:uri="http://purl.org/dc/dcmitype/"/>
    <ds:schemaRef ds:uri="16c05727-aa75-4e4a-9b5f-8a80a1165891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397</Words>
  <Application>Microsoft Office PowerPoint</Application>
  <PresentationFormat>Widescreen</PresentationFormat>
  <Paragraphs>95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Franklin Gothic Book</vt:lpstr>
      <vt:lpstr>Gill Sans MT</vt:lpstr>
      <vt:lpstr>Office Theme</vt:lpstr>
      <vt:lpstr>Romanticism</vt:lpstr>
      <vt:lpstr>Origins </vt:lpstr>
      <vt:lpstr>Values of the Romantics </vt:lpstr>
      <vt:lpstr>Enlightenment  v. Romanticism </vt:lpstr>
      <vt:lpstr>The Critique of Progress </vt:lpstr>
      <vt:lpstr>Landscapes and the Glorification of Nature </vt:lpstr>
      <vt:lpstr>Wanderer Above the Sea of Fog (c. 1818)  By:  Casper David Friedrich </vt:lpstr>
      <vt:lpstr>PowerPoint Presentation</vt:lpstr>
      <vt:lpstr>Sunset After a Storm On the Coast of Sicily (1853)  By: Andreas Achenbach</vt:lpstr>
      <vt:lpstr>New Technology </vt:lpstr>
      <vt:lpstr>Rain, Steam, Speed (1844)  B: Joseph Mallord William Turner </vt:lpstr>
      <vt:lpstr>The Slave Ship (1842)   By: Turner </vt:lpstr>
      <vt:lpstr>Country Life </vt:lpstr>
      <vt:lpstr>The Corn Field (1826)  By: John Constable </vt:lpstr>
      <vt:lpstr>The Hay Wain (1821)  By: John Constable </vt:lpstr>
      <vt:lpstr>Romanticizing the Gothic/ Middle Ages</vt:lpstr>
      <vt:lpstr>Salisbury Cathedral from the Bishops Ground (1825)  By: John Constable </vt:lpstr>
      <vt:lpstr>Hadleight Castle (1829)  By: John Constable </vt:lpstr>
      <vt:lpstr>Nationalism </vt:lpstr>
      <vt:lpstr>Liberty Leading the People (1830)  By: Eugene Delacroix </vt:lpstr>
      <vt:lpstr>Napoleon at the St. Bernard Pass (1803)  By: Jacques-Louis David </vt:lpstr>
      <vt:lpstr>The Shooting of May 3, 1808 (1815)  By: Francisco Goya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2019-11-06T18:37:52Z</dcterms:created>
  <dcterms:modified xsi:type="dcterms:W3CDTF">2019-11-06T20:04:58Z</dcterms:modified>
</cp:coreProperties>
</file>