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58" r:id="rId4"/>
    <p:sldId id="259" r:id="rId5"/>
    <p:sldId id="266" r:id="rId6"/>
    <p:sldId id="260" r:id="rId7"/>
    <p:sldId id="261" r:id="rId8"/>
    <p:sldId id="268" r:id="rId9"/>
    <p:sldId id="262" r:id="rId10"/>
    <p:sldId id="267" r:id="rId11"/>
    <p:sldId id="263" r:id="rId12"/>
    <p:sldId id="264" r:id="rId13"/>
    <p:sldId id="269" r:id="rId14"/>
    <p:sldId id="265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57255"/>
            <a:ext cx="5120640" cy="256032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Rise of Russia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0" r="23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Western Contact and Romanov Policy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Contact with W. </a:t>
            </a:r>
            <a:r>
              <a:rPr lang="en-US" sz="3200" dirty="0" smtClean="0"/>
              <a:t>Europe occurred</a:t>
            </a:r>
            <a:r>
              <a:rPr lang="en-US" sz="3200" dirty="0" smtClean="0"/>
              <a:t> in order to</a:t>
            </a:r>
            <a:r>
              <a:rPr lang="en-US" sz="3200" dirty="0" smtClean="0"/>
              <a:t> </a:t>
            </a:r>
            <a:r>
              <a:rPr lang="en-US" sz="3200" dirty="0"/>
              <a:t>improve Russia’s commercial &amp; cultural disadvantages due to Mongol rule</a:t>
            </a:r>
          </a:p>
          <a:p>
            <a:r>
              <a:rPr lang="en-US" sz="3200" dirty="0"/>
              <a:t>Ivan III</a:t>
            </a:r>
          </a:p>
          <a:p>
            <a:pPr lvl="1"/>
            <a:r>
              <a:rPr lang="en-US" sz="2800" dirty="0"/>
              <a:t>Sent diplomats to leading Western States</a:t>
            </a:r>
          </a:p>
          <a:p>
            <a:r>
              <a:rPr lang="en-US" sz="3200" dirty="0"/>
              <a:t>Ivan IV</a:t>
            </a:r>
          </a:p>
          <a:p>
            <a:pPr lvl="1"/>
            <a:r>
              <a:rPr lang="en-US" sz="2800" dirty="0"/>
              <a:t>Begin trading </a:t>
            </a:r>
            <a:r>
              <a:rPr lang="en-US" sz="2800" dirty="0" smtClean="0"/>
              <a:t>with the </a:t>
            </a:r>
            <a:r>
              <a:rPr lang="en-US" sz="2800" dirty="0"/>
              <a:t>British</a:t>
            </a:r>
          </a:p>
          <a:p>
            <a:pPr lvl="1"/>
            <a:r>
              <a:rPr lang="en-US" sz="2800" dirty="0" smtClean="0"/>
              <a:t>Traded </a:t>
            </a:r>
            <a:r>
              <a:rPr lang="en-US" sz="2800" dirty="0"/>
              <a:t>furs &amp; raw materials for manufactured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2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Tsars import Italian artists &amp; architects</a:t>
            </a:r>
          </a:p>
          <a:p>
            <a:r>
              <a:rPr lang="en-US" sz="3200" dirty="0"/>
              <a:t>Build Kremlin in Moscow</a:t>
            </a:r>
          </a:p>
          <a:p>
            <a:r>
              <a:rPr lang="en-US" sz="3200" dirty="0"/>
              <a:t>Time of Troubles</a:t>
            </a:r>
          </a:p>
          <a:p>
            <a:pPr lvl="1"/>
            <a:r>
              <a:rPr lang="en-US" sz="2800" dirty="0"/>
              <a:t>Ivan IV dies without an heir</a:t>
            </a:r>
          </a:p>
          <a:p>
            <a:pPr lvl="1"/>
            <a:r>
              <a:rPr lang="en-US" sz="2800" dirty="0"/>
              <a:t>Sweden &amp; Poland attack</a:t>
            </a:r>
          </a:p>
          <a:p>
            <a:pPr lvl="1"/>
            <a:r>
              <a:rPr lang="en-US" sz="2800" dirty="0"/>
              <a:t>Boyars attempt to take power</a:t>
            </a:r>
          </a:p>
          <a:p>
            <a:pPr lvl="1"/>
            <a:r>
              <a:rPr lang="en-US" sz="2800" dirty="0" smtClean="0"/>
              <a:t>1613 boyars </a:t>
            </a:r>
            <a:r>
              <a:rPr lang="en-US" sz="2800" dirty="0"/>
              <a:t>choose Michael Romanov </a:t>
            </a:r>
            <a:r>
              <a:rPr lang="en-US" sz="2800" dirty="0" smtClean="0"/>
              <a:t>as the new Tsar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3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955"/>
            <a:ext cx="12192001" cy="68719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3955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55820"/>
            <a:ext cx="12192004" cy="6888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-64139"/>
            <a:ext cx="12192003" cy="69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529" y="1828800"/>
            <a:ext cx="5851071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Romanov Dynasty rules until Russian Revolution in 1917</a:t>
            </a:r>
          </a:p>
          <a:p>
            <a:r>
              <a:rPr lang="en-US" sz="3200" dirty="0"/>
              <a:t>Michael Romanov</a:t>
            </a:r>
          </a:p>
          <a:p>
            <a:pPr lvl="1"/>
            <a:r>
              <a:rPr lang="en-US" sz="2800" dirty="0"/>
              <a:t>Restores order</a:t>
            </a:r>
          </a:p>
          <a:p>
            <a:pPr lvl="1"/>
            <a:r>
              <a:rPr lang="en-US" sz="2800" dirty="0"/>
              <a:t>Expels invaders</a:t>
            </a:r>
          </a:p>
          <a:p>
            <a:pPr lvl="1"/>
            <a:r>
              <a:rPr lang="en-US" sz="2800" dirty="0"/>
              <a:t>Resumes expansion</a:t>
            </a:r>
          </a:p>
          <a:p>
            <a:pPr lvl="2"/>
            <a:r>
              <a:rPr lang="en-US" sz="2400" dirty="0"/>
              <a:t>Ukraine</a:t>
            </a:r>
          </a:p>
          <a:p>
            <a:pPr lvl="2"/>
            <a:r>
              <a:rPr lang="en-US" sz="2400" dirty="0"/>
              <a:t>Boundaries extend to Ottoman Empire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60029" y="1828800"/>
            <a:ext cx="5431971" cy="4343401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Alexis Romanov</a:t>
            </a:r>
          </a:p>
          <a:p>
            <a:pPr lvl="1"/>
            <a:r>
              <a:rPr lang="en-US" sz="2800" dirty="0"/>
              <a:t>Abolish boyar assemblies</a:t>
            </a:r>
          </a:p>
          <a:p>
            <a:pPr lvl="1"/>
            <a:r>
              <a:rPr lang="en-US" sz="2800" dirty="0"/>
              <a:t>Gained power over church</a:t>
            </a:r>
          </a:p>
          <a:p>
            <a:pPr lvl="1"/>
            <a:r>
              <a:rPr lang="en-US" sz="2800" dirty="0"/>
              <a:t>Exile “Old Believers” to Siberia</a:t>
            </a:r>
          </a:p>
          <a:p>
            <a:pPr lvl="2"/>
            <a:r>
              <a:rPr lang="en-US" sz="2800" dirty="0"/>
              <a:t>Maintain their religion</a:t>
            </a:r>
          </a:p>
          <a:p>
            <a:pPr lvl="2"/>
            <a:r>
              <a:rPr lang="en-US" sz="2800" dirty="0"/>
              <a:t>Expand colonization</a:t>
            </a:r>
          </a:p>
        </p:txBody>
      </p:sp>
    </p:spTree>
    <p:extLst>
      <p:ext uri="{BB962C8B-B14F-4D97-AF65-F5344CB8AC3E}">
        <p14:creationId xmlns:p14="http://schemas.microsoft.com/office/powerpoint/2010/main" val="23361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8913" cy="685540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3" y="4750"/>
            <a:ext cx="6183087" cy="6850652"/>
          </a:xfrm>
        </p:spPr>
      </p:pic>
    </p:spTree>
    <p:extLst>
      <p:ext uri="{BB962C8B-B14F-4D97-AF65-F5344CB8AC3E}">
        <p14:creationId xmlns:p14="http://schemas.microsoft.com/office/powerpoint/2010/main" val="5004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Russian rulers (tsars) used genealogy to claim their power to rule</a:t>
            </a:r>
          </a:p>
          <a:p>
            <a:r>
              <a:rPr lang="en-US" sz="3200" dirty="0"/>
              <a:t>They were descendants of Rurik (founder of Russia)</a:t>
            </a:r>
          </a:p>
          <a:p>
            <a:r>
              <a:rPr lang="en-US" sz="3200" dirty="0"/>
              <a:t>Based empire on Rome</a:t>
            </a:r>
          </a:p>
          <a:p>
            <a:r>
              <a:rPr lang="en-US" sz="3200" dirty="0"/>
              <a:t>Considered themselves the “Third Rome” </a:t>
            </a:r>
          </a:p>
          <a:p>
            <a:r>
              <a:rPr lang="en-US" sz="3200" dirty="0" smtClean="0"/>
              <a:t>Ruler- </a:t>
            </a:r>
            <a:r>
              <a:rPr lang="en-US" sz="3200" dirty="0"/>
              <a:t>leader of the church and divine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Expansionist Politics Under the Tsars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14</a:t>
            </a:r>
            <a:r>
              <a:rPr lang="en-US" sz="3600" baseline="30000" dirty="0"/>
              <a:t>th</a:t>
            </a:r>
            <a:r>
              <a:rPr lang="en-US" sz="3600" dirty="0"/>
              <a:t> century Duchy of Moscow expelled Mongol (tartar) rule</a:t>
            </a:r>
          </a:p>
          <a:p>
            <a:r>
              <a:rPr lang="en-US" sz="3600" dirty="0"/>
              <a:t>Ivan III aka Ivan the Great</a:t>
            </a:r>
          </a:p>
          <a:p>
            <a:pPr lvl="1"/>
            <a:r>
              <a:rPr lang="en-US" sz="3200" dirty="0"/>
              <a:t>Organized strong army</a:t>
            </a:r>
          </a:p>
          <a:p>
            <a:pPr lvl="1"/>
            <a:r>
              <a:rPr lang="en-US" sz="3200" dirty="0"/>
              <a:t>Russia becomes an independent state</a:t>
            </a:r>
          </a:p>
          <a:p>
            <a:pPr lvl="1"/>
            <a:r>
              <a:rPr lang="en-US" sz="3200" dirty="0"/>
              <a:t>Territorial expansion</a:t>
            </a:r>
          </a:p>
          <a:p>
            <a:pPr lvl="1"/>
            <a:r>
              <a:rPr lang="en-US" sz="3200" dirty="0"/>
              <a:t>Orthodox Christianity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4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77" y="0"/>
            <a:ext cx="7687846" cy="6876997"/>
          </a:xfrm>
        </p:spPr>
      </p:pic>
    </p:spTree>
    <p:extLst>
      <p:ext uri="{BB962C8B-B14F-4D97-AF65-F5344CB8AC3E}">
        <p14:creationId xmlns:p14="http://schemas.microsoft.com/office/powerpoint/2010/main" val="285762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Need for Revival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Russia had become purely agricultural under Mongol rule</a:t>
            </a:r>
          </a:p>
          <a:p>
            <a:pPr lvl="1"/>
            <a:r>
              <a:rPr lang="en-US" sz="2600" dirty="0"/>
              <a:t>Cultural &amp; economic decline occur</a:t>
            </a:r>
          </a:p>
          <a:p>
            <a:pPr lvl="1"/>
            <a:r>
              <a:rPr lang="en-US" sz="2600" dirty="0"/>
              <a:t>Literacy decreases</a:t>
            </a:r>
          </a:p>
          <a:p>
            <a:r>
              <a:rPr lang="en-US" sz="3000" dirty="0"/>
              <a:t>Russia resumed earlier patterns of Russian life after independence</a:t>
            </a:r>
          </a:p>
          <a:p>
            <a:r>
              <a:rPr lang="en-US" sz="3000" dirty="0"/>
              <a:t>Ivan the Great</a:t>
            </a:r>
          </a:p>
          <a:p>
            <a:pPr lvl="1"/>
            <a:r>
              <a:rPr lang="en-US" sz="2600" dirty="0"/>
              <a:t>Restores traditional centralized rule</a:t>
            </a:r>
          </a:p>
          <a:p>
            <a:pPr lvl="1"/>
            <a:r>
              <a:rPr lang="en-US" sz="2600" dirty="0"/>
              <a:t>Asserts control of Orthodox churches</a:t>
            </a:r>
          </a:p>
          <a:p>
            <a:pPr lvl="1"/>
            <a:r>
              <a:rPr lang="en-US" sz="2600" dirty="0"/>
              <a:t>Calls Russia “Third Rome”</a:t>
            </a:r>
          </a:p>
          <a:p>
            <a:pPr lvl="2"/>
            <a:r>
              <a:rPr lang="en-US" sz="2200" dirty="0"/>
              <a:t>Tsar comes from </a:t>
            </a:r>
            <a:r>
              <a:rPr lang="en-US" sz="2200" dirty="0" smtClean="0"/>
              <a:t>Caesar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Ivan IV </a:t>
            </a:r>
          </a:p>
          <a:p>
            <a:pPr lvl="1"/>
            <a:r>
              <a:rPr lang="en-US" sz="2800" dirty="0" smtClean="0"/>
              <a:t>Continues </a:t>
            </a:r>
            <a:r>
              <a:rPr lang="en-US" sz="2800" dirty="0"/>
              <a:t>Russian expansion</a:t>
            </a:r>
          </a:p>
          <a:p>
            <a:pPr lvl="1"/>
            <a:r>
              <a:rPr lang="en-US" sz="2800" dirty="0"/>
              <a:t>Emphasized </a:t>
            </a:r>
            <a:r>
              <a:rPr lang="en-US" sz="2800" dirty="0" smtClean="0"/>
              <a:t>tsarist </a:t>
            </a:r>
            <a:r>
              <a:rPr lang="en-US" sz="2800" dirty="0"/>
              <a:t>autocracy by killing boyars (nobles) </a:t>
            </a:r>
            <a:endParaRPr lang="en-US" sz="2800" dirty="0" smtClean="0"/>
          </a:p>
          <a:p>
            <a:pPr lvl="1"/>
            <a:r>
              <a:rPr lang="en-US" sz="2800" dirty="0" smtClean="0"/>
              <a:t>Becomes known as Ivan the Terrible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49" y="-9108"/>
            <a:ext cx="7280765" cy="6867108"/>
          </a:xfrm>
        </p:spPr>
      </p:pic>
    </p:spTree>
    <p:extLst>
      <p:ext uri="{BB962C8B-B14F-4D97-AF65-F5344CB8AC3E}">
        <p14:creationId xmlns:p14="http://schemas.microsoft.com/office/powerpoint/2010/main" val="13952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Patterns of Expansion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604657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Expansion into central </a:t>
            </a:r>
            <a:r>
              <a:rPr lang="en-US" sz="3000" dirty="0" smtClean="0"/>
              <a:t>Asia</a:t>
            </a:r>
          </a:p>
          <a:p>
            <a:pPr lvl="1"/>
            <a:r>
              <a:rPr lang="en-US" sz="2600" dirty="0" smtClean="0"/>
              <a:t>Into Siberia by 1500</a:t>
            </a:r>
            <a:endParaRPr lang="en-US" sz="2600" dirty="0"/>
          </a:p>
          <a:p>
            <a:r>
              <a:rPr lang="en-US" sz="3000" dirty="0"/>
              <a:t>Driven by desire to push back Mongols</a:t>
            </a:r>
          </a:p>
          <a:p>
            <a:r>
              <a:rPr lang="en-US" sz="3000" dirty="0"/>
              <a:t>Cossacks (peasants) recruited to settle new lands</a:t>
            </a:r>
          </a:p>
          <a:p>
            <a:r>
              <a:rPr lang="en-US" sz="3000" dirty="0"/>
              <a:t>Land grants/estates given to nobles &amp; bureaucrats for loyalty</a:t>
            </a:r>
          </a:p>
          <a:p>
            <a:pPr lvl="1"/>
            <a:r>
              <a:rPr lang="en-US" sz="2600" dirty="0"/>
              <a:t>Slaves used</a:t>
            </a:r>
          </a:p>
          <a:p>
            <a:r>
              <a:rPr lang="en-US" sz="3000" dirty="0"/>
              <a:t>Trade with Asia increased</a:t>
            </a:r>
          </a:p>
          <a:p>
            <a:r>
              <a:rPr lang="en-US" sz="3000" dirty="0"/>
              <a:t>Islam tolerated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1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562" cy="6858000"/>
          </a:xfrm>
          <a:prstGeom prst="rect">
            <a:avLst/>
          </a:prstGeom>
          <a:noFill/>
          <a:ln w="25400">
            <a:solidFill>
              <a:srgbClr val="045F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119" y="-6998"/>
            <a:ext cx="6813096" cy="686499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98"/>
            <a:ext cx="12192000" cy="68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Custom 31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FFFF66"/>
      </a:accent1>
      <a:accent2>
        <a:srgbClr val="00000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321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Book Antiqua</vt:lpstr>
      <vt:lpstr>Sales Direction 16X9</vt:lpstr>
      <vt:lpstr>Rise of Russia </vt:lpstr>
      <vt:lpstr>Introduction </vt:lpstr>
      <vt:lpstr>Expansionist Politics Under the Tsars </vt:lpstr>
      <vt:lpstr>PowerPoint Presentation</vt:lpstr>
      <vt:lpstr>The Need for Revival </vt:lpstr>
      <vt:lpstr>PowerPoint Presentation</vt:lpstr>
      <vt:lpstr>PowerPoint Presentation</vt:lpstr>
      <vt:lpstr>Patterns of Expansion </vt:lpstr>
      <vt:lpstr>PowerPoint Presentation</vt:lpstr>
      <vt:lpstr>Western Contact and Romanov Policy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2016-01-24T16:10:26Z</dcterms:created>
  <dcterms:modified xsi:type="dcterms:W3CDTF">2016-10-19T20:44:42Z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