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79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2" r:id="rId17"/>
    <p:sldId id="301" r:id="rId18"/>
    <p:sldId id="303" r:id="rId19"/>
    <p:sldId id="304" r:id="rId20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6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4" autoAdjust="0"/>
    <p:restoredTop sz="94280" autoAdjust="0"/>
  </p:normalViewPr>
  <p:slideViewPr>
    <p:cSldViewPr>
      <p:cViewPr>
        <p:scale>
          <a:sx n="40" d="100"/>
          <a:sy n="40" d="100"/>
        </p:scale>
        <p:origin x="1756" y="63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10/9/2019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10/9/2019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905001"/>
            <a:ext cx="12188825" cy="214825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>
              <a:lnSpc>
                <a:spcPct val="90000"/>
              </a:lnSpc>
            </a:pPr>
            <a:endParaRPr sz="32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883" y="1905002"/>
            <a:ext cx="975106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883" y="4140200"/>
            <a:ext cx="975106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 descr="&#10;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&#10;"/>
          <p:cNvSpPr>
            <a:spLocks noGrp="1"/>
          </p:cNvSpPr>
          <p:nvPr>
            <p:ph type="pic" idx="1"/>
          </p:nvPr>
        </p:nvSpPr>
        <p:spPr>
          <a:xfrm>
            <a:off x="507868" y="482600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10/9/2019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482599"/>
            <a:ext cx="1843982" cy="5791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2" y="482599"/>
            <a:ext cx="9040045" cy="57912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10/9/2019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10/9/2019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0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10/9/2019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10/9/2019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10/9/2019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10/9/2019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0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3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&#10;"/>
          <p:cNvSpPr>
            <a:spLocks noGrp="1"/>
          </p:cNvSpPr>
          <p:nvPr>
            <p:ph type="pic" idx="1"/>
          </p:nvPr>
        </p:nvSpPr>
        <p:spPr>
          <a:xfrm>
            <a:off x="507869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3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2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/>
              <a:pPr/>
              <a:t>10/9/2019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82" r:id="rId10"/>
    <p:sldLayoutId id="2147483678" r:id="rId11"/>
    <p:sldLayoutId id="214748367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tx2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b/b0/Nouvelle-France_map-en.sv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//upload.wikimedia.org/wikipedia/commons/f/f1/NorthAmerica1762-83.png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Rise of Global Markets and Britain's Ascendency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18882" y="4052928"/>
            <a:ext cx="9751060" cy="1016000"/>
          </a:xfrm>
        </p:spPr>
        <p:txBody>
          <a:bodyPr>
            <a:normAutofit/>
          </a:bodyPr>
          <a:lstStyle/>
          <a:p>
            <a:r>
              <a:rPr lang="en-US" dirty="0"/>
              <a:t>18</a:t>
            </a:r>
            <a:r>
              <a:rPr lang="en-US" baseline="30000" dirty="0"/>
              <a:t>th</a:t>
            </a:r>
            <a:r>
              <a:rPr lang="en-US" dirty="0"/>
              <a:t> Century </a:t>
            </a:r>
          </a:p>
        </p:txBody>
      </p:sp>
    </p:spTree>
    <p:extLst>
      <p:ext uri="{BB962C8B-B14F-4D97-AF65-F5344CB8AC3E}">
        <p14:creationId xmlns:p14="http://schemas.microsoft.com/office/powerpoint/2010/main" val="108287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702F3-E696-4A3B-9418-22AD999BC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162" y="457200"/>
            <a:ext cx="10895250" cy="5816601"/>
          </a:xfrm>
        </p:spPr>
        <p:txBody>
          <a:bodyPr>
            <a:normAutofit lnSpcReduction="10000"/>
          </a:bodyPr>
          <a:lstStyle/>
          <a:p>
            <a:r>
              <a:rPr lang="en-US" altLang="en-US" dirty="0">
                <a:cs typeface="Times New Roman" pitchFamily="18" charset="0"/>
              </a:rPr>
              <a:t>Most slaves were actually captured by rival African tribes who traded slaves for European goods such as cloth, alcohol and weapons</a:t>
            </a:r>
          </a:p>
          <a:p>
            <a:pPr lvl="1"/>
            <a:r>
              <a:rPr lang="en-US" altLang="en-US" sz="2800" dirty="0">
                <a:cs typeface="Times New Roman" pitchFamily="18" charset="0"/>
              </a:rPr>
              <a:t>Many slaves captured in the African interior died on forced marches to the West African coast.</a:t>
            </a:r>
          </a:p>
          <a:p>
            <a:pPr lvl="1"/>
            <a:r>
              <a:rPr lang="en-US" altLang="en-US" sz="2800" dirty="0">
                <a:cs typeface="Times New Roman" pitchFamily="18" charset="0"/>
              </a:rPr>
              <a:t>Between 1/5 and 1/3 of slaves died </a:t>
            </a:r>
            <a:r>
              <a:rPr lang="en-US" altLang="en-US" sz="2800" dirty="0" err="1">
                <a:cs typeface="Times New Roman" pitchFamily="18" charset="0"/>
              </a:rPr>
              <a:t>en</a:t>
            </a:r>
            <a:r>
              <a:rPr lang="en-US" altLang="en-US" sz="2800" dirty="0">
                <a:cs typeface="Times New Roman" pitchFamily="18" charset="0"/>
              </a:rPr>
              <a:t> route to the New World while on slave ships (the “</a:t>
            </a:r>
            <a:r>
              <a:rPr lang="en-US" altLang="en-US" sz="2800" b="1" dirty="0">
                <a:cs typeface="Times New Roman" pitchFamily="18" charset="0"/>
              </a:rPr>
              <a:t>Middle Passage</a:t>
            </a:r>
            <a:r>
              <a:rPr lang="en-US" altLang="en-US" sz="2800" dirty="0">
                <a:cs typeface="Times New Roman" pitchFamily="18" charset="0"/>
              </a:rPr>
              <a:t>”).</a:t>
            </a:r>
          </a:p>
          <a:p>
            <a:pPr lvl="1"/>
            <a:r>
              <a:rPr lang="en-US" altLang="en-US" sz="2800" dirty="0">
                <a:cs typeface="Times New Roman" pitchFamily="18" charset="0"/>
              </a:rPr>
              <a:t>Most slaves were taken to Brazil or the West Indies, usually to work sugar plantations.</a:t>
            </a:r>
          </a:p>
          <a:p>
            <a:pPr lvl="1"/>
            <a:r>
              <a:rPr lang="en-US" altLang="en-US" sz="2800" dirty="0">
                <a:cs typeface="Times New Roman" pitchFamily="18" charset="0"/>
              </a:rPr>
              <a:t>As many as 400,000 ended up in British North America in </a:t>
            </a:r>
            <a:r>
              <a:rPr lang="en-US" sz="2800" dirty="0"/>
              <a:t>colonies such as Virginia, Maryland and South Carolina.</a:t>
            </a:r>
          </a:p>
          <a:p>
            <a:r>
              <a:rPr lang="en-US" altLang="en-US" dirty="0">
                <a:cs typeface="Times New Roman" pitchFamily="18" charset="0"/>
              </a:rPr>
              <a:t>The slave trade dwindled significantly by the 1780s</a:t>
            </a:r>
          </a:p>
          <a:p>
            <a:pPr lvl="1"/>
            <a:r>
              <a:rPr lang="en-US" altLang="en-US" sz="2800" dirty="0">
                <a:cs typeface="Times New Roman" pitchFamily="18" charset="0"/>
              </a:rPr>
              <a:t>Most of the subsequent increase in the New World slave population came from natural population growth</a:t>
            </a:r>
            <a:r>
              <a:rPr lang="en-US" altLang="en-US" sz="3200" dirty="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  <a:p>
            <a:pPr lvl="1"/>
            <a:endParaRPr lang="en-US" altLang="en-US" sz="2700" dirty="0"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300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D40BB-A17B-412A-A500-6467EC67E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Colonial Wars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5FE52-E29D-4AD5-9645-F14FD1D2F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cs typeface="Times New Roman" pitchFamily="18" charset="0"/>
              </a:rPr>
              <a:t>Britain and France were the two main adversaries in the colonial wars for empire.</a:t>
            </a:r>
          </a:p>
          <a:p>
            <a:pPr lvl="1"/>
            <a:r>
              <a:rPr lang="en-US" altLang="en-US" dirty="0">
                <a:cs typeface="Times New Roman" pitchFamily="18" charset="0"/>
              </a:rPr>
              <a:t>Between 1689 and 1783 both countries engaged in a series of wars over the issue of maritime trade and colonial expansion.</a:t>
            </a:r>
          </a:p>
          <a:p>
            <a:pPr lvl="1"/>
            <a:r>
              <a:rPr lang="en-US" altLang="en-US" dirty="0">
                <a:cs typeface="Times New Roman" pitchFamily="18" charset="0"/>
              </a:rPr>
              <a:t>France had the largest army on land and was working to build up its naval forces.</a:t>
            </a:r>
          </a:p>
          <a:p>
            <a:pPr lvl="1"/>
            <a:r>
              <a:rPr lang="en-US" altLang="en-US" dirty="0">
                <a:cs typeface="Times New Roman" pitchFamily="18" charset="0"/>
              </a:rPr>
              <a:t>France sought to support Spain.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44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AA3C7-CE57-4DB4-9493-DFF870D9B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412" y="-304800"/>
            <a:ext cx="10360501" cy="1219200"/>
          </a:xfrm>
        </p:spPr>
        <p:txBody>
          <a:bodyPr/>
          <a:lstStyle/>
          <a:p>
            <a:r>
              <a:rPr lang="en-US" dirty="0"/>
              <a:t>War of Spanish Succession (1701-1713)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C7A02-6111-4CA9-8E0F-0C83BCFFC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162" y="1295400"/>
            <a:ext cx="10666650" cy="5181599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800" dirty="0">
                <a:cs typeface="Times New Roman" panose="02020603050405020304" pitchFamily="18" charset="0"/>
              </a:rPr>
              <a:t>The prospect of the Bourbons (Louis XIV and his grandson) controlling both France and Spain (and their empires) became a major threat to Britain in North America </a:t>
            </a:r>
          </a:p>
          <a:p>
            <a:pPr lvl="1"/>
            <a:r>
              <a:rPr lang="en-US" altLang="en-US" dirty="0">
                <a:cs typeface="Times New Roman" panose="02020603050405020304" pitchFamily="18" charset="0"/>
              </a:rPr>
              <a:t>This would upset the balance of power in Europe.</a:t>
            </a:r>
          </a:p>
          <a:p>
            <a:pPr lvl="1"/>
            <a:r>
              <a:rPr lang="en-US" altLang="en-US" dirty="0">
                <a:cs typeface="Times New Roman" panose="02020603050405020304" pitchFamily="18" charset="0"/>
              </a:rPr>
              <a:t>Britain’s North American colonies would be surrounded by New France in the North and Spanish territory in Florida and in the West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marL="274320" lvl="1" indent="0">
              <a:buNone/>
            </a:pP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r>
              <a:rPr lang="en-US" dirty="0"/>
              <a:t>Treaty of Utrecht settled the war </a:t>
            </a:r>
          </a:p>
          <a:p>
            <a:pPr lvl="1"/>
            <a:r>
              <a:rPr lang="en-US" altLang="en-US" dirty="0">
                <a:cs typeface="Times New Roman" panose="02020603050405020304" pitchFamily="18" charset="0"/>
              </a:rPr>
              <a:t>France lost Newfoundland, Nova Scotia and the Hudson Bay territory to Great Britain.</a:t>
            </a:r>
          </a:p>
          <a:p>
            <a:pPr lvl="1"/>
            <a:r>
              <a:rPr lang="en-US" altLang="en-US" sz="2800" dirty="0">
                <a:cs typeface="Times New Roman" panose="02020603050405020304" pitchFamily="18" charset="0"/>
              </a:rPr>
              <a:t>Spain lost the </a:t>
            </a:r>
            <a:r>
              <a:rPr lang="en-US" altLang="en-US" sz="2800" i="1" dirty="0">
                <a:cs typeface="Times New Roman" panose="02020603050405020304" pitchFamily="18" charset="0"/>
              </a:rPr>
              <a:t>asiento</a:t>
            </a:r>
            <a:r>
              <a:rPr lang="en-US" altLang="en-US" sz="2800" dirty="0">
                <a:cs typeface="Times New Roman" panose="02020603050405020304" pitchFamily="18" charset="0"/>
              </a:rPr>
              <a:t> to Britain: the West African slave trade with the New World.</a:t>
            </a:r>
          </a:p>
          <a:p>
            <a:pPr lvl="1"/>
            <a:r>
              <a:rPr lang="en-US" altLang="en-US" sz="2800" dirty="0">
                <a:cs typeface="Times New Roman" panose="02020603050405020304" pitchFamily="18" charset="0"/>
              </a:rPr>
              <a:t>Spain agreed to allow one British ship of merchandise per year through Panama.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42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A787C-CBEE-4F8B-9AA6-BFDCC9965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 of Jenkins’ Ear (began in 1739)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8B708-0FAC-4BD9-9885-403338CFD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z="2700" dirty="0">
                <a:cs typeface="Times New Roman" pitchFamily="18" charset="0"/>
              </a:rPr>
              <a:t>It started over the issue of Spain’s allegation of British abuse regarding the Treaty of Utrecht’s provision that allowed Britain to send one ship of merchandise to Central America per year.</a:t>
            </a:r>
          </a:p>
          <a:p>
            <a:r>
              <a:rPr lang="en-US" altLang="en-US" sz="2700" dirty="0">
                <a:cs typeface="Times New Roman" pitchFamily="18" charset="0"/>
              </a:rPr>
              <a:t>Spanish officials boarded a British ship suspected of smuggling goods into Latin America and cut off the ear of Captain Jenkins, a British officer.</a:t>
            </a:r>
          </a:p>
          <a:p>
            <a:r>
              <a:rPr lang="en-US" altLang="en-US" sz="2700" dirty="0">
                <a:cs typeface="Times New Roman" pitchFamily="18" charset="0"/>
              </a:rPr>
              <a:t>He kept his ear in a jar of brandy and presented it to Parliament 7 years later</a:t>
            </a:r>
          </a:p>
          <a:p>
            <a:r>
              <a:rPr lang="en-US" altLang="en-US" sz="2700" dirty="0">
                <a:cs typeface="Times New Roman" pitchFamily="18" charset="0"/>
              </a:rPr>
              <a:t>In response, King George II went to war with Spain.</a:t>
            </a:r>
          </a:p>
          <a:p>
            <a:r>
              <a:rPr lang="en-US" altLang="en-US" sz="2800" dirty="0">
                <a:cs typeface="Times New Roman" pitchFamily="18" charset="0"/>
              </a:rPr>
              <a:t>The conflict expanded into the War of Austrian Succession in 1740.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22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60E92-D36E-4EAB-8F11-FA9AEBC77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 of Austrian Succession (1740-1748)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31775-FDE9-4348-92A9-CA424B97D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cs typeface="Times New Roman" pitchFamily="18" charset="0"/>
              </a:rPr>
              <a:t>It involved battles between England and France in North America and India.</a:t>
            </a:r>
          </a:p>
          <a:p>
            <a:r>
              <a:rPr lang="en-US" altLang="en-US" sz="2800" dirty="0">
                <a:cs typeface="Times New Roman" pitchFamily="18" charset="0"/>
              </a:rPr>
              <a:t>Spain fought effectively in keeping its empire intact.</a:t>
            </a:r>
            <a:endParaRPr lang="en-US" altLang="en-US" b="1" dirty="0">
              <a:cs typeface="Times New Roman" pitchFamily="18" charset="0"/>
            </a:endParaRPr>
          </a:p>
          <a:p>
            <a:r>
              <a:rPr lang="en-US" altLang="en-US" sz="2800" dirty="0">
                <a:cs typeface="Times New Roman" pitchFamily="18" charset="0"/>
              </a:rPr>
              <a:t>The Treaty of Aix-la-Chapelle (1748) essentially kept the status quo in the colonial empires.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17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3F508-EF79-4E5A-BA3B-0107C8DD9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Seven Years War (1756-1763)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DBE49-EFFF-44FA-919F-CCDF7931A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>
                <a:cs typeface="Times New Roman" pitchFamily="18" charset="0"/>
              </a:rPr>
              <a:t>Biggest world war of the 18</a:t>
            </a:r>
            <a:r>
              <a:rPr lang="en-US" altLang="en-US" sz="2800" baseline="30000" dirty="0">
                <a:cs typeface="Times New Roman" pitchFamily="18" charset="0"/>
              </a:rPr>
              <a:t>th</a:t>
            </a:r>
            <a:r>
              <a:rPr lang="en-US" altLang="en-US" sz="2800" dirty="0">
                <a:cs typeface="Times New Roman" pitchFamily="18" charset="0"/>
              </a:rPr>
              <a:t> century</a:t>
            </a:r>
          </a:p>
          <a:p>
            <a:r>
              <a:rPr lang="en-US" altLang="en-US" sz="2800" dirty="0">
                <a:cs typeface="Times New Roman" pitchFamily="18" charset="0"/>
              </a:rPr>
              <a:t>It began in the disputed Ohio Valley of North America when a young American officer, George Washington, engaged a French force protecting Ft. Duquesne (modern-day Pittsburgh) in 1754.</a:t>
            </a:r>
          </a:p>
          <a:p>
            <a:r>
              <a:rPr lang="en-US" altLang="en-US" sz="2800" dirty="0">
                <a:cs typeface="Times New Roman" pitchFamily="18" charset="0"/>
              </a:rPr>
              <a:t>French forces (and their Amerindian allies) fought British and American colonial forces for control of North America. </a:t>
            </a:r>
          </a:p>
          <a:p>
            <a:r>
              <a:rPr lang="en-US" altLang="en-US" sz="2800" dirty="0">
                <a:cs typeface="Times New Roman" pitchFamily="18" charset="0"/>
              </a:rPr>
              <a:t>This war became part of the larger Seven Years’ War in Europe</a:t>
            </a:r>
            <a:r>
              <a:rPr lang="en-US" altLang="en-US" sz="2800" dirty="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52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F4A5E-4630-44C7-BDAC-DE563CEEE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161" y="-304800"/>
            <a:ext cx="10360501" cy="1219200"/>
          </a:xfrm>
        </p:spPr>
        <p:txBody>
          <a:bodyPr/>
          <a:lstStyle/>
          <a:p>
            <a:r>
              <a:rPr lang="en-US" dirty="0"/>
              <a:t>Outcomes of the Seven years War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686A9-CCE4-4114-9526-1D6BAC342A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162" y="1447800"/>
            <a:ext cx="4977104" cy="4826001"/>
          </a:xfrm>
        </p:spPr>
        <p:txBody>
          <a:bodyPr>
            <a:normAutofit lnSpcReduction="10000"/>
          </a:bodyPr>
          <a:lstStyle/>
          <a:p>
            <a:r>
              <a:rPr lang="en-US" altLang="en-US" sz="2600" dirty="0">
                <a:cs typeface="Times New Roman" pitchFamily="18" charset="0"/>
              </a:rPr>
              <a:t>Britain’s navy defeated France’s navy in various engagements on the high seas.</a:t>
            </a:r>
          </a:p>
          <a:p>
            <a:pPr lvl="1"/>
            <a:r>
              <a:rPr lang="en-US" altLang="en-US" sz="2200" dirty="0">
                <a:cs typeface="Times New Roman" pitchFamily="18" charset="0"/>
              </a:rPr>
              <a:t>France planned to invade Great Britain but its devastating naval losses ended such an attempt</a:t>
            </a:r>
          </a:p>
          <a:p>
            <a:r>
              <a:rPr lang="en-US" altLang="en-US" sz="2600" dirty="0">
                <a:cs typeface="Times New Roman" pitchFamily="18" charset="0"/>
              </a:rPr>
              <a:t>France’s trade dropped to 1/16 of its prewar level.</a:t>
            </a:r>
          </a:p>
          <a:p>
            <a:r>
              <a:rPr lang="en-US" altLang="en-US" sz="2600" dirty="0">
                <a:cs typeface="Times New Roman" pitchFamily="18" charset="0"/>
              </a:rPr>
              <a:t>France’s sugar trade with its West Indian colonies was choked off.</a:t>
            </a:r>
          </a:p>
          <a:p>
            <a:r>
              <a:rPr lang="en-US" altLang="en-US" sz="2600" dirty="0">
                <a:cs typeface="Times New Roman" pitchFamily="18" charset="0"/>
              </a:rPr>
              <a:t>Britain took control of French posts in India.</a:t>
            </a:r>
          </a:p>
          <a:p>
            <a:endParaRPr lang="en-US" altLang="en-US" sz="2700" dirty="0">
              <a:cs typeface="Times New Roman" pitchFamily="18" charset="0"/>
            </a:endParaRPr>
          </a:p>
          <a:p>
            <a:endParaRPr lang="en-US" altLang="en-US" sz="2700" dirty="0">
              <a:solidFill>
                <a:srgbClr val="000000"/>
              </a:solidFill>
              <a:cs typeface="Times New Roman" pitchFamily="18" charset="0"/>
            </a:endParaRPr>
          </a:p>
          <a:p>
            <a:endParaRPr lang="en-US" altLang="en-US" sz="2700" dirty="0">
              <a:solidFill>
                <a:srgbClr val="000000"/>
              </a:solidFill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56C3EC-BD52-4B1C-9699-8F3220A930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7558" y="1447800"/>
            <a:ext cx="5207053" cy="4826001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Treaty of Pairs:</a:t>
            </a:r>
          </a:p>
          <a:p>
            <a:pPr lvl="1"/>
            <a:r>
              <a:rPr lang="en-US" altLang="en-US" sz="2600" dirty="0">
                <a:cs typeface="Times New Roman" pitchFamily="18" charset="0"/>
              </a:rPr>
              <a:t>Most important peace treaty since Westphalia in 1648.</a:t>
            </a:r>
          </a:p>
          <a:p>
            <a:pPr lvl="1"/>
            <a:r>
              <a:rPr lang="en-US" altLang="en-US" sz="2600" dirty="0">
                <a:cs typeface="Times New Roman" pitchFamily="18" charset="0"/>
              </a:rPr>
              <a:t>France was removed from North America.</a:t>
            </a:r>
          </a:p>
          <a:p>
            <a:pPr lvl="1"/>
            <a:r>
              <a:rPr lang="en-US" altLang="en-US" sz="2600" dirty="0">
                <a:cs typeface="Times New Roman" pitchFamily="18" charset="0"/>
              </a:rPr>
              <a:t>France accepted British domination of India.</a:t>
            </a:r>
          </a:p>
          <a:p>
            <a:pPr lvl="1"/>
            <a:r>
              <a:rPr lang="en-US" altLang="en-US" sz="2600" dirty="0">
                <a:cs typeface="Times New Roman" pitchFamily="18" charset="0"/>
              </a:rPr>
              <a:t>Spain ceded Florida to Britain in return for Cuba and the Philippines.</a:t>
            </a:r>
          </a:p>
          <a:p>
            <a:r>
              <a:rPr lang="en-US" dirty="0"/>
              <a:t>Britain becomes the world most dominate colonial power </a:t>
            </a:r>
          </a:p>
        </p:txBody>
      </p:sp>
    </p:spTree>
    <p:extLst>
      <p:ext uri="{BB962C8B-B14F-4D97-AF65-F5344CB8AC3E}">
        <p14:creationId xmlns:p14="http://schemas.microsoft.com/office/powerpoint/2010/main" val="122702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B56D6-73A6-49C6-8082-2AB970648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DEDEB-77B3-4BF4-8C9C-CCFCDC97E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File:Nouvelle-France map-en.svg">
            <a:hlinkClick r:id="rId2"/>
            <a:extLst>
              <a:ext uri="{FF2B5EF4-FFF2-40B4-BE49-F238E27FC236}">
                <a16:creationId xmlns:a16="http://schemas.microsoft.com/office/drawing/2014/main" id="{0213BC68-1D5B-4CFA-A1C4-0A5C67EE3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88825" cy="6863644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File:NorthAmerica1762-83.png">
            <a:hlinkClick r:id="rId4"/>
            <a:extLst>
              <a:ext uri="{FF2B5EF4-FFF2-40B4-BE49-F238E27FC236}">
                <a16:creationId xmlns:a16="http://schemas.microsoft.com/office/drawing/2014/main" id="{55F91F11-CE0B-4487-A313-11872B7FC4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88824" cy="6853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888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1353B-996A-4907-9DDA-5E9C08A8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161" y="-228600"/>
            <a:ext cx="10360501" cy="1219200"/>
          </a:xfrm>
        </p:spPr>
        <p:txBody>
          <a:bodyPr/>
          <a:lstStyle/>
          <a:p>
            <a:r>
              <a:rPr lang="en-US" dirty="0"/>
              <a:t>The American Revolution (1775-1783)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6A503-67C6-4555-97C4-83587B252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161" y="1295400"/>
            <a:ext cx="10971451" cy="5079999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cs typeface="Times New Roman" panose="02020603050405020304" pitchFamily="18" charset="0"/>
              </a:rPr>
              <a:t>In hopes of weakening Britain’s world empire, France gave significant financial and military support to the United States in its successful war for independence.</a:t>
            </a:r>
          </a:p>
          <a:p>
            <a:r>
              <a:rPr lang="en-US" altLang="en-US" sz="2800" dirty="0">
                <a:cs typeface="Times New Roman" panose="02020603050405020304" pitchFamily="18" charset="0"/>
              </a:rPr>
              <a:t>The 13 American colonies had been Britain’s most valuable colonial possessions as both a source for raw materials and a large market for British goods.</a:t>
            </a:r>
          </a:p>
          <a:p>
            <a:r>
              <a:rPr lang="en-US" altLang="en-US" sz="2800" dirty="0">
                <a:cs typeface="Times New Roman" panose="02020603050405020304" pitchFamily="18" charset="0"/>
              </a:rPr>
              <a:t>By 1775, about 2.5 million people lived in the colonies (over 1.6 million from England alone).</a:t>
            </a:r>
          </a:p>
          <a:p>
            <a:r>
              <a:rPr lang="en-US" altLang="en-US" dirty="0">
                <a:cs typeface="Times New Roman" panose="02020603050405020304" pitchFamily="18" charset="0"/>
              </a:rPr>
              <a:t>By 1783 the American colonist (with aid from France) defeated Britain and settled the war at the Treaty of Versailles (1783)</a:t>
            </a:r>
            <a:endParaRPr lang="en-US" altLang="en-US" sz="2800" dirty="0">
              <a:cs typeface="Times New Roman" panose="02020603050405020304" pitchFamily="18" charset="0"/>
            </a:endParaRPr>
          </a:p>
          <a:p>
            <a:endParaRPr lang="en-US" altLang="en-US" sz="2800" dirty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159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09AE9-3729-4925-9C94-43340EB16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European Rivals in Asia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B5A07-B885-45F0-93C9-36616B02E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162" y="1803400"/>
            <a:ext cx="11047650" cy="47497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By the second half of the 18</a:t>
            </a:r>
            <a:r>
              <a:rPr lang="en-US" baseline="30000" dirty="0"/>
              <a:t>th</a:t>
            </a:r>
            <a:r>
              <a:rPr lang="en-US" dirty="0"/>
              <a:t> century European claims in Asia had increased and changed hands </a:t>
            </a:r>
          </a:p>
          <a:p>
            <a:r>
              <a:rPr lang="en-US" dirty="0"/>
              <a:t>The Portuguese, Dutch, French, Spanish, and British all had colonial claims in Asia </a:t>
            </a:r>
          </a:p>
          <a:p>
            <a:pPr lvl="1"/>
            <a:r>
              <a:rPr lang="en-US" dirty="0"/>
              <a:t>Portuguese claims in India </a:t>
            </a:r>
          </a:p>
          <a:p>
            <a:pPr lvl="1"/>
            <a:r>
              <a:rPr lang="en-US" dirty="0"/>
              <a:t>French in India (lost to Britain during the Seven Years War)</a:t>
            </a:r>
          </a:p>
          <a:p>
            <a:pPr lvl="1"/>
            <a:r>
              <a:rPr lang="en-US" dirty="0"/>
              <a:t>Spain in the Philippines </a:t>
            </a:r>
          </a:p>
          <a:p>
            <a:pPr lvl="1"/>
            <a:r>
              <a:rPr lang="en-US" dirty="0"/>
              <a:t>Dutch in Indonesia </a:t>
            </a:r>
          </a:p>
          <a:p>
            <a:pPr lvl="1"/>
            <a:r>
              <a:rPr lang="en-US" dirty="0"/>
              <a:t>Britain in India </a:t>
            </a:r>
          </a:p>
          <a:p>
            <a:r>
              <a:rPr lang="en-US" dirty="0"/>
              <a:t>The British East India Company and the Dutch East India Company were the greatest rivals in the spice trade. (The VOC dominated) </a:t>
            </a:r>
          </a:p>
        </p:txBody>
      </p:sp>
    </p:spTree>
    <p:extLst>
      <p:ext uri="{BB962C8B-B14F-4D97-AF65-F5344CB8AC3E}">
        <p14:creationId xmlns:p14="http://schemas.microsoft.com/office/powerpoint/2010/main" val="297500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Mercantilism and the Atlantic Trading System 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14162" y="1981200"/>
            <a:ext cx="10971450" cy="4622800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cs typeface="Times New Roman" pitchFamily="18" charset="0"/>
              </a:rPr>
              <a:t>European maritime expansion in the 18</a:t>
            </a:r>
            <a:r>
              <a:rPr lang="en-US" altLang="en-US" sz="3200" baseline="30000" dirty="0">
                <a:cs typeface="Times New Roman" pitchFamily="18" charset="0"/>
              </a:rPr>
              <a:t>th</a:t>
            </a:r>
            <a:r>
              <a:rPr lang="en-US" altLang="en-US" sz="3200" dirty="0">
                <a:cs typeface="Times New Roman" pitchFamily="18" charset="0"/>
              </a:rPr>
              <a:t> century</a:t>
            </a:r>
          </a:p>
          <a:p>
            <a:pPr lvl="1"/>
            <a:r>
              <a:rPr lang="en-US" altLang="en-US" sz="2800" dirty="0">
                <a:cs typeface="Times New Roman" pitchFamily="18" charset="0"/>
              </a:rPr>
              <a:t>World trade became fundamental to the European economy.</a:t>
            </a:r>
          </a:p>
          <a:p>
            <a:pPr lvl="2"/>
            <a:r>
              <a:rPr lang="en-US" altLang="en-US" sz="2400" dirty="0"/>
              <a:t>Sugar became the most important commodity produced in the Atlantic trade; tobacco, cotton, and indigo were also important.</a:t>
            </a:r>
          </a:p>
          <a:p>
            <a:pPr lvl="2"/>
            <a:r>
              <a:rPr lang="en-US" altLang="en-US" sz="2400" dirty="0"/>
              <a:t>The slave trade was enormous.</a:t>
            </a:r>
          </a:p>
          <a:p>
            <a:pPr lvl="1"/>
            <a:r>
              <a:rPr lang="en-US" altLang="en-US" sz="2800" dirty="0">
                <a:cs typeface="Times New Roman" panose="02020603050405020304" pitchFamily="18" charset="0"/>
              </a:rPr>
              <a:t>Spain and Portugal revitalized their empires and grew economically from renewed development.	</a:t>
            </a:r>
          </a:p>
          <a:p>
            <a:pPr lvl="1"/>
            <a:r>
              <a:rPr lang="en-US" altLang="en-US" sz="2800" dirty="0">
                <a:cs typeface="Times New Roman" panose="02020603050405020304" pitchFamily="18" charset="0"/>
              </a:rPr>
              <a:t>The Netherlands, Great Britain, and France benefited the most.</a:t>
            </a:r>
          </a:p>
          <a:p>
            <a:pPr lvl="1"/>
            <a:r>
              <a:rPr lang="en-US" altLang="en-US" sz="2800" dirty="0">
                <a:cs typeface="Times New Roman" panose="02020603050405020304" pitchFamily="18" charset="0"/>
              </a:rPr>
              <a:t>By far, England had the largest number of emigrants to the New World at this time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521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5422F-8A6A-4927-ABE5-6CEBA2E28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212" y="-380999"/>
            <a:ext cx="10360501" cy="1219200"/>
          </a:xfrm>
        </p:spPr>
        <p:txBody>
          <a:bodyPr/>
          <a:lstStyle/>
          <a:p>
            <a:r>
              <a:rPr lang="en-US" dirty="0"/>
              <a:t>Characteristics of Mercantilism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B5AF1-7358-4C74-92F2-2A94E83B4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012" y="990600"/>
            <a:ext cx="11353800" cy="5638799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cs typeface="Times New Roman" pitchFamily="18" charset="0"/>
              </a:rPr>
              <a:t>Main goal: economic self-sufficiency</a:t>
            </a:r>
          </a:p>
          <a:p>
            <a:r>
              <a:rPr lang="en-US" altLang="en-US" sz="2800" dirty="0">
                <a:cs typeface="Times New Roman" pitchFamily="18" charset="0"/>
              </a:rPr>
              <a:t>A country or empire sought to create a favorable balance of trade by exporting more than it imported.</a:t>
            </a:r>
          </a:p>
          <a:p>
            <a:pPr lvl="1"/>
            <a:r>
              <a:rPr lang="en-US" altLang="en-US" dirty="0">
                <a:cs typeface="Times New Roman" pitchFamily="18" charset="0"/>
              </a:rPr>
              <a:t>Tariffs (customs duties) were placed on imports</a:t>
            </a:r>
          </a:p>
          <a:p>
            <a:r>
              <a:rPr lang="en-US" altLang="en-US" sz="2800" dirty="0">
                <a:cs typeface="Times New Roman" pitchFamily="18" charset="0"/>
              </a:rPr>
              <a:t>Bullionism: governments</a:t>
            </a:r>
            <a:r>
              <a:rPr lang="en-US" sz="2800" dirty="0"/>
              <a:t> sought to build up large reserves of gold and silver and prevent the export of these precious metals out of their countries.</a:t>
            </a:r>
          </a:p>
          <a:p>
            <a:r>
              <a:rPr lang="en-US" altLang="en-US" sz="2800" dirty="0"/>
              <a:t>Colonies provide raw materials (and markets) for the mother country.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r>
              <a:rPr lang="en-US" altLang="en-US" sz="2800" dirty="0"/>
              <a:t>States granted monopolies to large companies </a:t>
            </a:r>
            <a:endParaRPr lang="en-US" altLang="en-US" dirty="0"/>
          </a:p>
          <a:p>
            <a:r>
              <a:rPr lang="en-US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dirty="0"/>
              <a:t>States encouraged development of domestic industries so that a country would not have to buy a finished product from a rival country.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91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44379-4765-4CB6-921A-190597EE3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012" y="-304800"/>
            <a:ext cx="10360501" cy="1219200"/>
          </a:xfrm>
        </p:spPr>
        <p:txBody>
          <a:bodyPr/>
          <a:lstStyle/>
          <a:p>
            <a:r>
              <a:rPr lang="en-US" dirty="0"/>
              <a:t>Great Britain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BDFC7-164D-4BBE-8165-535A20208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162" y="1066800"/>
            <a:ext cx="10895250" cy="5207001"/>
          </a:xfrm>
        </p:spPr>
        <p:txBody>
          <a:bodyPr>
            <a:normAutofit fontScale="92500"/>
          </a:bodyPr>
          <a:lstStyle/>
          <a:p>
            <a:r>
              <a:rPr lang="en-US" altLang="en-US" dirty="0">
                <a:cs typeface="Times New Roman" pitchFamily="18" charset="0"/>
              </a:rPr>
              <a:t>B</a:t>
            </a:r>
            <a:r>
              <a:rPr lang="en-US" altLang="en-US" sz="2800" dirty="0">
                <a:cs typeface="Times New Roman" pitchFamily="18" charset="0"/>
              </a:rPr>
              <a:t>ecame the world’s leading maritime power in the 18</a:t>
            </a:r>
            <a:r>
              <a:rPr lang="en-US" altLang="en-US" sz="2800" baseline="30000" dirty="0">
                <a:cs typeface="Times New Roman" pitchFamily="18" charset="0"/>
              </a:rPr>
              <a:t>th</a:t>
            </a:r>
            <a:r>
              <a:rPr lang="en-US" altLang="en-US" sz="2800" dirty="0">
                <a:cs typeface="Times New Roman" pitchFamily="18" charset="0"/>
              </a:rPr>
              <a:t> century</a:t>
            </a:r>
            <a:endParaRPr lang="en-US" altLang="en-US" dirty="0">
              <a:cs typeface="Times New Roman" pitchFamily="18" charset="0"/>
            </a:endParaRPr>
          </a:p>
          <a:p>
            <a:r>
              <a:rPr lang="en-US" altLang="en-US" sz="2800" dirty="0">
                <a:cs typeface="Times New Roman" pitchFamily="18" charset="0"/>
              </a:rPr>
              <a:t>The </a:t>
            </a:r>
            <a:r>
              <a:rPr lang="en-US" altLang="en-US" sz="2800" b="1" dirty="0">
                <a:cs typeface="Times New Roman" pitchFamily="18" charset="0"/>
              </a:rPr>
              <a:t>Bank of England </a:t>
            </a:r>
            <a:r>
              <a:rPr lang="en-US" altLang="en-US" sz="2800" dirty="0">
                <a:cs typeface="Times New Roman" pitchFamily="18" charset="0"/>
              </a:rPr>
              <a:t>(1694) provided an important source of capital for economic development</a:t>
            </a:r>
            <a:endParaRPr lang="en-US" altLang="en-US" dirty="0">
              <a:cs typeface="Times New Roman" pitchFamily="18" charset="0"/>
            </a:endParaRPr>
          </a:p>
          <a:p>
            <a:r>
              <a:rPr lang="en-US" altLang="en-US" sz="2800" dirty="0">
                <a:cs typeface="Times New Roman" pitchFamily="18" charset="0"/>
              </a:rPr>
              <a:t> The </a:t>
            </a:r>
            <a:r>
              <a:rPr lang="en-US" altLang="en-US" sz="2800" b="1" dirty="0">
                <a:cs typeface="Times New Roman" pitchFamily="18" charset="0"/>
              </a:rPr>
              <a:t>Act of Union </a:t>
            </a:r>
            <a:r>
              <a:rPr lang="en-US" altLang="en-US" sz="2800" dirty="0">
                <a:cs typeface="Times New Roman" pitchFamily="18" charset="0"/>
              </a:rPr>
              <a:t>(1707) unified England and Scotland; the Scots sought the benefits of trade within the English empire</a:t>
            </a:r>
          </a:p>
          <a:p>
            <a:r>
              <a:rPr lang="en-US" sz="2800" dirty="0"/>
              <a:t>British mercantilism differed from France in that gov’t economic regulations often served the private interest of individuals and groups as well as the public needs of the state.</a:t>
            </a: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n-US" sz="2800" dirty="0"/>
              <a:t>In contrast, authoritarian states like France sought an economic system that primarily benefited the state rather than businessmen and workers</a:t>
            </a:r>
            <a:endParaRPr lang="en-US" dirty="0"/>
          </a:p>
          <a:p>
            <a:pPr lvl="1"/>
            <a:r>
              <a:rPr lang="en-US" altLang="en-US" dirty="0">
                <a:cs typeface="Times New Roman" pitchFamily="18" charset="0"/>
              </a:rPr>
              <a:t>For example, the </a:t>
            </a:r>
            <a:r>
              <a:rPr lang="en-US" altLang="en-US" i="1" dirty="0">
                <a:cs typeface="Times New Roman" pitchFamily="18" charset="0"/>
              </a:rPr>
              <a:t>intendant </a:t>
            </a:r>
            <a:r>
              <a:rPr lang="en-US" altLang="en-US" dirty="0">
                <a:cs typeface="Times New Roman" pitchFamily="18" charset="0"/>
              </a:rPr>
              <a:t>system was </a:t>
            </a:r>
            <a:r>
              <a:rPr lang="en-US" altLang="en-US" dirty="0" err="1">
                <a:cs typeface="Times New Roman" pitchFamily="18" charset="0"/>
              </a:rPr>
              <a:t>extende</a:t>
            </a:r>
            <a:r>
              <a:rPr lang="en-US" altLang="en-US" dirty="0">
                <a:cs typeface="Times New Roman" pitchFamily="18" charset="0"/>
              </a:rPr>
              <a:t> throughout the French empire.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53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BBD05-4AAE-4109-8977-06F32914D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Navigation Acts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F1E84-35A2-4F80-A8AD-D5476AD0E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162" y="1803400"/>
            <a:ext cx="10360501" cy="4749799"/>
          </a:xfrm>
        </p:spPr>
        <p:txBody>
          <a:bodyPr/>
          <a:lstStyle/>
          <a:p>
            <a:r>
              <a:rPr lang="en-US" altLang="en-US" sz="3200" b="1" dirty="0">
                <a:cs typeface="Times New Roman" panose="02020603050405020304" pitchFamily="18" charset="0"/>
              </a:rPr>
              <a:t>Navigation Acts </a:t>
            </a:r>
            <a:r>
              <a:rPr lang="en-US" altLang="en-US" sz="3200" dirty="0">
                <a:cs typeface="Times New Roman" panose="02020603050405020304" pitchFamily="18" charset="0"/>
              </a:rPr>
              <a:t>were passed by Parliament to increase military power and private wealth.</a:t>
            </a:r>
          </a:p>
          <a:p>
            <a:pPr lvl="1"/>
            <a:r>
              <a:rPr lang="en-US" altLang="en-US" sz="2800" dirty="0">
                <a:cs typeface="Times New Roman" panose="02020603050405020304" pitchFamily="18" charset="0"/>
              </a:rPr>
              <a:t>The first act was passed in 1651 seeking to reduce Dutch domination of the Atlantic trade.</a:t>
            </a:r>
          </a:p>
          <a:p>
            <a:pPr lvl="1"/>
            <a:r>
              <a:rPr lang="en-US" altLang="en-US" sz="2800" dirty="0">
                <a:cs typeface="Times New Roman" panose="02020603050405020304" pitchFamily="18" charset="0"/>
              </a:rPr>
              <a:t>It required most goods imported from Europe into Britain to be carried on British-owned ships with British crews or on ships of the country producing that specific good.</a:t>
            </a:r>
          </a:p>
          <a:p>
            <a:pPr lvl="1"/>
            <a:r>
              <a:rPr lang="en-US" altLang="en-US" sz="2800" dirty="0">
                <a:cs typeface="Times New Roman" panose="02020603050405020304" pitchFamily="18" charset="0"/>
              </a:rPr>
              <a:t>It gave British merchants and ship owners a virtual monopoly on trade with the colonies.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19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FF9AD-23A6-4DF9-9DB2-2D1005A39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Triangular Trade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00233-1783-404B-B2C8-6A0784531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162" y="2057400"/>
            <a:ext cx="5180250" cy="4470400"/>
          </a:xfrm>
        </p:spPr>
        <p:txBody>
          <a:bodyPr/>
          <a:lstStyle/>
          <a:p>
            <a:r>
              <a:rPr lang="en-US" altLang="en-US" dirty="0">
                <a:cs typeface="Times New Roman" pitchFamily="18" charset="0"/>
              </a:rPr>
              <a:t>It r</a:t>
            </a:r>
            <a:r>
              <a:rPr lang="en-US" dirty="0"/>
              <a:t>evolved around the West Indies (Caribbean) and included North America and Africa.</a:t>
            </a:r>
          </a:p>
        </p:txBody>
      </p:sp>
      <p:pic>
        <p:nvPicPr>
          <p:cNvPr id="4" name="Picture 3" descr="route">
            <a:extLst>
              <a:ext uri="{FF2B5EF4-FFF2-40B4-BE49-F238E27FC236}">
                <a16:creationId xmlns:a16="http://schemas.microsoft.com/office/drawing/2014/main" id="{A5454DF9-535A-471F-832F-E7DCA2237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9212" y="2057400"/>
            <a:ext cx="5320445" cy="4189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2324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87EBF-2781-427C-ACEF-119B2C581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Dutch Republic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18B82-1A04-4341-8C0B-23438C1A2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>
                <a:cs typeface="Times New Roman" pitchFamily="18" charset="0"/>
              </a:rPr>
              <a:t>During the f</a:t>
            </a:r>
            <a:r>
              <a:rPr lang="en-US" sz="3200" dirty="0"/>
              <a:t>irst half of the 17</a:t>
            </a:r>
            <a:r>
              <a:rPr lang="en-US" sz="3200" baseline="30000" dirty="0"/>
              <a:t>th</a:t>
            </a:r>
            <a:r>
              <a:rPr lang="en-US" sz="3200" dirty="0"/>
              <a:t> century the Netherlands was the world’s dominant maritime power: “Golden Age of the Netherlands”</a:t>
            </a:r>
            <a:endParaRPr lang="en-US" sz="3200" dirty="0">
              <a:cs typeface="Times New Roman" pitchFamily="18" charset="0"/>
            </a:endParaRPr>
          </a:p>
          <a:p>
            <a:pPr lvl="1"/>
            <a:r>
              <a:rPr lang="en-US" altLang="en-US" sz="2800" dirty="0">
                <a:cs typeface="Times New Roman" pitchFamily="18" charset="0"/>
              </a:rPr>
              <a:t>The middle class (burghers) dominated politics and the economy</a:t>
            </a:r>
          </a:p>
          <a:p>
            <a:pPr lvl="1"/>
            <a:r>
              <a:rPr lang="en-US" altLang="en-US" sz="2800" dirty="0">
                <a:cs typeface="Times New Roman" pitchFamily="18" charset="0"/>
              </a:rPr>
              <a:t>The gov’t remained decentralized and didn’t impede the economy</a:t>
            </a:r>
          </a:p>
          <a:p>
            <a:pPr lvl="1"/>
            <a:r>
              <a:rPr lang="en-US" altLang="en-US" sz="2800" dirty="0">
                <a:cs typeface="Times New Roman" pitchFamily="18" charset="0"/>
              </a:rPr>
              <a:t> A large degree of religious toleration enabled foreign merchants to live there without persecution.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49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49C14-0352-40FD-BBBC-E2AF035D3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162" y="152400"/>
            <a:ext cx="10360501" cy="1219200"/>
          </a:xfrm>
        </p:spPr>
        <p:txBody>
          <a:bodyPr/>
          <a:lstStyle/>
          <a:p>
            <a:r>
              <a:rPr lang="en-US" dirty="0"/>
              <a:t>The Anglo Dutch Wars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31FCB-AEFA-43E3-9F86-10881ECBD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sz="3600" dirty="0">
                <a:cs typeface="Times New Roman" pitchFamily="18" charset="0"/>
              </a:rPr>
              <a:t>Between 1652 and 1674  three wars damaged Dutch shipping and commerce</a:t>
            </a:r>
          </a:p>
          <a:p>
            <a:pPr lvl="1"/>
            <a:r>
              <a:rPr lang="en-US" altLang="en-US" sz="3200" dirty="0">
                <a:cs typeface="Times New Roman" pitchFamily="18" charset="0"/>
              </a:rPr>
              <a:t>New Amsterdam was seized by England in 1664 and renamed “New York.</a:t>
            </a:r>
          </a:p>
          <a:p>
            <a:pPr lvl="1"/>
            <a:r>
              <a:rPr lang="en-US" altLang="en-US" sz="3200" dirty="0">
                <a:cs typeface="Times New Roman" pitchFamily="18" charset="0"/>
              </a:rPr>
              <a:t>By late-17</a:t>
            </a:r>
            <a:r>
              <a:rPr lang="en-US" altLang="en-US" sz="3200" baseline="30000" dirty="0">
                <a:cs typeface="Times New Roman" pitchFamily="18" charset="0"/>
              </a:rPr>
              <a:t>th</a:t>
            </a:r>
            <a:r>
              <a:rPr lang="en-US" altLang="en-US" sz="3200" dirty="0">
                <a:cs typeface="Times New Roman" pitchFamily="18" charset="0"/>
              </a:rPr>
              <a:t> century, the Dutch were falling behind the England in shipping, trade, and colonies.</a:t>
            </a:r>
          </a:p>
          <a:p>
            <a:pPr lvl="1"/>
            <a:r>
              <a:rPr lang="en-US" altLang="en-US" sz="3200" dirty="0">
                <a:cs typeface="Times New Roman" pitchFamily="18" charset="0"/>
              </a:rPr>
              <a:t>However, the English and Dutch became allies to stop the expansion of Louis XIV in the late-17</a:t>
            </a:r>
            <a:r>
              <a:rPr lang="en-US" altLang="en-US" sz="3200" baseline="30000" dirty="0">
                <a:cs typeface="Times New Roman" pitchFamily="18" charset="0"/>
              </a:rPr>
              <a:t>th</a:t>
            </a:r>
            <a:r>
              <a:rPr lang="en-US" altLang="en-US" sz="3200" dirty="0">
                <a:cs typeface="Times New Roman" pitchFamily="18" charset="0"/>
              </a:rPr>
              <a:t> and early-18</a:t>
            </a:r>
            <a:r>
              <a:rPr lang="en-US" altLang="en-US" sz="3200" baseline="30000" dirty="0">
                <a:cs typeface="Times New Roman" pitchFamily="18" charset="0"/>
              </a:rPr>
              <a:t>th</a:t>
            </a:r>
            <a:r>
              <a:rPr lang="en-US" altLang="en-US" sz="3200" dirty="0">
                <a:cs typeface="Times New Roman" pitchFamily="18" charset="0"/>
              </a:rPr>
              <a:t> centuries</a:t>
            </a:r>
          </a:p>
          <a:p>
            <a:pPr lvl="1"/>
            <a:r>
              <a:rPr lang="en-US" altLang="en-US" sz="3200" dirty="0">
                <a:cs typeface="Times New Roman" pitchFamily="18" charset="0"/>
              </a:rPr>
              <a:t>Netherlands shifted its attention to banking, rather than trade, and managed to survive intact.</a:t>
            </a:r>
          </a:p>
          <a:p>
            <a:pPr lvl="2"/>
            <a:r>
              <a:rPr lang="en-US" sz="2800" dirty="0"/>
              <a:t>Creation of the central bank of Amsterdam and the Amsterdam markets </a:t>
            </a:r>
          </a:p>
        </p:txBody>
      </p:sp>
    </p:spTree>
    <p:extLst>
      <p:ext uri="{BB962C8B-B14F-4D97-AF65-F5344CB8AC3E}">
        <p14:creationId xmlns:p14="http://schemas.microsoft.com/office/powerpoint/2010/main" val="344722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0E91C-4CAF-4E6C-BC08-EA76DD93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161" y="-25401"/>
            <a:ext cx="10360501" cy="1219200"/>
          </a:xfrm>
        </p:spPr>
        <p:txBody>
          <a:bodyPr/>
          <a:lstStyle/>
          <a:p>
            <a:r>
              <a:rPr lang="en-US" dirty="0"/>
              <a:t>The Slave Trade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BA11A-ECEE-42A2-BDB9-B45456764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162" y="1371600"/>
            <a:ext cx="10360501" cy="4902201"/>
          </a:xfrm>
        </p:spPr>
        <p:txBody>
          <a:bodyPr>
            <a:normAutofit lnSpcReduction="10000"/>
          </a:bodyPr>
          <a:lstStyle/>
          <a:p>
            <a:r>
              <a:rPr lang="en-US" altLang="en-US" sz="2800" dirty="0">
                <a:cs typeface="Times New Roman" pitchFamily="18" charset="0"/>
              </a:rPr>
              <a:t>The dramatic growth in the Atlantic trade was due in large part to the need for labor</a:t>
            </a:r>
            <a:r>
              <a:rPr lang="en-US" altLang="en-US" dirty="0">
                <a:cs typeface="Times New Roman" pitchFamily="18" charset="0"/>
              </a:rPr>
              <a:t> in the New World colonies. </a:t>
            </a:r>
            <a:endParaRPr lang="en-US" altLang="en-US" sz="2800" dirty="0">
              <a:cs typeface="Times New Roman" pitchFamily="18" charset="0"/>
            </a:endParaRPr>
          </a:p>
          <a:p>
            <a:r>
              <a:rPr lang="en-US" altLang="en-US" sz="2800" dirty="0">
                <a:cs typeface="Times New Roman" pitchFamily="18" charset="0"/>
              </a:rPr>
              <a:t>About 12 million Africans were transported to the New World in the 17</a:t>
            </a:r>
            <a:r>
              <a:rPr lang="en-US" altLang="en-US" sz="2800" baseline="30000" dirty="0">
                <a:cs typeface="Times New Roman" pitchFamily="18" charset="0"/>
              </a:rPr>
              <a:t>th</a:t>
            </a:r>
            <a:r>
              <a:rPr lang="en-US" altLang="en-US" sz="2800" dirty="0">
                <a:cs typeface="Times New Roman" pitchFamily="18" charset="0"/>
              </a:rPr>
              <a:t> and 18</a:t>
            </a:r>
            <a:r>
              <a:rPr lang="en-US" altLang="en-US" sz="2800" baseline="30000" dirty="0">
                <a:cs typeface="Times New Roman" pitchFamily="18" charset="0"/>
              </a:rPr>
              <a:t>th</a:t>
            </a:r>
            <a:r>
              <a:rPr lang="en-US" altLang="en-US" sz="2800" dirty="0">
                <a:cs typeface="Times New Roman" pitchFamily="18" charset="0"/>
              </a:rPr>
              <a:t> centuries.</a:t>
            </a:r>
          </a:p>
          <a:p>
            <a:r>
              <a:rPr lang="en-US" altLang="en-US" sz="2800" dirty="0">
                <a:cs typeface="Times New Roman" pitchFamily="18" charset="0"/>
              </a:rPr>
              <a:t>Half of the slave trade occurred  on British ships; 25% French</a:t>
            </a:r>
            <a:endParaRPr lang="en-US" altLang="en-US" dirty="0">
              <a:cs typeface="Times New Roman" pitchFamily="18" charset="0"/>
            </a:endParaRPr>
          </a:p>
          <a:p>
            <a:pPr lvl="1"/>
            <a:r>
              <a:rPr lang="en-US" altLang="en-US" dirty="0">
                <a:cs typeface="Times New Roman" pitchFamily="18" charset="0"/>
              </a:rPr>
              <a:t>British and French governments gave chartered companies monopolies over the slave trade in the 17th and early 18th century</a:t>
            </a:r>
          </a:p>
          <a:p>
            <a:pPr lvl="1"/>
            <a:r>
              <a:rPr lang="en-US" altLang="en-US" dirty="0">
                <a:cs typeface="Times New Roman" pitchFamily="18" charset="0"/>
              </a:rPr>
              <a:t>Forts (“factories”) were set up on the West African coast to oversee and protect the slave trade.</a:t>
            </a:r>
          </a:p>
          <a:p>
            <a:r>
              <a:rPr lang="en-US" altLang="en-US" sz="2800" dirty="0">
                <a:cs typeface="Times New Roman" pitchFamily="18" charset="0"/>
              </a:rPr>
              <a:t>Independent slave traders broke the slave trade monopoly by the 1730s.</a:t>
            </a:r>
          </a:p>
          <a:p>
            <a:endParaRPr lang="en-US" altLang="en-US" sz="2800" dirty="0"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74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d Radial 16x9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804895.potx" id="{50B211C3-0308-4A23-B662-EA2AE6F4DF70}" vid="{1581190B-70AB-4E5E-B6DA-D42AF0078983}"/>
    </a:ext>
  </a:extLst>
</a:theme>
</file>

<file path=ppt/theme/theme2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298</TotalTime>
  <Words>1506</Words>
  <Application>Microsoft Office PowerPoint</Application>
  <PresentationFormat>Custom</PresentationFormat>
  <Paragraphs>115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Cambria</vt:lpstr>
      <vt:lpstr>Red Radial 16x9</vt:lpstr>
      <vt:lpstr>Rise of Global Markets and Britain's Ascendency </vt:lpstr>
      <vt:lpstr>Mercantilism and the Atlantic Trading System </vt:lpstr>
      <vt:lpstr>Characteristics of Mercantilism </vt:lpstr>
      <vt:lpstr>Great Britain </vt:lpstr>
      <vt:lpstr>Navigation Acts </vt:lpstr>
      <vt:lpstr>Triangular Trade </vt:lpstr>
      <vt:lpstr>The Dutch Republic </vt:lpstr>
      <vt:lpstr>The Anglo Dutch Wars</vt:lpstr>
      <vt:lpstr>The Slave Trade </vt:lpstr>
      <vt:lpstr>PowerPoint Presentation</vt:lpstr>
      <vt:lpstr>Colonial Wars </vt:lpstr>
      <vt:lpstr>War of Spanish Succession (1701-1713)</vt:lpstr>
      <vt:lpstr>War of Jenkins’ Ear (began in 1739)</vt:lpstr>
      <vt:lpstr>War of Austrian Succession (1740-1748)</vt:lpstr>
      <vt:lpstr>Seven Years War (1756-1763) </vt:lpstr>
      <vt:lpstr>Outcomes of the Seven years War</vt:lpstr>
      <vt:lpstr>PowerPoint Presentation</vt:lpstr>
      <vt:lpstr>The American Revolution (1775-1783)</vt:lpstr>
      <vt:lpstr>European Rivals in Asia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 of Global Markets and Britain's Ascendency</dc:title>
  <dc:creator>Phillip Thurmond</dc:creator>
  <cp:lastModifiedBy>Phillip Thurmond</cp:lastModifiedBy>
  <cp:revision>14</cp:revision>
  <dcterms:created xsi:type="dcterms:W3CDTF">2019-10-09T14:28:29Z</dcterms:created>
  <dcterms:modified xsi:type="dcterms:W3CDTF">2019-10-09T19:26:38Z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