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7" r:id="rId3"/>
    <p:sldId id="283" r:id="rId4"/>
    <p:sldId id="284" r:id="rId5"/>
    <p:sldId id="281" r:id="rId6"/>
    <p:sldId id="282" r:id="rId7"/>
    <p:sldId id="285" r:id="rId8"/>
    <p:sldId id="268" r:id="rId9"/>
    <p:sldId id="269" r:id="rId10"/>
    <p:sldId id="278" r:id="rId11"/>
    <p:sldId id="272" r:id="rId12"/>
    <p:sldId id="271" r:id="rId13"/>
    <p:sldId id="279" r:id="rId14"/>
    <p:sldId id="274" r:id="rId15"/>
    <p:sldId id="275" r:id="rId16"/>
    <p:sldId id="276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2253" autoAdjust="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60320"/>
            <a:ext cx="6629400" cy="2743200"/>
          </a:xfrm>
        </p:spPr>
        <p:txBody>
          <a:bodyPr/>
          <a:lstStyle/>
          <a:p>
            <a:r>
              <a:rPr lang="en-US" dirty="0"/>
              <a:t>Rise and Decline of the Abbasid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00100"/>
            <a:ext cx="5238750" cy="537210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3600" dirty="0"/>
              <a:t>B. Al-</a:t>
            </a:r>
            <a:r>
              <a:rPr lang="en-US" sz="3600" dirty="0" err="1"/>
              <a:t>Ma’mun</a:t>
            </a:r>
            <a:r>
              <a:rPr lang="en-US" sz="3600" dirty="0"/>
              <a:t> won struggle for succession</a:t>
            </a:r>
            <a:endParaRPr lang="en-US" sz="3200" dirty="0"/>
          </a:p>
          <a:p>
            <a:pPr lvl="1"/>
            <a:r>
              <a:rPr lang="en-US" sz="3200" dirty="0"/>
              <a:t>Sons took power after he died</a:t>
            </a:r>
          </a:p>
          <a:p>
            <a:pPr lvl="1"/>
            <a:r>
              <a:rPr lang="en-US" sz="3200" dirty="0"/>
              <a:t>Recruited body guards of 4000 slaves – eventually became an army of 70,000+</a:t>
            </a:r>
          </a:p>
          <a:p>
            <a:pPr lvl="1"/>
            <a:r>
              <a:rPr lang="en-US" sz="3200" dirty="0"/>
              <a:t>Mostly Turkish speaking nomads from central Asia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800100"/>
            <a:ext cx="5619750" cy="53721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/>
              <a:t>C. Slave mercenaries murdered the caliph and took power of the throne</a:t>
            </a:r>
          </a:p>
          <a:p>
            <a:r>
              <a:rPr lang="en-US" sz="3600" dirty="0"/>
              <a:t> Four more caliphs murdered over next decade</a:t>
            </a:r>
          </a:p>
          <a:p>
            <a:r>
              <a:rPr lang="en-US" sz="3600" dirty="0"/>
              <a:t>Mercenaries major force in riots and social unrest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3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78740"/>
            <a:ext cx="9601200" cy="1257300"/>
          </a:xfrm>
        </p:spPr>
        <p:txBody>
          <a:bodyPr/>
          <a:lstStyle/>
          <a:p>
            <a:pPr marL="114300" indent="0"/>
            <a:r>
              <a:rPr lang="en-US" dirty="0"/>
              <a:t>Imperial Breakdown &amp; Agrarian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88440"/>
            <a:ext cx="9601200" cy="4267200"/>
          </a:xfrm>
        </p:spPr>
        <p:txBody>
          <a:bodyPr>
            <a:normAutofit/>
          </a:bodyPr>
          <a:lstStyle/>
          <a:p>
            <a:r>
              <a:rPr lang="en-US" sz="3600" dirty="0"/>
              <a:t>Constant civil unrest</a:t>
            </a:r>
          </a:p>
          <a:p>
            <a:r>
              <a:rPr lang="en-US" sz="3600" dirty="0"/>
              <a:t>Revenues dwindled</a:t>
            </a:r>
          </a:p>
          <a:p>
            <a:r>
              <a:rPr lang="en-US" sz="3600" dirty="0"/>
              <a:t>Caliphs built lavishly</a:t>
            </a:r>
          </a:p>
          <a:p>
            <a:pPr lvl="1"/>
            <a:r>
              <a:rPr lang="en-US" sz="2800" dirty="0"/>
              <a:t>Tax burden on peasants increases</a:t>
            </a:r>
          </a:p>
          <a:p>
            <a:r>
              <a:rPr lang="en-US" sz="3600" dirty="0"/>
              <a:t>Agriculture suffers due to abandonment of villages, irrigation collapse, &amp; flooding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4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3"/>
            <a:ext cx="12192000" cy="68818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2000" cy="6886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0"/>
            <a:ext cx="67817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51"/>
            <a:ext cx="12192000" cy="69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0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Declining Position of Women in Family &amp;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Secluded</a:t>
            </a:r>
          </a:p>
          <a:p>
            <a:r>
              <a:rPr lang="en-US" sz="3600" dirty="0"/>
              <a:t>Must wear veil </a:t>
            </a:r>
          </a:p>
          <a:p>
            <a:r>
              <a:rPr lang="en-US" sz="3600" dirty="0"/>
              <a:t>Polygamy</a:t>
            </a:r>
          </a:p>
          <a:p>
            <a:r>
              <a:rPr lang="en-US" sz="3600" dirty="0"/>
              <a:t>Slave concubines</a:t>
            </a:r>
          </a:p>
          <a:p>
            <a:pPr lvl="1"/>
            <a:r>
              <a:rPr lang="en-US" sz="3600" dirty="0"/>
              <a:t>Not confined</a:t>
            </a:r>
          </a:p>
          <a:p>
            <a:pPr lvl="1"/>
            <a:r>
              <a:rPr lang="en-US" sz="3600" dirty="0"/>
              <a:t>Didn’t have to wear veils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Eunuchs</a:t>
            </a:r>
          </a:p>
          <a:p>
            <a:r>
              <a:rPr lang="en-US" sz="3600" dirty="0"/>
              <a:t>Poor women could work, rich women could not</a:t>
            </a:r>
          </a:p>
          <a:p>
            <a:r>
              <a:rPr lang="en-US" sz="3600" dirty="0"/>
              <a:t>Marriage started at age 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Nomadic Incursions &amp; the Eclipse of Caliphal Power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Loss of territory </a:t>
            </a:r>
          </a:p>
          <a:p>
            <a:r>
              <a:rPr lang="en-US" sz="3600" dirty="0" err="1"/>
              <a:t>Buyids</a:t>
            </a:r>
            <a:r>
              <a:rPr lang="en-US" sz="3600" dirty="0"/>
              <a:t> of Persia invaded Abbasid Empire and take control of Baghdad</a:t>
            </a:r>
          </a:p>
          <a:p>
            <a:r>
              <a:rPr lang="en-US" sz="3600" dirty="0"/>
              <a:t>Sultans took over &amp; controlled the caliphate</a:t>
            </a:r>
          </a:p>
          <a:p>
            <a:r>
              <a:rPr lang="en-US" sz="3600" dirty="0" err="1"/>
              <a:t>Buyids</a:t>
            </a:r>
            <a:r>
              <a:rPr lang="en-US" sz="3600" dirty="0"/>
              <a:t> defeated by Seljuk Turks in 1055</a:t>
            </a:r>
          </a:p>
          <a:p>
            <a:r>
              <a:rPr lang="en-US" sz="3600" dirty="0"/>
              <a:t>Rid any Shiite influence</a:t>
            </a:r>
          </a:p>
          <a:p>
            <a:r>
              <a:rPr lang="en-US" sz="3600" dirty="0"/>
              <a:t>Defeated Byzantines in Egypt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"/>
            <a:ext cx="9601200" cy="1257300"/>
          </a:xfrm>
        </p:spPr>
        <p:txBody>
          <a:bodyPr/>
          <a:lstStyle/>
          <a:p>
            <a:r>
              <a:rPr lang="en-US" dirty="0"/>
              <a:t>Invasions  and Impact of Christian Crusades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88440"/>
            <a:ext cx="9601200" cy="472948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Knights from Western Europe wanted to capture Islamic territory that was part of biblical holy land 8 Crusades lasted for two centuries</a:t>
            </a:r>
          </a:p>
          <a:p>
            <a:pPr lvl="1"/>
            <a:r>
              <a:rPr lang="en-US" sz="3400" dirty="0"/>
              <a:t>Called for by Pope Urban II in 1099</a:t>
            </a:r>
          </a:p>
          <a:p>
            <a:r>
              <a:rPr lang="en-US" sz="3600" dirty="0"/>
              <a:t>Christians take Jerusalem in 1099 </a:t>
            </a:r>
          </a:p>
          <a:p>
            <a:r>
              <a:rPr lang="en-US" sz="3600" dirty="0"/>
              <a:t>Influence of Christians by Muslims due to contact esp. the elite &amp; pop culture</a:t>
            </a:r>
          </a:p>
          <a:p>
            <a:r>
              <a:rPr lang="en-US" sz="3600" dirty="0"/>
              <a:t>Knowledge of weapons, science, medicine, math, return to Europe </a:t>
            </a:r>
          </a:p>
          <a:p>
            <a:r>
              <a:rPr lang="en-US" sz="3600" dirty="0"/>
              <a:t>1258- Baghdad falls to the Mongols.  End of the Abbasid Caliphate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9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9601200" cy="68639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9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0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788FB-D3DB-490C-B64F-338ABD6D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-392430"/>
            <a:ext cx="9601200" cy="1257300"/>
          </a:xfrm>
        </p:spPr>
        <p:txBody>
          <a:bodyPr/>
          <a:lstStyle/>
          <a:p>
            <a:r>
              <a:rPr lang="en-US" dirty="0"/>
              <a:t>Background on Islam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B077-1E83-4713-98B4-673A1F595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097280"/>
            <a:ext cx="11387328" cy="507492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Founded in 610 by Muhammad </a:t>
            </a:r>
          </a:p>
          <a:p>
            <a:pPr lvl="1"/>
            <a:r>
              <a:rPr lang="en-US" sz="2600" dirty="0"/>
              <a:t>Muhammad was a member of the Bedouin clan called the Umayyad</a:t>
            </a:r>
          </a:p>
          <a:p>
            <a:pPr lvl="1"/>
            <a:r>
              <a:rPr lang="en-US" sz="2600" dirty="0"/>
              <a:t>Received the revelations from the angel Gabriel </a:t>
            </a:r>
          </a:p>
          <a:p>
            <a:pPr lvl="1"/>
            <a:r>
              <a:rPr lang="en-US" sz="2600" dirty="0"/>
              <a:t>Considered by Muslims to the be the last prophet </a:t>
            </a:r>
          </a:p>
          <a:p>
            <a:r>
              <a:rPr lang="en-US" sz="2600" dirty="0"/>
              <a:t>622- Hijra </a:t>
            </a:r>
          </a:p>
          <a:p>
            <a:pPr lvl="1"/>
            <a:r>
              <a:rPr lang="en-US" sz="2600" dirty="0"/>
              <a:t>Muhammad and his followers flee from Mecca to Medina </a:t>
            </a:r>
          </a:p>
          <a:p>
            <a:pPr lvl="1"/>
            <a:r>
              <a:rPr lang="en-US" sz="2600" dirty="0"/>
              <a:t>Eventually he wins over his clan</a:t>
            </a:r>
          </a:p>
          <a:p>
            <a:r>
              <a:rPr lang="en-US" sz="2600" dirty="0"/>
              <a:t>Muslims begin to spread the religion via trade and conquest to North Africa, South Asia, and Europe </a:t>
            </a:r>
          </a:p>
          <a:p>
            <a:pPr lvl="0"/>
            <a:r>
              <a:rPr lang="en-US" sz="2600" dirty="0"/>
              <a:t>The Islamic world was ruled by a  Caliph (political and religious leader)</a:t>
            </a:r>
          </a:p>
          <a:p>
            <a:pPr lvl="0"/>
            <a:r>
              <a:rPr lang="en-US" sz="2600" dirty="0"/>
              <a:t>Eventually the Umayyad were overthrown by a rival clan, the Abbasid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1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BE3A-7EE2-4B31-AA31-17D00EB4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3C61A-0417-4618-B4FF-D42D284BF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3A258E6-1C4C-4FF3-9A32-D752BC2E1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4"/>
            <a:ext cx="12192000" cy="687357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463F10-1C80-449C-B153-58FE0E2FB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38100"/>
            <a:ext cx="9601200" cy="687841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22AE58-323F-41E2-B5A6-DBA1D2F73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4"/>
            <a:ext cx="12192000" cy="6867331"/>
          </a:xfrm>
          <a:prstGeom prst="rect">
            <a:avLst/>
          </a:prstGeom>
        </p:spPr>
      </p:pic>
      <p:pic>
        <p:nvPicPr>
          <p:cNvPr id="7" name="Picture 2" descr="http://www.sacredsites.com/middle_east/saudi_arabia/images/the-kaba-02-500.jpg">
            <a:extLst>
              <a:ext uri="{FF2B5EF4-FFF2-40B4-BE49-F238E27FC236}">
                <a16:creationId xmlns:a16="http://schemas.microsoft.com/office/drawing/2014/main" id="{D53CA97D-37C1-4CA4-95A0-6686A392B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C14C1C-18DE-46A9-BEFE-E90886EF3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47"/>
            <a:ext cx="12192000" cy="6912647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6EE95CC-4210-4DD7-BBF4-6EFB697B67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48"/>
            <a:ext cx="12177893" cy="6912647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C3286154-FCA9-473D-9FD3-361116BFBB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7" y="-34073"/>
            <a:ext cx="12192000" cy="6883897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EF7D01E3-D692-46E5-8CA6-C0E305F31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Abbasid Era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500" dirty="0"/>
              <a:t>Islam became a universal religion</a:t>
            </a:r>
          </a:p>
          <a:p>
            <a:r>
              <a:rPr lang="en-US" sz="3500" dirty="0"/>
              <a:t>Sunni rule</a:t>
            </a:r>
          </a:p>
          <a:p>
            <a:pPr lvl="1"/>
            <a:r>
              <a:rPr lang="en-US" sz="3000" dirty="0"/>
              <a:t>Suppressed Shiites who were seen as heretics</a:t>
            </a:r>
          </a:p>
          <a:p>
            <a:r>
              <a:rPr lang="en-US" sz="3500" dirty="0"/>
              <a:t>Baghdad</a:t>
            </a:r>
          </a:p>
          <a:p>
            <a:pPr lvl="1"/>
            <a:r>
              <a:rPr lang="en-US" sz="3000" dirty="0"/>
              <a:t>Capital of the Abbasid dynasty</a:t>
            </a:r>
          </a:p>
          <a:p>
            <a:r>
              <a:rPr lang="en-US" sz="3500" dirty="0"/>
              <a:t>Bureaucratization of Islamic Empire</a:t>
            </a:r>
          </a:p>
          <a:p>
            <a:r>
              <a:rPr lang="en-US" sz="3500" dirty="0"/>
              <a:t>Islamic Conversion &amp; </a:t>
            </a:r>
            <a:r>
              <a:rPr lang="en-US" sz="3500" dirty="0" err="1"/>
              <a:t>Mawali</a:t>
            </a:r>
            <a:r>
              <a:rPr lang="en-US" sz="3500" dirty="0"/>
              <a:t> acceptance</a:t>
            </a:r>
          </a:p>
          <a:p>
            <a:pPr lvl="1"/>
            <a:r>
              <a:rPr lang="en-US" sz="3000" dirty="0"/>
              <a:t>Integration of Arab &amp; Non-Arab converts</a:t>
            </a:r>
          </a:p>
          <a:p>
            <a:pPr lvl="1"/>
            <a:r>
              <a:rPr lang="en-US" sz="3000" dirty="0"/>
              <a:t>Most converted willingly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Boom, Agrarian Expansion, and Social Standings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Dhows – sailing vessels</a:t>
            </a:r>
          </a:p>
          <a:p>
            <a:r>
              <a:rPr lang="en-US" sz="2800" dirty="0"/>
              <a:t>Traded with Christians and Jews</a:t>
            </a:r>
          </a:p>
          <a:p>
            <a:r>
              <a:rPr lang="en-US" sz="2800" dirty="0"/>
              <a:t>Urbanization</a:t>
            </a:r>
          </a:p>
          <a:p>
            <a:r>
              <a:rPr lang="en-US" sz="2800" dirty="0"/>
              <a:t>Government &amp; private workshops</a:t>
            </a:r>
          </a:p>
          <a:p>
            <a:r>
              <a:rPr lang="en-US" sz="2800" dirty="0" err="1"/>
              <a:t>Ayan</a:t>
            </a:r>
            <a:r>
              <a:rPr lang="en-US" sz="2800" dirty="0"/>
              <a:t> – landowning elite</a:t>
            </a:r>
          </a:p>
          <a:p>
            <a:r>
              <a:rPr lang="en-US" sz="2800" dirty="0"/>
              <a:t>Artisans were poorly paid</a:t>
            </a:r>
          </a:p>
          <a:p>
            <a:r>
              <a:rPr lang="en-US" sz="2800" dirty="0"/>
              <a:t>Slaves did labor and unskilled work</a:t>
            </a:r>
          </a:p>
        </p:txBody>
      </p:sp>
    </p:spTree>
    <p:extLst>
      <p:ext uri="{BB962C8B-B14F-4D97-AF65-F5344CB8AC3E}">
        <p14:creationId xmlns:p14="http://schemas.microsoft.com/office/powerpoint/2010/main" val="33289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0FBC4-7926-4D35-95AF-E1BC5E9E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55C3-89C5-42D1-AA3C-D69840D85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55DC5EB-D2FF-47EA-924C-565BF4A59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4611"/>
            <a:ext cx="12192001" cy="690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200660"/>
            <a:ext cx="9601200" cy="1257300"/>
          </a:xfrm>
        </p:spPr>
        <p:txBody>
          <a:bodyPr/>
          <a:lstStyle/>
          <a:p>
            <a:r>
              <a:rPr lang="en-US" dirty="0"/>
              <a:t>Late Abbasid Era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27480"/>
            <a:ext cx="9601200" cy="4267200"/>
          </a:xfrm>
        </p:spPr>
        <p:txBody>
          <a:bodyPr/>
          <a:lstStyle/>
          <a:p>
            <a:r>
              <a:rPr lang="en-US" sz="2800" dirty="0"/>
              <a:t>Empire weakened 9-13</a:t>
            </a:r>
            <a:r>
              <a:rPr lang="en-US" sz="2800" baseline="30000" dirty="0"/>
              <a:t>th</a:t>
            </a:r>
            <a:r>
              <a:rPr lang="en-US" sz="2800" dirty="0"/>
              <a:t> Centuries due to peasant revolts</a:t>
            </a:r>
          </a:p>
          <a:p>
            <a:r>
              <a:rPr lang="en-US" sz="2800" dirty="0"/>
              <a:t>Third Abbasid caliph was al-Mahdi</a:t>
            </a:r>
          </a:p>
          <a:p>
            <a:pPr lvl="1"/>
            <a:r>
              <a:rPr lang="en-US" sz="2400" dirty="0"/>
              <a:t>Couldn’t reconcile with Shiites</a:t>
            </a:r>
          </a:p>
          <a:p>
            <a:pPr lvl="1"/>
            <a:r>
              <a:rPr lang="en-US" sz="2400" dirty="0"/>
              <a:t>Succession was not secure</a:t>
            </a:r>
          </a:p>
          <a:p>
            <a:pPr lvl="1"/>
            <a:r>
              <a:rPr lang="en-US" sz="2400" dirty="0"/>
              <a:t>Eldest son was poisoned after succession</a:t>
            </a:r>
          </a:p>
          <a:p>
            <a:r>
              <a:rPr lang="en-US" sz="2800" dirty="0"/>
              <a:t>Harun al-Rashid ascended the throne</a:t>
            </a:r>
          </a:p>
          <a:p>
            <a:pPr lvl="1"/>
            <a:r>
              <a:rPr lang="en-US" sz="2400" dirty="0"/>
              <a:t>One of the most famous and enduring Abbasid caliphs</a:t>
            </a:r>
          </a:p>
          <a:p>
            <a:pPr lvl="1"/>
            <a:r>
              <a:rPr lang="en-US" sz="2400" dirty="0"/>
              <a:t>Ruled during a time of flourishing arts, and scientific discoveries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6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Imperial Extravagance &amp; Succession Disputes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200" dirty="0"/>
              <a:t>A. Charlemagne &amp; Harun al-Rashid shared a taste for extravagance</a:t>
            </a:r>
          </a:p>
          <a:p>
            <a:r>
              <a:rPr lang="en-US" sz="3200" i="1" dirty="0"/>
              <a:t>The Thousand and One Nights</a:t>
            </a:r>
          </a:p>
          <a:p>
            <a:r>
              <a:rPr lang="en-US" sz="3200" dirty="0"/>
              <a:t>Persian advisors influenced Harun’s reign and caliphs there after – caliphs became “pawns”</a:t>
            </a:r>
          </a:p>
          <a:p>
            <a:r>
              <a:rPr lang="en-US" sz="3200" dirty="0"/>
              <a:t>Civil war broke out after Harun’s death over the issue of succession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4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8662"/>
          </a:xfrm>
        </p:spPr>
      </p:pic>
    </p:spTree>
    <p:extLst>
      <p:ext uri="{BB962C8B-B14F-4D97-AF65-F5344CB8AC3E}">
        <p14:creationId xmlns:p14="http://schemas.microsoft.com/office/powerpoint/2010/main" val="152932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Blue-Tan Gradient presentation (widescreen)</Template>
  <TotalTime>0</TotalTime>
  <Words>541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Franklin Gothic Medium</vt:lpstr>
      <vt:lpstr>Blue Tan Gradient 16x9</vt:lpstr>
      <vt:lpstr>Rise and Decline of the Abbasid </vt:lpstr>
      <vt:lpstr>Background on Islam </vt:lpstr>
      <vt:lpstr>PowerPoint Presentation</vt:lpstr>
      <vt:lpstr>Early Abbasid Era </vt:lpstr>
      <vt:lpstr>Commercial Boom, Agrarian Expansion, and Social Standings </vt:lpstr>
      <vt:lpstr>PowerPoint Presentation</vt:lpstr>
      <vt:lpstr>Late Abbasid Era </vt:lpstr>
      <vt:lpstr>Imperial Extravagance &amp; Succession Disputes</vt:lpstr>
      <vt:lpstr>PowerPoint Presentation</vt:lpstr>
      <vt:lpstr>PowerPoint Presentation</vt:lpstr>
      <vt:lpstr>Imperial Breakdown &amp; Agrarian Disorder</vt:lpstr>
      <vt:lpstr>PowerPoint Presentation</vt:lpstr>
      <vt:lpstr>The Declining Position of Women in Family &amp; Society</vt:lpstr>
      <vt:lpstr>Nomadic Incursions &amp; the Eclipse of Caliphal Power</vt:lpstr>
      <vt:lpstr>Invasions  and Impact of Christian Crusades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2015-10-26T20:53:13Z</dcterms:created>
  <dcterms:modified xsi:type="dcterms:W3CDTF">2020-01-15T17:33:12Z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