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8" r:id="rId11"/>
    <p:sldId id="267" r:id="rId12"/>
    <p:sldId id="264" r:id="rId13"/>
    <p:sldId id="269" r:id="rId14"/>
    <p:sldId id="265" r:id="rId15"/>
    <p:sldId id="270" r:id="rId16"/>
    <p:sldId id="266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68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8/82/Karte_bauernkrieg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05B9-FFDE-40E6-AB6D-E98B41E8A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Reaction to Luther and the Spread of the Reformation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9DDB8-7034-4C9F-901F-5E9713B5D9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18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EC05C-2DAD-4926-BD89-8D3EB63B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C8F217-F3FE-4677-9871-A8C6CD9DFE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58000"/>
          </a:xfrm>
        </p:spPr>
      </p:pic>
      <p:pic>
        <p:nvPicPr>
          <p:cNvPr id="6" name="Picture 5" descr="http://upload.wikimedia.org/wikipedia/commons/thumb/8/84/Muenster_Lamberti_Koerbe_6428.jpg/200px-Muenster_Lamberti_Koerbe_6428.jpg">
            <a:extLst>
              <a:ext uri="{FF2B5EF4-FFF2-40B4-BE49-F238E27FC236}">
                <a16:creationId xmlns:a16="http://schemas.microsoft.com/office/drawing/2014/main" id="{9F4B7DF5-7CEF-4E0F-B27C-4250B9A24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834640" y="-19665"/>
            <a:ext cx="6265115" cy="6877665"/>
          </a:xfrm>
          <a:prstGeom prst="rect">
            <a:avLst/>
          </a:prstGeom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48692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4E2AB0-6996-4566-8C50-394EA5242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34255-541A-445E-9E16-184650AAF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18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In 1532 a radical group of Anabaptist took control of the city of Munster (NW Germany) </a:t>
            </a:r>
          </a:p>
          <a:p>
            <a:pPr lvl="1"/>
            <a:r>
              <a:rPr lang="en-US" sz="2000" dirty="0"/>
              <a:t>They were led by John of </a:t>
            </a:r>
            <a:r>
              <a:rPr lang="en-US" sz="2000" dirty="0" err="1"/>
              <a:t>Lyden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Instituted polygamy </a:t>
            </a:r>
          </a:p>
          <a:p>
            <a:pPr lvl="1"/>
            <a:r>
              <a:rPr lang="en-US" sz="2000" dirty="0"/>
              <a:t>Women served as leaders of the movement </a:t>
            </a:r>
          </a:p>
          <a:p>
            <a:pPr lvl="1"/>
            <a:r>
              <a:rPr lang="en-US" sz="2000" dirty="0"/>
              <a:t>All books other than the Bible were burned in the city </a:t>
            </a:r>
          </a:p>
          <a:p>
            <a:pPr lvl="1"/>
            <a:r>
              <a:rPr lang="en-US" sz="2000" dirty="0"/>
              <a:t>They killed Lutherans and Catholics </a:t>
            </a:r>
          </a:p>
          <a:p>
            <a:r>
              <a:rPr lang="en-US" sz="2400" dirty="0"/>
              <a:t>A combined force of Catholics and Protestants retook the city and executed the leaders </a:t>
            </a:r>
          </a:p>
          <a:p>
            <a:r>
              <a:rPr lang="en-US" sz="2400" dirty="0"/>
              <a:t>Legacy: influenced others such as the Mennonites, Quakers, and Unitarians </a:t>
            </a:r>
          </a:p>
        </p:txBody>
      </p:sp>
    </p:spTree>
    <p:extLst>
      <p:ext uri="{BB962C8B-B14F-4D97-AF65-F5344CB8AC3E}">
        <p14:creationId xmlns:p14="http://schemas.microsoft.com/office/powerpoint/2010/main" val="3976672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2491D-7C26-43D7-A367-4F859166C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Ulrich Zwingli (1484-1531)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FD14BE-1D83-4762-B6D0-99812FB25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9" y="2355637"/>
            <a:ext cx="10972425" cy="413088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cs typeface="Times New Roman" pitchFamily="18" charset="0"/>
              </a:rPr>
              <a:t>Swiss Reformation</a:t>
            </a:r>
          </a:p>
          <a:p>
            <a:r>
              <a:rPr lang="en-US" sz="2400" dirty="0">
                <a:cs typeface="Times New Roman" pitchFamily="18" charset="0"/>
              </a:rPr>
              <a:t>He was a student of humanism who preached from Erasmus’ edition of the New Greek Testament. </a:t>
            </a:r>
          </a:p>
          <a:p>
            <a:r>
              <a:rPr lang="en-US" sz="2400" dirty="0">
                <a:cs typeface="Times New Roman" pitchFamily="18" charset="0"/>
              </a:rPr>
              <a:t>He adopted Lutheranism and established what amounted to a theocracy in Zurich.</a:t>
            </a:r>
          </a:p>
          <a:p>
            <a:r>
              <a:rPr lang="en-US" sz="2400" dirty="0"/>
              <a:t>In contrast to Luther, he saw the Eucharist as only symbolic, and that Luther’s view of the Real Presence was too Catholic in its foundation.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1</a:t>
            </a:r>
            <a:r>
              <a:rPr lang="en-US" sz="2000" baseline="30000" dirty="0">
                <a:cs typeface="Times New Roman" pitchFamily="18" charset="0"/>
              </a:rPr>
              <a:t>st</a:t>
            </a:r>
            <a:r>
              <a:rPr lang="en-US" sz="2000" dirty="0">
                <a:cs typeface="Times New Roman" pitchFamily="18" charset="0"/>
              </a:rPr>
              <a:t> major conflict over doctrine among Protestants </a:t>
            </a:r>
          </a:p>
          <a:p>
            <a:r>
              <a:rPr lang="en-US" sz="2400" dirty="0"/>
              <a:t>Colloquy of Marburg (1529): Zwingli officially split with Luther over the issue of the Eucharist.</a:t>
            </a:r>
            <a:endParaRPr lang="en-US" sz="2400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4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0FC51-F3D3-4BED-928A-65BD7FF4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B82B9F-2B5C-4D39-A778-0CA14D5878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0644" y="0"/>
            <a:ext cx="6950710" cy="6858001"/>
          </a:xfrm>
        </p:spPr>
      </p:pic>
    </p:spTree>
    <p:extLst>
      <p:ext uri="{BB962C8B-B14F-4D97-AF65-F5344CB8AC3E}">
        <p14:creationId xmlns:p14="http://schemas.microsoft.com/office/powerpoint/2010/main" val="4146721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7F76-DE58-447D-AE55-2C477967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Calvin and Calvinism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769D8-D3AF-4B93-BF50-A4BDDA180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512" y="2533649"/>
            <a:ext cx="5643074" cy="4067175"/>
          </a:xfrm>
        </p:spPr>
        <p:txBody>
          <a:bodyPr>
            <a:normAutofit lnSpcReduction="10000"/>
          </a:bodyPr>
          <a:lstStyle/>
          <a:p>
            <a:r>
              <a:rPr lang="en-US" sz="2300" dirty="0">
                <a:cs typeface="Times New Roman" panose="02020603050405020304" pitchFamily="18" charset="0"/>
              </a:rPr>
              <a:t>A Frenchman who was influenced by humanism, especially Erasmus, and by Luther.</a:t>
            </a:r>
          </a:p>
          <a:p>
            <a:pPr lvl="1"/>
            <a:r>
              <a:rPr lang="en-US" altLang="en-US" sz="2100" dirty="0">
                <a:cs typeface="Times New Roman" panose="02020603050405020304" pitchFamily="18" charset="0"/>
              </a:rPr>
              <a:t>He was exiled to Switzerland due to his religious reform ideas.</a:t>
            </a:r>
          </a:p>
          <a:p>
            <a:pPr lvl="1"/>
            <a:r>
              <a:rPr lang="en-US" altLang="en-US" sz="2100" dirty="0">
                <a:cs typeface="Times New Roman" panose="02020603050405020304" pitchFamily="18" charset="0"/>
              </a:rPr>
              <a:t>Established a theocracy in Geneva</a:t>
            </a:r>
          </a:p>
          <a:p>
            <a:r>
              <a:rPr lang="en-US" sz="2300" i="1" dirty="0">
                <a:cs typeface="Times New Roman" panose="02020603050405020304" pitchFamily="18" charset="0"/>
              </a:rPr>
              <a:t>Institutes of the Christian Religion</a:t>
            </a:r>
            <a:r>
              <a:rPr lang="en-US" sz="2300" dirty="0">
                <a:cs typeface="Times New Roman" panose="02020603050405020304" pitchFamily="18" charset="0"/>
              </a:rPr>
              <a:t>, 1536</a:t>
            </a:r>
            <a:endParaRPr lang="en-US" sz="2300" i="1" dirty="0">
              <a:cs typeface="Times New Roman" panose="02020603050405020304" pitchFamily="18" charset="0"/>
            </a:endParaRPr>
          </a:p>
          <a:p>
            <a:pPr lvl="1"/>
            <a:r>
              <a:rPr lang="en-US" sz="2300" dirty="0">
                <a:cs typeface="Times New Roman" panose="02020603050405020304" pitchFamily="18" charset="0"/>
              </a:rPr>
              <a:t>Calvin’s foundational work for Calvinism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5AE03-A1B6-4673-A590-3B7219F69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6004585" cy="4635713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cs typeface="Times New Roman" panose="02020603050405020304" pitchFamily="18" charset="0"/>
              </a:rPr>
              <a:t>Key Doctrines</a:t>
            </a:r>
          </a:p>
          <a:p>
            <a:pPr lvl="1"/>
            <a:r>
              <a:rPr lang="en-US" sz="2200" dirty="0">
                <a:cs typeface="Times New Roman" panose="02020603050405020304" pitchFamily="18" charset="0"/>
              </a:rPr>
              <a:t>Pre-destination: states ones life is already predetermined God</a:t>
            </a:r>
          </a:p>
          <a:p>
            <a:pPr lvl="1"/>
            <a:r>
              <a:rPr lang="en-US" sz="2200" dirty="0">
                <a:cs typeface="Times New Roman" panose="02020603050405020304" pitchFamily="18" charset="0"/>
              </a:rPr>
              <a:t>God reveals if one has been chosen for salvation through a conversion experience.</a:t>
            </a:r>
          </a:p>
          <a:p>
            <a:pPr lvl="1"/>
            <a:r>
              <a:rPr lang="en-US" altLang="en-US" sz="2200" dirty="0">
                <a:cs typeface="Times New Roman" panose="02020603050405020304" pitchFamily="18" charset="0"/>
              </a:rPr>
              <a:t>The “elect” are church members who have had their conversion experience and should become model Christians: “visible saints”</a:t>
            </a:r>
          </a:p>
          <a:p>
            <a:r>
              <a:rPr lang="en-US" sz="2200" dirty="0">
                <a:cs typeface="Times New Roman" panose="02020603050405020304" pitchFamily="18" charset="0"/>
              </a:rPr>
              <a:t>Most militant of all of the Protestant sects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93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5BA4D-04B0-4BE1-A3EC-0C70D51A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86780FB-BFE5-4FC8-8DC6-C8BE7E69B2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79026" y="31273"/>
            <a:ext cx="6795454" cy="679545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F6ABB-66C4-4CCA-9F4B-86AB6160C0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35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AB3BB-C061-4429-BA1F-F6185909D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Catholic (Counter) Reformation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0AF4E-EBD6-4556-B9CB-B1094C40C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1537" y="2689012"/>
            <a:ext cx="5625878" cy="4168988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cs typeface="Times New Roman" pitchFamily="18" charset="0"/>
              </a:rPr>
              <a:t>Successful in stemming the tide of Protestantism.</a:t>
            </a:r>
          </a:p>
          <a:p>
            <a:r>
              <a:rPr lang="en-US" sz="2600" dirty="0">
                <a:cs typeface="Times New Roman" pitchFamily="18" charset="0"/>
              </a:rPr>
              <a:t>Pope Paul II- Sought to reform the church from within by using existing doctrine</a:t>
            </a:r>
          </a:p>
          <a:p>
            <a:r>
              <a:rPr lang="en-US" sz="2600" dirty="0">
                <a:cs typeface="Times New Roman" pitchFamily="18" charset="0"/>
              </a:rPr>
              <a:t>Council of Trent:</a:t>
            </a:r>
          </a:p>
          <a:p>
            <a:pPr lvl="1"/>
            <a:r>
              <a:rPr lang="en-US" sz="2600" dirty="0">
                <a:cs typeface="Times New Roman" pitchFamily="18" charset="0"/>
              </a:rPr>
              <a:t>Equal validity of Scriptures, Church traditions, and writings of Church fathers</a:t>
            </a:r>
          </a:p>
          <a:p>
            <a:pPr lvl="1"/>
            <a:r>
              <a:rPr lang="en-US" sz="2600" dirty="0">
                <a:cs typeface="Times New Roman" pitchFamily="18" charset="0"/>
              </a:rPr>
              <a:t>Salvation through both “good works” and faith </a:t>
            </a:r>
          </a:p>
          <a:p>
            <a:pPr lvl="1"/>
            <a:r>
              <a:rPr lang="en-US" sz="2600" dirty="0">
                <a:cs typeface="Times New Roman" pitchFamily="18" charset="0"/>
              </a:rPr>
              <a:t>All seven sacraments were valid; transubstantiation was reaffirmed</a:t>
            </a:r>
          </a:p>
          <a:p>
            <a:pPr lvl="1"/>
            <a:r>
              <a:rPr lang="en-US" sz="2600" dirty="0">
                <a:cs typeface="Times New Roman" pitchFamily="18" charset="0"/>
              </a:rPr>
              <a:t>Monasticism, celibacy of the clergy, and purgatory were reaffirmed</a:t>
            </a:r>
          </a:p>
          <a:p>
            <a:pPr lvl="1"/>
            <a:r>
              <a:rPr lang="en-US" sz="2600" dirty="0">
                <a:cs typeface="Times New Roman" pitchFamily="18" charset="0"/>
              </a:rPr>
              <a:t>It approved the </a:t>
            </a:r>
            <a:r>
              <a:rPr lang="en-US" sz="2600" i="1" dirty="0">
                <a:cs typeface="Times New Roman" pitchFamily="18" charset="0"/>
              </a:rPr>
              <a:t>Index of Forbidden Books</a:t>
            </a:r>
          </a:p>
          <a:p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6B237-DE66-4EBC-9081-EB8214DF1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2665" y="2374687"/>
            <a:ext cx="5709310" cy="4302338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cs typeface="Times New Roman" pitchFamily="18" charset="0"/>
              </a:rPr>
              <a:t>Jesuits- Order of monks founded by Ignatius Loyola in 1540</a:t>
            </a:r>
          </a:p>
          <a:p>
            <a:pPr marL="457200" lvl="2" indent="-457200">
              <a:defRPr/>
            </a:pPr>
            <a:r>
              <a:rPr lang="en-US" sz="2600" dirty="0"/>
              <a:t>Three goals:</a:t>
            </a:r>
          </a:p>
          <a:p>
            <a:pPr marL="800100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reform the church through education</a:t>
            </a:r>
          </a:p>
          <a:p>
            <a:pPr marL="800100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spread the Gospel to pagan peoples</a:t>
            </a:r>
          </a:p>
          <a:p>
            <a:pPr marL="800100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fight Protestantism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06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8DD9-BA30-432B-96BC-0637B5C2D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6D4DF3-5BC7-40D5-992D-ABDD20867D6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4" cy="68580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D40A4-E0B3-4CC2-B9E0-6A5DFBD48D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religious_map_of_europe.gif">
            <a:extLst>
              <a:ext uri="{FF2B5EF4-FFF2-40B4-BE49-F238E27FC236}">
                <a16:creationId xmlns:a16="http://schemas.microsoft.com/office/drawing/2014/main" id="{6B39AF71-69F2-433E-9A7B-33D93EE85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403"/>
            <a:ext cx="12192006" cy="685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28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11059-E169-48D6-9F81-1C95011BA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1382000" cy="970450"/>
          </a:xfrm>
        </p:spPr>
        <p:txBody>
          <a:bodyPr/>
          <a:lstStyle/>
          <a:p>
            <a:r>
              <a:rPr lang="en-US" dirty="0"/>
              <a:t>Political Battle Over Lutheranism in Germany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4E849B-1F12-4D51-983A-925444F4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69013"/>
          </a:xfrm>
        </p:spPr>
        <p:txBody>
          <a:bodyPr>
            <a:normAutofit/>
          </a:bodyPr>
          <a:lstStyle/>
          <a:p>
            <a:r>
              <a:rPr lang="en-US" sz="2400" dirty="0"/>
              <a:t>Many HRE states in the north switched to Lutheranism.</a:t>
            </a:r>
          </a:p>
          <a:p>
            <a:pPr lvl="1"/>
            <a:r>
              <a:rPr lang="en-US" sz="2000" dirty="0"/>
              <a:t>Many German princes were politically motivated: they could now escape the authority of the Catholic Church and confiscate church lands for the state’s benefit.</a:t>
            </a:r>
          </a:p>
          <a:p>
            <a:pPr lvl="1"/>
            <a:r>
              <a:rPr lang="en-US" sz="2000" dirty="0"/>
              <a:t>The southern part of Germany largely remained Catholic.</a:t>
            </a:r>
          </a:p>
          <a:p>
            <a:r>
              <a:rPr lang="en-US" sz="2400" dirty="0"/>
              <a:t>Denmark and Sweden became Lutheran states as well.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Lutheranism did not spread much beyond northern Germany and Scandinavia.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This was unlike Calvinism that spread throughout western Europe and parts of the New World.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3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19320-0125-4D64-8884-A6902DC98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 V and His Reaction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ADCE0-6E44-4E33-A805-0A368D980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962" y="2774301"/>
            <a:ext cx="6020238" cy="363651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He sought </a:t>
            </a:r>
            <a:r>
              <a:rPr lang="en-US" sz="2800" dirty="0">
                <a:cs typeface="Times New Roman" panose="02020603050405020304" pitchFamily="18" charset="0"/>
              </a:rPr>
              <a:t>to stop the spread of Protestantism and preserve the hegemony of Catholicism.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In this sense, Charles was similar to a medieval emperor in that he was trying to maintain religious unity in Europe.</a:t>
            </a:r>
          </a:p>
          <a:p>
            <a:pPr lvl="2"/>
            <a:r>
              <a:rPr lang="en-US" sz="2000" dirty="0">
                <a:cs typeface="Times New Roman" panose="02020603050405020304" pitchFamily="18" charset="0"/>
              </a:rPr>
              <a:t>He was now allied with the pope in trying to stamp out heresy.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743DD9-176E-470A-BDD5-2CD2AFDE7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044" y="2173908"/>
            <a:ext cx="3204281" cy="447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3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FEF4-437D-4186-951D-56D4F346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32332-3B1E-493B-89BB-5E606435C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Times New Roman" panose="02020603050405020304" pitchFamily="18" charset="0"/>
              </a:rPr>
              <a:t>Charles was preoccupied with the Turkish threat in Hungary and his dynastic struggle with Francis I of France.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Between 1521 and 1530 Charles was away from the HRE; much of the time he spent in Italy.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Thus, Charles could not focus his military solely on Germany at a time that Protestantism was spreading vigorously.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1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1472-93F4-4706-826B-BE9A4B44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German Peasant Revolts (1524-1525)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F9A55-EF29-44A7-B3F3-3D84FA9EF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222287"/>
            <a:ext cx="11201400" cy="448331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German peasants demanded an end of serfdom and tithes, and other practices of feudalism that oppressed the peasantry (e.g. hunting rights).</a:t>
            </a:r>
          </a:p>
          <a:p>
            <a:r>
              <a:rPr lang="en-US" sz="2600" dirty="0"/>
              <a:t>Many were inspired by Lutheranism </a:t>
            </a:r>
          </a:p>
          <a:p>
            <a:r>
              <a:rPr lang="en-US" sz="2600" dirty="0"/>
              <a:t>Luther took a conservative view of the revolts</a:t>
            </a:r>
          </a:p>
          <a:p>
            <a:pPr lvl="1"/>
            <a:r>
              <a:rPr lang="en-US" sz="2400" dirty="0"/>
              <a:t>He believed that people should bey their political authorities </a:t>
            </a:r>
          </a:p>
          <a:p>
            <a:pPr lvl="1"/>
            <a:r>
              <a:rPr lang="en-US" sz="2400" dirty="0"/>
              <a:t>He abhorred the violence of the revolts </a:t>
            </a:r>
          </a:p>
          <a:p>
            <a:pPr lvl="1"/>
            <a:r>
              <a:rPr lang="en-US" sz="2400" dirty="0"/>
              <a:t>He admonished the German princes to put down the revolt </a:t>
            </a:r>
          </a:p>
          <a:p>
            <a:r>
              <a:rPr lang="en-US" sz="2600" dirty="0"/>
              <a:t>As many as 100,00 peasants died during the uprisings </a:t>
            </a:r>
          </a:p>
        </p:txBody>
      </p:sp>
    </p:spTree>
    <p:extLst>
      <p:ext uri="{BB962C8B-B14F-4D97-AF65-F5344CB8AC3E}">
        <p14:creationId xmlns:p14="http://schemas.microsoft.com/office/powerpoint/2010/main" val="8789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0C1B2-4FD4-4CD4-BC9B-FA3B884A3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B9E9C-2227-484F-8A1C-DBAB08174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ile:Karte bauernkrieg3.jpg">
            <a:hlinkClick r:id="rId2"/>
            <a:extLst>
              <a:ext uri="{FF2B5EF4-FFF2-40B4-BE49-F238E27FC236}">
                <a16:creationId xmlns:a16="http://schemas.microsoft.com/office/drawing/2014/main" id="{8688D2BE-DD54-49B7-A75C-1826A5BD4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69"/>
            <a:ext cx="12180174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39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F6EF-31EE-4862-A814-2251F5431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League of Schmalkalden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80BE-B4FF-4DCC-A4E0-8EB327347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213"/>
          </a:xfrm>
        </p:spPr>
        <p:txBody>
          <a:bodyPr>
            <a:normAutofit/>
          </a:bodyPr>
          <a:lstStyle/>
          <a:p>
            <a:r>
              <a:rPr lang="en-US" sz="2800" dirty="0"/>
              <a:t>Formed by Protestant (Lutheran) princes to defend themselves against Charles V</a:t>
            </a:r>
          </a:p>
          <a:p>
            <a:pPr lvl="1"/>
            <a:r>
              <a:rPr lang="en-US" sz="2600" dirty="0"/>
              <a:t>Francis I (France) allied with the league (although France was Catholic) to keep the HRE divided</a:t>
            </a:r>
          </a:p>
          <a:p>
            <a:r>
              <a:rPr lang="en-US" sz="2800" dirty="0"/>
              <a:t>Charles V defeated the league in 1547 but all hope of restoring all of the HRE to Catholicism was gone</a:t>
            </a:r>
          </a:p>
          <a:p>
            <a:r>
              <a:rPr lang="en-US" sz="2800" dirty="0"/>
              <a:t>The league played a long term role in political fragmentation within Germany</a:t>
            </a:r>
          </a:p>
        </p:txBody>
      </p:sp>
    </p:spTree>
    <p:extLst>
      <p:ext uri="{BB962C8B-B14F-4D97-AF65-F5344CB8AC3E}">
        <p14:creationId xmlns:p14="http://schemas.microsoft.com/office/powerpoint/2010/main" val="953779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A160-7928-4D5B-9989-2593F18A1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Peace of Augsburg 1555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17379-87CA-48CD-B3B2-1DB9F51DE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Temporarily ends the struggle in the HRE over Protestantism </a:t>
            </a:r>
          </a:p>
          <a:p>
            <a:r>
              <a:rPr lang="en-US" sz="2800" dirty="0"/>
              <a:t>Provisions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Princes in Germany could choose either Protestantism or Catholicism.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Protestants living in Catholic states were allowed to move to Protestant states. The same was true of Catholics living in Protestant states.</a:t>
            </a:r>
          </a:p>
          <a:p>
            <a:r>
              <a:rPr lang="en-US" sz="2800" dirty="0"/>
              <a:t>It resulted in permanent religious division of Germany.</a:t>
            </a:r>
          </a:p>
          <a:p>
            <a:pPr lvl="1"/>
            <a:r>
              <a:rPr lang="en-US" sz="2400" dirty="0"/>
              <a:t>It essentially reaffirmed the independence of many German states.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4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4AD2-7043-4543-8137-AB46DC8DA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Spread of Protestantism: Anabaptist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1EE3E-DBD4-44AB-A2B1-61965313B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1078648" cy="406421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Formed in Zurich in 1525</a:t>
            </a:r>
          </a:p>
          <a:p>
            <a:r>
              <a:rPr lang="en-US" sz="2800" dirty="0"/>
              <a:t>Characteristics:</a:t>
            </a:r>
          </a:p>
          <a:p>
            <a:pPr lvl="1"/>
            <a:r>
              <a:rPr lang="en-US" sz="2400" dirty="0"/>
              <a:t>Voluntary association of believers with no connection or allegiance to any state</a:t>
            </a:r>
          </a:p>
          <a:p>
            <a:pPr lvl="1"/>
            <a:r>
              <a:rPr lang="en-US" sz="2400" dirty="0"/>
              <a:t>They rejected secular agreements, refused to take civil oaths, pay taxes, hold public office, or serve in the military.</a:t>
            </a:r>
          </a:p>
          <a:p>
            <a:pPr lvl="1"/>
            <a:r>
              <a:rPr lang="en-US" sz="2400" dirty="0"/>
              <a:t>They opposed childhood baptism as only adults, they believed, could make the decision to commit to Christ.</a:t>
            </a:r>
          </a:p>
          <a:p>
            <a:pPr lvl="1"/>
            <a:r>
              <a:rPr lang="en-US" sz="2400" dirty="0"/>
              <a:t>They rejected the Trinity (Father, Son, and Holy Spirit).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21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223</TotalTime>
  <Words>887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2</vt:lpstr>
      <vt:lpstr>Quotable</vt:lpstr>
      <vt:lpstr>Reaction to Luther and the Spread of the Reformation</vt:lpstr>
      <vt:lpstr>Political Battle Over Lutheranism in Germany</vt:lpstr>
      <vt:lpstr>Charles V and His Reaction </vt:lpstr>
      <vt:lpstr>PowerPoint Presentation</vt:lpstr>
      <vt:lpstr>German Peasant Revolts (1524-1525)</vt:lpstr>
      <vt:lpstr>PowerPoint Presentation</vt:lpstr>
      <vt:lpstr>League of Schmalkalden </vt:lpstr>
      <vt:lpstr>Peace of Augsburg 1555</vt:lpstr>
      <vt:lpstr>Spread of Protestantism: Anabaptist </vt:lpstr>
      <vt:lpstr>PowerPoint Presentation</vt:lpstr>
      <vt:lpstr>PowerPoint Presentation</vt:lpstr>
      <vt:lpstr>Ulrich Zwingli (1484-1531) </vt:lpstr>
      <vt:lpstr>PowerPoint Presentation</vt:lpstr>
      <vt:lpstr>John Calvin and Calvinism</vt:lpstr>
      <vt:lpstr>PowerPoint Presentation</vt:lpstr>
      <vt:lpstr>Catholic (Counter) Reformation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to Luther and the Spread of the Reformation</dc:title>
  <dc:creator>Phillip Thurmond</dc:creator>
  <cp:lastModifiedBy>Phillip Thurmond</cp:lastModifiedBy>
  <cp:revision>18</cp:revision>
  <dcterms:created xsi:type="dcterms:W3CDTF">2019-08-14T13:09:05Z</dcterms:created>
  <dcterms:modified xsi:type="dcterms:W3CDTF">2019-08-14T16:52:10Z</dcterms:modified>
</cp:coreProperties>
</file>