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9" r:id="rId9"/>
    <p:sldId id="261" r:id="rId10"/>
    <p:sldId id="262" r:id="rId11"/>
    <p:sldId id="267" r:id="rId12"/>
    <p:sldId id="263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424579"/>
            <a:ext cx="10846546" cy="3329581"/>
          </a:xfrm>
        </p:spPr>
        <p:txBody>
          <a:bodyPr/>
          <a:lstStyle/>
          <a:p>
            <a:r>
              <a:rPr lang="en-US" dirty="0"/>
              <a:t>Qing Dynasty 1644-1912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698" y="4754160"/>
            <a:ext cx="8825658" cy="861420"/>
          </a:xfrm>
        </p:spPr>
        <p:txBody>
          <a:bodyPr>
            <a:normAutofit/>
          </a:bodyPr>
          <a:lstStyle/>
          <a:p>
            <a:r>
              <a:rPr lang="en-US" sz="2400" dirty="0"/>
              <a:t>China’s Last Dynasty </a:t>
            </a:r>
          </a:p>
        </p:txBody>
      </p:sp>
    </p:spTree>
    <p:extLst>
      <p:ext uri="{BB962C8B-B14F-4D97-AF65-F5344CB8AC3E}">
        <p14:creationId xmlns:p14="http://schemas.microsoft.com/office/powerpoint/2010/main" val="211832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Opium Wars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5900"/>
            <a:ext cx="8946541" cy="47624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1773- Britain brought Indian opium to China to sell</a:t>
            </a:r>
          </a:p>
          <a:p>
            <a:r>
              <a:rPr lang="en-US" sz="2800" dirty="0"/>
              <a:t>1839- the opium trade was abolished within China due to its erosion of Chinese society </a:t>
            </a:r>
          </a:p>
          <a:p>
            <a:r>
              <a:rPr lang="en-US" sz="2800" dirty="0"/>
              <a:t>1839-1860 Opium Wars took place as Britain forced China to reopen the trade </a:t>
            </a:r>
          </a:p>
          <a:p>
            <a:pPr lvl="1"/>
            <a:r>
              <a:rPr lang="en-US" sz="2600" dirty="0"/>
              <a:t> China loses and is humiliated </a:t>
            </a:r>
          </a:p>
          <a:p>
            <a:endParaRPr lang="en-US" sz="2800" dirty="0"/>
          </a:p>
          <a:p>
            <a:r>
              <a:rPr lang="en-US" sz="2800" dirty="0"/>
              <a:t>Treaty of Nanjing (1</a:t>
            </a:r>
            <a:r>
              <a:rPr lang="en-US" sz="2800" baseline="30000" dirty="0"/>
              <a:t>st</a:t>
            </a:r>
            <a:r>
              <a:rPr lang="en-US" sz="2800" dirty="0"/>
              <a:t> of unequal treaties)</a:t>
            </a:r>
          </a:p>
          <a:p>
            <a:pPr lvl="1"/>
            <a:r>
              <a:rPr lang="en-US" sz="2600" dirty="0"/>
              <a:t>Britain claims Hong Kong</a:t>
            </a:r>
          </a:p>
          <a:p>
            <a:pPr lvl="1"/>
            <a:r>
              <a:rPr lang="en-US" sz="2600" dirty="0"/>
              <a:t>1844 – Chinese forced to allow Christian missionaries in again</a:t>
            </a:r>
          </a:p>
          <a:p>
            <a:pPr lvl="1"/>
            <a:r>
              <a:rPr lang="en-US" sz="2600" dirty="0"/>
              <a:t>Britain wins HUGE trading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3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0"/>
            <a:ext cx="12192001" cy="6852310"/>
          </a:xfrm>
        </p:spPr>
      </p:pic>
    </p:spTree>
    <p:extLst>
      <p:ext uri="{BB962C8B-B14F-4D97-AF65-F5344CB8AC3E}">
        <p14:creationId xmlns:p14="http://schemas.microsoft.com/office/powerpoint/2010/main" val="89337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Boxer Rebellion- 1900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537" y="1605598"/>
            <a:ext cx="10802938" cy="500475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Chinese traditionalists known as the Society for the Righteous and Harmonies Fists attack Europeans in cities and are defeated</a:t>
            </a:r>
          </a:p>
          <a:p>
            <a:pPr lvl="1"/>
            <a:r>
              <a:rPr lang="en-US" sz="2600" dirty="0"/>
              <a:t>They were called boxers by the Europeans because they shadow boxed</a:t>
            </a:r>
          </a:p>
          <a:p>
            <a:r>
              <a:rPr lang="en-US" sz="2800" dirty="0"/>
              <a:t>Qing Dynasty was split between those that wanted to intervene and those that did not</a:t>
            </a:r>
          </a:p>
          <a:p>
            <a:pPr lvl="1"/>
            <a:r>
              <a:rPr lang="en-US" sz="2600" dirty="0"/>
              <a:t>Ultimately the government did nothing to stop the attacks on westerners </a:t>
            </a:r>
          </a:p>
          <a:p>
            <a:r>
              <a:rPr lang="en-US" sz="2800" dirty="0"/>
              <a:t>In response an international force of 8 nations with 20,000 men defeat the imperial army </a:t>
            </a:r>
          </a:p>
          <a:p>
            <a:pPr lvl="1"/>
            <a:r>
              <a:rPr lang="en-US" sz="2600" dirty="0"/>
              <a:t>The coalition consisted of Britain, German Empire, France, Italy, Austria-Hungary, Russia, United States, and Japan</a:t>
            </a:r>
          </a:p>
          <a:p>
            <a:pPr lvl="1"/>
            <a:r>
              <a:rPr lang="en-US" sz="2600" dirty="0"/>
              <a:t>Japan is involved because it sees an opportunity to weaken a rival in China</a:t>
            </a:r>
          </a:p>
          <a:p>
            <a:r>
              <a:rPr lang="en-US" sz="2800" dirty="0"/>
              <a:t> The rebellion is put down and the Chinese are forced to pay reparations to the victors </a:t>
            </a:r>
          </a:p>
          <a:p>
            <a:r>
              <a:rPr lang="en-US" sz="2800" dirty="0"/>
              <a:t>This is the last major event that will cause the collapse of the Qing dynasty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4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of the Qing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3050"/>
            <a:ext cx="10498138" cy="50863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Wasted money, lived luxuriously, cut military, lost respect of Chinese</a:t>
            </a:r>
          </a:p>
          <a:p>
            <a:r>
              <a:rPr lang="en-US" sz="2800" dirty="0"/>
              <a:t>Empress </a:t>
            </a:r>
            <a:r>
              <a:rPr lang="en-US" sz="2800" dirty="0" err="1"/>
              <a:t>Cixi</a:t>
            </a:r>
            <a:r>
              <a:rPr lang="en-US" sz="2800" dirty="0"/>
              <a:t> is the last true ruler of China </a:t>
            </a:r>
          </a:p>
          <a:p>
            <a:r>
              <a:rPr lang="en-US" sz="2800" dirty="0" err="1"/>
              <a:t>Puyi</a:t>
            </a:r>
            <a:r>
              <a:rPr lang="en-US" sz="2800" dirty="0"/>
              <a:t> becomes the last Emperor of imperial China in December of 1908 (chosen by </a:t>
            </a:r>
            <a:r>
              <a:rPr lang="en-US" sz="2800" dirty="0" err="1"/>
              <a:t>Cixi</a:t>
            </a:r>
            <a:r>
              <a:rPr lang="en-US" sz="2800" dirty="0"/>
              <a:t>)</a:t>
            </a:r>
          </a:p>
          <a:p>
            <a:pPr lvl="1"/>
            <a:r>
              <a:rPr lang="en-US" sz="2600" dirty="0"/>
              <a:t>He became emperor at the age of 2.  </a:t>
            </a:r>
          </a:p>
          <a:p>
            <a:r>
              <a:rPr lang="en-US" sz="2800" dirty="0" err="1"/>
              <a:t>Xinhai</a:t>
            </a:r>
            <a:r>
              <a:rPr lang="en-US" sz="2800" dirty="0"/>
              <a:t> Revolution of 1911 (Chinese Revolution)- </a:t>
            </a:r>
          </a:p>
          <a:p>
            <a:pPr lvl="1"/>
            <a:r>
              <a:rPr lang="en-US" sz="2600" dirty="0"/>
              <a:t>Qing Dynasty Collapsed without a clear path for a future ruler</a:t>
            </a:r>
          </a:p>
          <a:p>
            <a:pPr lvl="1"/>
            <a:r>
              <a:rPr lang="en-US" sz="2600" dirty="0" err="1"/>
              <a:t>Puyi</a:t>
            </a:r>
            <a:r>
              <a:rPr lang="en-US" sz="2600" dirty="0"/>
              <a:t> is forced to abdicate in February of 1912</a:t>
            </a:r>
          </a:p>
          <a:p>
            <a:pPr lvl="1"/>
            <a:r>
              <a:rPr lang="en-US" sz="2800" dirty="0"/>
              <a:t>Republic of China is established </a:t>
            </a:r>
          </a:p>
          <a:p>
            <a:r>
              <a:rPr lang="en-US" sz="2800" dirty="0"/>
              <a:t>End of the Chinese Dynastic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1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35"/>
            <a:ext cx="12192001" cy="6869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4" y="-11536"/>
            <a:ext cx="7105651" cy="68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4559"/>
            <a:ext cx="9404723" cy="1400530"/>
          </a:xfrm>
        </p:spPr>
        <p:txBody>
          <a:bodyPr/>
          <a:lstStyle/>
          <a:p>
            <a:r>
              <a:rPr lang="en-US" dirty="0"/>
              <a:t>Qing Politics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93" y="1000126"/>
            <a:ext cx="10668607" cy="4464502"/>
          </a:xfrm>
        </p:spPr>
        <p:txBody>
          <a:bodyPr>
            <a:noAutofit/>
          </a:bodyPr>
          <a:lstStyle/>
          <a:p>
            <a:r>
              <a:rPr lang="en-US" sz="2800" dirty="0"/>
              <a:t>Manchus (ethnicity from Manchuria) rule- not Han Chinese (main Chinese ethnicity)</a:t>
            </a:r>
          </a:p>
          <a:p>
            <a:pPr lvl="1"/>
            <a:r>
              <a:rPr lang="en-US" sz="2600" dirty="0"/>
              <a:t> Manchus make up only 2% of population. </a:t>
            </a:r>
          </a:p>
          <a:p>
            <a:r>
              <a:rPr lang="en-US" sz="2800" dirty="0"/>
              <a:t>Chinese were forbidden to hold high national offices.</a:t>
            </a:r>
          </a:p>
          <a:p>
            <a:r>
              <a:rPr lang="en-US" sz="2800" dirty="0"/>
              <a:t>Continued Confucian civil service system.  </a:t>
            </a:r>
          </a:p>
          <a:p>
            <a:r>
              <a:rPr lang="en-US" sz="2800" dirty="0"/>
              <a:t>The Neo-Confucian - obedience of subject to ruler continued</a:t>
            </a:r>
          </a:p>
          <a:p>
            <a:r>
              <a:rPr lang="en-US" sz="2800" dirty="0"/>
              <a:t>Manchu Qing expansion</a:t>
            </a:r>
          </a:p>
          <a:p>
            <a:pPr lvl="1"/>
            <a:r>
              <a:rPr lang="en-US" sz="2400" dirty="0"/>
              <a:t>Outer Mongolia and into central Asia</a:t>
            </a:r>
          </a:p>
          <a:p>
            <a:pPr lvl="1"/>
            <a:r>
              <a:rPr lang="en-US" sz="2400" dirty="0"/>
              <a:t>Taiwan</a:t>
            </a:r>
          </a:p>
          <a:p>
            <a:pPr lvl="1"/>
            <a:r>
              <a:rPr lang="en-US" sz="2400" dirty="0"/>
              <a:t>Tibet.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30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"/>
            <a:ext cx="12192000" cy="6854984"/>
          </a:xfrm>
        </p:spPr>
      </p:pic>
    </p:spTree>
    <p:extLst>
      <p:ext uri="{BB962C8B-B14F-4D97-AF65-F5344CB8AC3E}">
        <p14:creationId xmlns:p14="http://schemas.microsoft.com/office/powerpoint/2010/main" val="371952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2100"/>
            <a:ext cx="9907588" cy="5048250"/>
          </a:xfrm>
        </p:spPr>
        <p:txBody>
          <a:bodyPr/>
          <a:lstStyle/>
          <a:p>
            <a:r>
              <a:rPr lang="en-US" sz="2800" dirty="0"/>
              <a:t>Built public buildings, public irrigation, walls, bridges and other infrastructure.</a:t>
            </a:r>
          </a:p>
          <a:p>
            <a:r>
              <a:rPr lang="en-US" sz="2800" dirty="0"/>
              <a:t>Light on taxes </a:t>
            </a:r>
          </a:p>
          <a:p>
            <a:r>
              <a:rPr lang="en-US" sz="2800" dirty="0"/>
              <a:t>international trade grew </a:t>
            </a:r>
          </a:p>
          <a:p>
            <a:pPr lvl="1"/>
            <a:r>
              <a:rPr lang="en-US" sz="2400" dirty="0"/>
              <a:t>Japan and Europe</a:t>
            </a:r>
          </a:p>
          <a:p>
            <a:r>
              <a:rPr lang="en-US" sz="2800" dirty="0"/>
              <a:t>Exported porcelain, Silk, and spices through maritime trade and Silk Road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0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33251"/>
          </a:xfrm>
        </p:spPr>
        <p:txBody>
          <a:bodyPr/>
          <a:lstStyle/>
          <a:p>
            <a:r>
              <a:rPr lang="en-US" sz="2800" dirty="0"/>
              <a:t>Catholic and Protestant missionaries built churches and schools</a:t>
            </a:r>
          </a:p>
          <a:p>
            <a:pPr lvl="1"/>
            <a:r>
              <a:rPr lang="en-US" sz="2600" dirty="0"/>
              <a:t>Remember it was the Jesuits that successfully introduced Christianity to China  </a:t>
            </a:r>
          </a:p>
          <a:p>
            <a:r>
              <a:rPr lang="en-US" sz="2800" dirty="0"/>
              <a:t>Christianity outlawed in 1840s</a:t>
            </a:r>
          </a:p>
          <a:p>
            <a:pPr lvl="1"/>
            <a:r>
              <a:rPr lang="en-US" sz="2600" dirty="0"/>
              <a:t>Viewed as counter to Chinese values (Confucianism) </a:t>
            </a:r>
          </a:p>
          <a:p>
            <a:pPr lvl="1"/>
            <a:r>
              <a:rPr lang="en-US" sz="2600" dirty="0"/>
              <a:t>The outlawing of Christianity will caused problems in China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14500"/>
            <a:ext cx="8946541" cy="4533899"/>
          </a:xfrm>
        </p:spPr>
        <p:txBody>
          <a:bodyPr>
            <a:normAutofit/>
          </a:bodyPr>
          <a:lstStyle/>
          <a:p>
            <a:r>
              <a:rPr lang="en-US" sz="2800" dirty="0"/>
              <a:t>Han Chinese discriminated against</a:t>
            </a:r>
          </a:p>
          <a:p>
            <a:pPr lvl="1"/>
            <a:r>
              <a:rPr lang="en-US" sz="2400" dirty="0"/>
              <a:t>Wear hair braided in the back known as a queue</a:t>
            </a:r>
          </a:p>
          <a:p>
            <a:r>
              <a:rPr lang="en-US" sz="2800" dirty="0"/>
              <a:t>forbid women to bind their feet </a:t>
            </a:r>
          </a:p>
          <a:p>
            <a:pPr lvl="1"/>
            <a:r>
              <a:rPr lang="en-US" sz="2400" dirty="0"/>
              <a:t>repealed because could not enforce it</a:t>
            </a:r>
          </a:p>
          <a:p>
            <a:r>
              <a:rPr lang="en-US" sz="2800" dirty="0"/>
              <a:t>Intermarriage between the Manchus and Han Chinese was forbidden.</a:t>
            </a:r>
          </a:p>
          <a:p>
            <a:r>
              <a:rPr lang="en-US" sz="2800" dirty="0"/>
              <a:t>system of dual appointments was used</a:t>
            </a:r>
          </a:p>
          <a:p>
            <a:pPr lvl="1"/>
            <a:r>
              <a:rPr lang="en-US" sz="2400" dirty="0"/>
              <a:t>the Chinese were required to do the substantive work while the Manchus received high ranking positions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0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2"/>
            <a:ext cx="12192000" cy="6874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87"/>
            <a:ext cx="12192001" cy="68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55"/>
            <a:ext cx="12192000" cy="68682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55"/>
            <a:ext cx="12192000" cy="681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90" y="-10255"/>
            <a:ext cx="6781419" cy="67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Taiping Rebellion - 1840s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90675"/>
            <a:ext cx="10240963" cy="50577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Chinese group, “brother of Jesus”, recruits  one million rebels and nearly takes out government, in response to the outlawing of Christianity, before being killed</a:t>
            </a:r>
          </a:p>
          <a:p>
            <a:r>
              <a:rPr lang="en-US" sz="2800" dirty="0"/>
              <a:t>The group mixed elements of Christianity and traditional Chinese religion</a:t>
            </a:r>
          </a:p>
          <a:p>
            <a:r>
              <a:rPr lang="en-US" sz="2800" dirty="0"/>
              <a:t>believed in communal property, and the equality of men and women  </a:t>
            </a:r>
          </a:p>
          <a:p>
            <a:r>
              <a:rPr lang="en-US" sz="2800" dirty="0"/>
              <a:t>20-30 million individuals died as a result of the rebellion </a:t>
            </a:r>
          </a:p>
          <a:p>
            <a:pPr lvl="1"/>
            <a:r>
              <a:rPr lang="en-US" sz="2600" dirty="0"/>
              <a:t>This is as many peopled that died in all of WWI</a:t>
            </a:r>
          </a:p>
          <a:p>
            <a:r>
              <a:rPr lang="en-US" sz="2800" dirty="0"/>
              <a:t>The Taiping Rebellion was the first of several events that will lead to the collapse of the Qing dynasty and the entire dynastic cycle in China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2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EFE51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623</TotalTime>
  <Words>483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Qing Dynasty 1644-1912</vt:lpstr>
      <vt:lpstr>Qing Politics </vt:lpstr>
      <vt:lpstr>PowerPoint Presentation</vt:lpstr>
      <vt:lpstr>Economy </vt:lpstr>
      <vt:lpstr>Religion </vt:lpstr>
      <vt:lpstr>Society </vt:lpstr>
      <vt:lpstr>PowerPoint Presentation</vt:lpstr>
      <vt:lpstr>PowerPoint Presentation</vt:lpstr>
      <vt:lpstr>Taiping Rebellion - 1840s </vt:lpstr>
      <vt:lpstr>The Opium Wars </vt:lpstr>
      <vt:lpstr>PowerPoint Presentation</vt:lpstr>
      <vt:lpstr>Boxer Rebellion- 1900</vt:lpstr>
      <vt:lpstr>Collapse of the Qing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 Dynasty </dc:title>
  <dc:creator>Phillip Thurmond</dc:creator>
  <cp:lastModifiedBy>Phillip Thurmond</cp:lastModifiedBy>
  <cp:revision>14</cp:revision>
  <dcterms:created xsi:type="dcterms:W3CDTF">2016-03-27T18:30:16Z</dcterms:created>
  <dcterms:modified xsi:type="dcterms:W3CDTF">2020-04-27T13:33:42Z</dcterms:modified>
</cp:coreProperties>
</file>