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0"/>
  </p:notesMasterIdLst>
  <p:handoutMasterIdLst>
    <p:handoutMasterId r:id="rId21"/>
  </p:handoutMasterIdLst>
  <p:sldIdLst>
    <p:sldId id="256" r:id="rId3"/>
    <p:sldId id="257" r:id="rId4"/>
    <p:sldId id="258" r:id="rId5"/>
    <p:sldId id="259" r:id="rId6"/>
    <p:sldId id="260" r:id="rId7"/>
    <p:sldId id="263" r:id="rId8"/>
    <p:sldId id="261" r:id="rId9"/>
    <p:sldId id="262" r:id="rId10"/>
    <p:sldId id="264" r:id="rId11"/>
    <p:sldId id="265" r:id="rId12"/>
    <p:sldId id="266" r:id="rId13"/>
    <p:sldId id="267" r:id="rId14"/>
    <p:sldId id="268" r:id="rId15"/>
    <p:sldId id="269" r:id="rId16"/>
    <p:sldId id="273" r:id="rId17"/>
    <p:sldId id="272"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13" autoAdjust="0"/>
  </p:normalViewPr>
  <p:slideViewPr>
    <p:cSldViewPr>
      <p:cViewPr varScale="1">
        <p:scale>
          <a:sx n="32" d="100"/>
          <a:sy n="32" d="100"/>
        </p:scale>
        <p:origin x="24" y="228"/>
      </p:cViewPr>
      <p:guideLst>
        <p:guide orient="horz" pos="2160"/>
        <p:guide pos="384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8/4/2019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8/4/2019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1" y="0"/>
            <a:ext cx="12192000" cy="6858000"/>
          </a:xfrm>
          <a:prstGeom prst="rect">
            <a:avLst/>
          </a:prstGeom>
        </p:spPr>
      </p:pic>
      <p:sp>
        <p:nvSpPr>
          <p:cNvPr id="13" name="Rectangle 12"/>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bwMode="hidden">
          <a:xfrm>
            <a:off x="1" y="4810567"/>
            <a:ext cx="12192000"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1522811" y="1905000"/>
            <a:ext cx="9146383"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809" y="5029200"/>
            <a:ext cx="8231744" cy="1143000"/>
          </a:xfrm>
        </p:spPr>
        <p:txBody>
          <a:bodyPr/>
          <a:lstStyle>
            <a:lvl1pPr marL="0" indent="0" algn="l">
              <a:spcBef>
                <a:spcPts val="0"/>
              </a:spcBef>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52466975-C014-42E5-BFA6-B8D5FDD3B81F}" type="datetimeFigureOut">
              <a:rPr lang="en-US"/>
              <a:t>8/4/2019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9" y="4714637"/>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8/4/2019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4" y="0"/>
            <a:ext cx="9316965" cy="6858000"/>
          </a:xfrm>
          <a:prstGeom prst="rect">
            <a:avLst/>
          </a:prstGeom>
        </p:spPr>
      </p:pic>
      <p:sp>
        <p:nvSpPr>
          <p:cNvPr id="8" name="Rectangle 7"/>
          <p:cNvSpPr/>
          <p:nvPr/>
        </p:nvSpPr>
        <p:spPr bwMode="hidden">
          <a:xfrm>
            <a:off x="3" y="1"/>
            <a:ext cx="9221012"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Freeform 9"/>
          <p:cNvSpPr>
            <a:spLocks/>
          </p:cNvSpPr>
          <p:nvPr/>
        </p:nvSpPr>
        <p:spPr bwMode="hidden">
          <a:xfrm rot="5400000">
            <a:off x="5887967" y="3333050"/>
            <a:ext cx="6858000" cy="19190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3" name="Vertical Text Placeholder 2"/>
          <p:cNvSpPr>
            <a:spLocks noGrp="1"/>
          </p:cNvSpPr>
          <p:nvPr>
            <p:ph type="body" orient="vert" idx="1"/>
          </p:nvPr>
        </p:nvSpPr>
        <p:spPr>
          <a:xfrm>
            <a:off x="1522813" y="685800"/>
            <a:ext cx="746278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8/4/2019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2" name="Vertical Title 1"/>
          <p:cNvSpPr>
            <a:spLocks noGrp="1"/>
          </p:cNvSpPr>
          <p:nvPr>
            <p:ph type="title" orient="vert"/>
          </p:nvPr>
        </p:nvSpPr>
        <p:spPr>
          <a:xfrm>
            <a:off x="9561157" y="685800"/>
            <a:ext cx="1295739" cy="5486400"/>
          </a:xfrm>
        </p:spPr>
        <p:txBody>
          <a:bodyPr vert="eaVert"/>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8/4/2019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5"/>
            <a:ext cx="12192000" cy="4810561"/>
          </a:xfrm>
          <a:prstGeom prst="rect">
            <a:avLst/>
          </a:prstGeom>
        </p:spPr>
      </p:pic>
      <p:sp>
        <p:nvSpPr>
          <p:cNvPr id="18" name="Rectangle 17"/>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522759" y="1905000"/>
            <a:ext cx="9145381"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812" y="5029200"/>
            <a:ext cx="8231745" cy="1143000"/>
          </a:xfrm>
        </p:spPr>
        <p:txBody>
          <a:bodyPr anchor="t">
            <a:normAutofit/>
          </a:bodyPr>
          <a:lstStyle>
            <a:lvl1pPr marL="0" indent="0">
              <a:spcBef>
                <a:spcPts val="0"/>
              </a:spcBef>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a:t>8/4/2019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9" y="4714637"/>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1" y="1905000"/>
            <a:ext cx="4417703" cy="4267200"/>
          </a:xfrm>
        </p:spPr>
        <p:txBody>
          <a:bodyPr>
            <a:normAutofit/>
          </a:bodyPr>
          <a:lstStyle>
            <a:lvl1pPr>
              <a:defRPr sz="2400"/>
            </a:lvl1pPr>
            <a:lvl2pPr>
              <a:defRPr sz="2000"/>
            </a:lvl2pPr>
            <a:lvl3pPr>
              <a:defRPr sz="1800"/>
            </a:lvl3pPr>
            <a:lvl4pPr>
              <a:defRPr sz="1600"/>
            </a:lvl4pPr>
            <a:lvl5pPr>
              <a:defRPr sz="1600"/>
            </a:lvl5pPr>
            <a:lvl6pPr marL="1920192">
              <a:defRPr sz="1600"/>
            </a:lvl6pPr>
            <a:lvl7pPr marL="1920192">
              <a:defRPr sz="1600"/>
            </a:lvl7pPr>
            <a:lvl8pPr marL="1920192">
              <a:defRPr sz="1600"/>
            </a:lvl8pPr>
            <a:lvl9pPr marL="1920192">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1" y="1905000"/>
            <a:ext cx="4417703" cy="4267200"/>
          </a:xfrm>
        </p:spPr>
        <p:txBody>
          <a:bodyPr>
            <a:normAutofit/>
          </a:bodyPr>
          <a:lstStyle>
            <a:lvl1pPr>
              <a:defRPr sz="2400"/>
            </a:lvl1pPr>
            <a:lvl2pPr>
              <a:defRPr sz="2000"/>
            </a:lvl2pPr>
            <a:lvl3pPr>
              <a:defRPr sz="1800"/>
            </a:lvl3pPr>
            <a:lvl4pPr>
              <a:defRPr sz="1600"/>
            </a:lvl4pPr>
            <a:lvl5pPr marL="1920192">
              <a:defRPr sz="1600"/>
            </a:lvl5pPr>
            <a:lvl6pPr marL="1920192">
              <a:defRPr sz="1600"/>
            </a:lvl6pPr>
            <a:lvl7pPr marL="1920192">
              <a:defRPr sz="1600"/>
            </a:lvl7pPr>
            <a:lvl8pPr marL="1920192">
              <a:defRPr sz="1600"/>
            </a:lvl8pPr>
            <a:lvl9pPr marL="1920192">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2466975-C014-42E5-BFA6-B8D5FDD3B81F}" type="datetimeFigureOut">
              <a:rPr lang="en-US"/>
              <a:t>8/4/2019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1" y="1905000"/>
            <a:ext cx="4417703" cy="762000"/>
          </a:xfrm>
        </p:spPr>
        <p:txBody>
          <a:bodyPr anchor="ctr">
            <a:norm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1" y="2743205"/>
            <a:ext cx="4417703" cy="3429001"/>
          </a:xfrm>
        </p:spPr>
        <p:txBody>
          <a:bodyPr/>
          <a:lstStyle>
            <a:lvl1pPr>
              <a:defRPr sz="2400"/>
            </a:lvl1pPr>
            <a:lvl2pPr>
              <a:defRPr sz="2000"/>
            </a:lvl2pPr>
            <a:lvl3pPr>
              <a:defRPr sz="1800"/>
            </a:lvl3pPr>
            <a:lvl4pPr>
              <a:defRPr sz="1600"/>
            </a:lvl4pPr>
            <a:lvl5pPr>
              <a:defRPr sz="1600"/>
            </a:lvl5pPr>
            <a:lvl6pPr marL="1920192">
              <a:defRPr sz="1600"/>
            </a:lvl6pPr>
            <a:lvl7pPr marL="1920192">
              <a:defRPr sz="1600"/>
            </a:lvl7pPr>
            <a:lvl8pPr marL="1920192">
              <a:defRPr sz="1600" baseline="0"/>
            </a:lvl8pPr>
            <a:lvl9pPr marL="1920192">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8441" y="1905000"/>
            <a:ext cx="4417703" cy="762000"/>
          </a:xfrm>
        </p:spPr>
        <p:txBody>
          <a:bodyPr anchor="ctr">
            <a:norm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8441" y="2743205"/>
            <a:ext cx="4417703" cy="3429001"/>
          </a:xfrm>
        </p:spPr>
        <p:txBody>
          <a:bodyPr/>
          <a:lstStyle>
            <a:lvl1pPr>
              <a:defRPr sz="2400"/>
            </a:lvl1pPr>
            <a:lvl2pPr>
              <a:defRPr sz="2000"/>
            </a:lvl2pPr>
            <a:lvl3pPr>
              <a:defRPr sz="1800"/>
            </a:lvl3pPr>
            <a:lvl4pPr>
              <a:defRPr sz="1600"/>
            </a:lvl4pPr>
            <a:lvl5pPr marL="1920192">
              <a:defRPr sz="1600"/>
            </a:lvl5pPr>
            <a:lvl6pPr marL="1920192">
              <a:defRPr sz="1600"/>
            </a:lvl6pPr>
            <a:lvl7pPr marL="1920192">
              <a:defRPr sz="1600"/>
            </a:lvl7pPr>
            <a:lvl8pPr marL="1920192">
              <a:defRPr sz="1600"/>
            </a:lvl8pPr>
            <a:lvl9pPr marL="1920192">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52466975-C014-42E5-BFA6-B8D5FDD3B81F}" type="datetimeFigureOut">
              <a:rPr lang="en-US"/>
              <a:t>8/4/2019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2466975-C014-42E5-BFA6-B8D5FDD3B81F}" type="datetimeFigureOut">
              <a:rPr lang="en-US"/>
              <a:t>8/4/2019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1" y="0"/>
            <a:ext cx="12192000" cy="6858000"/>
          </a:xfrm>
          <a:prstGeom prst="rect">
            <a:avLst/>
          </a:prstGeom>
        </p:spPr>
      </p:pic>
      <p:sp>
        <p:nvSpPr>
          <p:cNvPr id="5" name="Rectangle 4"/>
          <p:cNvSpPr/>
          <p:nvPr/>
        </p:nvSpPr>
        <p:spPr bwMode="hidden">
          <a:xfrm>
            <a:off x="1" y="1"/>
            <a:ext cx="12192000"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52466975-C014-42E5-BFA6-B8D5FDD3B81F}" type="datetimeFigureOut">
              <a:rPr lang="en-US"/>
              <a:t>8/4/2019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5384"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514600"/>
          </a:xfrm>
        </p:spPr>
        <p:txBody>
          <a:bodyPr>
            <a:normAutofit/>
          </a:bodyPr>
          <a:lstStyle>
            <a:lvl1pPr marL="0" indent="0">
              <a:spcBef>
                <a:spcPts val="1200"/>
              </a:spcBef>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8/4/2019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Content Placeholder 2"/>
          <p:cNvSpPr>
            <a:spLocks noGrp="1"/>
          </p:cNvSpPr>
          <p:nvPr>
            <p:ph idx="1"/>
          </p:nvPr>
        </p:nvSpPr>
        <p:spPr>
          <a:xfrm>
            <a:off x="4676787" y="2087880"/>
            <a:ext cx="5792709"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812"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7925277" y="3429000"/>
            <a:ext cx="2743915" cy="2514600"/>
          </a:xfrm>
        </p:spPr>
        <p:txBody>
          <a:bodyPr>
            <a:normAutofit/>
          </a:bodyPr>
          <a:lstStyle>
            <a:lvl1pPr marL="0" indent="0">
              <a:spcBef>
                <a:spcPts val="1200"/>
              </a:spcBef>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8/4/2019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Picture Placeholder 2"/>
          <p:cNvSpPr>
            <a:spLocks noGrp="1"/>
          </p:cNvSpPr>
          <p:nvPr>
            <p:ph type="pic" idx="1"/>
          </p:nvPr>
        </p:nvSpPr>
        <p:spPr>
          <a:xfrm>
            <a:off x="1707327" y="2087880"/>
            <a:ext cx="5786485" cy="3886200"/>
          </a:xfrm>
          <a:solidFill>
            <a:schemeClr val="bg2">
              <a:lumMod val="40000"/>
              <a:lumOff val="60000"/>
            </a:schemeClr>
          </a:solidFill>
        </p:spPr>
        <p:txBody>
          <a:bodyPr>
            <a:normAutofit/>
          </a:bodyPr>
          <a:lstStyle>
            <a:lvl1pPr marL="0" indent="0" algn="ctr">
              <a:buNone/>
              <a:defRPr sz="2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189723"/>
            <a:ext cx="9146383"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1" y="1628781"/>
            <a:ext cx="12192000" cy="5229225"/>
          </a:xfrm>
          <a:prstGeom prst="rect">
            <a:avLst/>
          </a:prstGeom>
          <a:noFill/>
          <a:ln>
            <a:noFill/>
          </a:ln>
        </p:spPr>
      </p:pic>
      <p:sp>
        <p:nvSpPr>
          <p:cNvPr id="17" name="Rectangle 16"/>
          <p:cNvSpPr/>
          <p:nvPr/>
        </p:nvSpPr>
        <p:spPr bwMode="hidden">
          <a:xfrm>
            <a:off x="1" y="1535913"/>
            <a:ext cx="12192000"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Text Placeholder 2"/>
          <p:cNvSpPr>
            <a:spLocks noGrp="1"/>
          </p:cNvSpPr>
          <p:nvPr>
            <p:ph type="body" idx="1"/>
          </p:nvPr>
        </p:nvSpPr>
        <p:spPr>
          <a:xfrm>
            <a:off x="1522811" y="1905000"/>
            <a:ext cx="9146383"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11019" y="6420898"/>
            <a:ext cx="964287"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n-US"/>
              <a:t>8/4/2019</a:t>
            </a:fld>
            <a:endParaRPr/>
          </a:p>
        </p:txBody>
      </p:sp>
      <p:sp>
        <p:nvSpPr>
          <p:cNvPr id="5" name="Footer Placeholder 4"/>
          <p:cNvSpPr>
            <a:spLocks noGrp="1"/>
          </p:cNvSpPr>
          <p:nvPr>
            <p:ph type="ftr" sz="quarter" idx="3"/>
          </p:nvPr>
        </p:nvSpPr>
        <p:spPr>
          <a:xfrm>
            <a:off x="1522813" y="6420898"/>
            <a:ext cx="7012225"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30533" y="6420898"/>
            <a:ext cx="638659"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t>‹#›</a:t>
            </a:fld>
            <a:endParaRPr/>
          </a:p>
        </p:txBody>
      </p:sp>
      <p:sp>
        <p:nvSpPr>
          <p:cNvPr id="38" name="Freeform 9"/>
          <p:cNvSpPr>
            <a:spLocks/>
          </p:cNvSpPr>
          <p:nvPr/>
        </p:nvSpPr>
        <p:spPr bwMode="white">
          <a:xfrm>
            <a:off x="1059" y="1470261"/>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13" indent="-274313" algn="l" defTabSz="914377"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08" indent="-274313" algn="l" defTabSz="914377"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53" indent="-274313" algn="l" defTabSz="914377"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22" indent="-274313" algn="l" defTabSz="914377"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192" indent="-274313" algn="l" defTabSz="914377"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662" indent="-274313" algn="l" defTabSz="914377"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131" indent="-274313" algn="l" defTabSz="914377"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01" indent="-274313" algn="l" defTabSz="914377"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071" indent="-274313" algn="l" defTabSz="914377"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Prehistory and the Neolithic Revolution  </a:t>
            </a:r>
          </a:p>
        </p:txBody>
      </p:sp>
      <p:sp>
        <p:nvSpPr>
          <p:cNvPr id="3" name="Subtitle 2"/>
          <p:cNvSpPr>
            <a:spLocks noGrp="1"/>
          </p:cNvSpPr>
          <p:nvPr>
            <p:ph type="subTitle" idx="1"/>
          </p:nvPr>
        </p:nvSpPr>
        <p:spPr/>
        <p:txBody>
          <a:bodyPr/>
          <a:lstStyle/>
          <a:p>
            <a:r>
              <a:rPr lang="en-US" dirty="0"/>
              <a:t>Period 1</a:t>
            </a:r>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Advances in Technology</a:t>
            </a:r>
          </a:p>
        </p:txBody>
      </p:sp>
      <p:sp>
        <p:nvSpPr>
          <p:cNvPr id="3" name="Content Placeholder 2"/>
          <p:cNvSpPr>
            <a:spLocks noGrp="1"/>
          </p:cNvSpPr>
          <p:nvPr>
            <p:ph idx="1"/>
          </p:nvPr>
        </p:nvSpPr>
        <p:spPr/>
        <p:txBody>
          <a:bodyPr>
            <a:normAutofit lnSpcReduction="10000"/>
          </a:bodyPr>
          <a:lstStyle/>
          <a:p>
            <a:r>
              <a:rPr lang="en-US" sz="2600" dirty="0"/>
              <a:t>For tens of thousands of years people of the Old Stone Age were nomads.</a:t>
            </a:r>
          </a:p>
          <a:p>
            <a:pPr lvl="1"/>
            <a:r>
              <a:rPr lang="en-US" sz="2200" dirty="0"/>
              <a:t>People that move from place to place in search of food sources.</a:t>
            </a:r>
          </a:p>
          <a:p>
            <a:pPr lvl="1"/>
            <a:r>
              <a:rPr lang="en-US" sz="2200" dirty="0"/>
              <a:t>These groups were hunter gathers. </a:t>
            </a:r>
          </a:p>
          <a:p>
            <a:r>
              <a:rPr lang="en-US" sz="2600" dirty="0"/>
              <a:t>In order to hunt they had to create specialized tools such as spears, hooks, knives, and harpoons.   They made these out stone, bone, and wood.</a:t>
            </a:r>
          </a:p>
          <a:p>
            <a:r>
              <a:rPr lang="en-US" sz="2600" dirty="0"/>
              <a:t>We know some of what they hunted by the cave paintings they created. </a:t>
            </a:r>
          </a:p>
          <a:p>
            <a:r>
              <a:rPr lang="en-US" sz="2600" dirty="0"/>
              <a:t>All of these had appeared by 12,000 BCE</a:t>
            </a:r>
          </a:p>
        </p:txBody>
      </p:sp>
    </p:spTree>
    <p:extLst>
      <p:ext uri="{BB962C8B-B14F-4D97-AF65-F5344CB8AC3E}">
        <p14:creationId xmlns:p14="http://schemas.microsoft.com/office/powerpoint/2010/main" val="30654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tpm17038\Desktop\8553965063_838718c392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
            <a:ext cx="12188825" cy="6870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tpm17038\Desktop\C98CF5F9-D796-4DF9-BB816FA448815708_artic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299" y="0"/>
            <a:ext cx="7391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pm17038\Desktop\ice-age1-360x2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1383"/>
            <a:ext cx="12188824" cy="6863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pm17038\Desktop\l5is0szj8dhfs9g1kw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0"/>
            <a:ext cx="12188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pm17038\Desktop\cave_painting_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 y="0"/>
            <a:ext cx="12188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tpm17038\Desktop\cavePainting.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0" y="1"/>
            <a:ext cx="1223268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33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 </a:t>
            </a:r>
          </a:p>
        </p:txBody>
      </p:sp>
      <p:sp>
        <p:nvSpPr>
          <p:cNvPr id="3" name="Content Placeholder 2"/>
          <p:cNvSpPr>
            <a:spLocks noGrp="1"/>
          </p:cNvSpPr>
          <p:nvPr>
            <p:ph idx="1"/>
          </p:nvPr>
        </p:nvSpPr>
        <p:spPr/>
        <p:txBody>
          <a:bodyPr/>
          <a:lstStyle/>
          <a:p>
            <a:r>
              <a:rPr lang="en-US" dirty="0"/>
              <a:t>Are there other ways to determine what early humans hunted other than by studying the cave paintings?</a:t>
            </a:r>
          </a:p>
          <a:p>
            <a:endParaRPr lang="en-US" dirty="0"/>
          </a:p>
        </p:txBody>
      </p:sp>
    </p:spTree>
    <p:extLst>
      <p:ext uri="{BB962C8B-B14F-4D97-AF65-F5344CB8AC3E}">
        <p14:creationId xmlns:p14="http://schemas.microsoft.com/office/powerpoint/2010/main" val="27171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 of Agriculture: Neolithic Revolution</a:t>
            </a:r>
          </a:p>
        </p:txBody>
      </p:sp>
      <p:sp>
        <p:nvSpPr>
          <p:cNvPr id="3" name="Content Placeholder 2"/>
          <p:cNvSpPr>
            <a:spLocks noGrp="1"/>
          </p:cNvSpPr>
          <p:nvPr>
            <p:ph idx="1"/>
          </p:nvPr>
        </p:nvSpPr>
        <p:spPr/>
        <p:txBody>
          <a:bodyPr>
            <a:normAutofit/>
          </a:bodyPr>
          <a:lstStyle/>
          <a:p>
            <a:pPr lvl="0"/>
            <a:r>
              <a:rPr lang="en-US" sz="2600" dirty="0"/>
              <a:t>Neolithic Revolution: the period that is saw the rise of agriculture </a:t>
            </a:r>
          </a:p>
          <a:p>
            <a:pPr lvl="1"/>
            <a:r>
              <a:rPr lang="en-US" sz="2600" dirty="0"/>
              <a:t>Sedentary agriculture – originated in Middle East</a:t>
            </a:r>
          </a:p>
          <a:p>
            <a:pPr lvl="1"/>
            <a:r>
              <a:rPr lang="en-US" sz="2600" dirty="0"/>
              <a:t>Many of the early crops grown were grains such as wheat, barley, and oats. </a:t>
            </a:r>
          </a:p>
          <a:p>
            <a:pPr lvl="1"/>
            <a:r>
              <a:rPr lang="en-US" sz="2600" dirty="0"/>
              <a:t>By growing crops humans had a more reliable source of food. </a:t>
            </a:r>
          </a:p>
          <a:p>
            <a:pPr lvl="1"/>
            <a:r>
              <a:rPr lang="en-US" sz="2600" dirty="0"/>
              <a:t>Led to the development small settlements</a:t>
            </a:r>
          </a:p>
          <a:p>
            <a:pPr lvl="0"/>
            <a:r>
              <a:rPr lang="en-US" sz="2600" dirty="0"/>
              <a:t>Humans also began to domesticate animals such as horses, sheep, goats, pigs, and dogs. </a:t>
            </a:r>
          </a:p>
          <a:p>
            <a:pPr lvl="1"/>
            <a:r>
              <a:rPr lang="en-US" sz="2600" dirty="0"/>
              <a:t>Provided food, hides, and wool </a:t>
            </a:r>
          </a:p>
        </p:txBody>
      </p:sp>
    </p:spTree>
    <p:extLst>
      <p:ext uri="{BB962C8B-B14F-4D97-AF65-F5344CB8AC3E}">
        <p14:creationId xmlns:p14="http://schemas.microsoft.com/office/powerpoint/2010/main" val="186633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C:\Users\tpm17038\Desktop\498A-Image+Wheat+Bar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066800"/>
            <a:ext cx="121888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3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Neolithic Revolution </a:t>
            </a:r>
          </a:p>
        </p:txBody>
      </p:sp>
      <p:sp>
        <p:nvSpPr>
          <p:cNvPr id="3" name="Content Placeholder 2"/>
          <p:cNvSpPr>
            <a:spLocks noGrp="1"/>
          </p:cNvSpPr>
          <p:nvPr>
            <p:ph sz="half" idx="1"/>
          </p:nvPr>
        </p:nvSpPr>
        <p:spPr>
          <a:xfrm>
            <a:off x="609600" y="1905000"/>
            <a:ext cx="5486400" cy="4267200"/>
          </a:xfrm>
        </p:spPr>
        <p:txBody>
          <a:bodyPr>
            <a:normAutofit/>
          </a:bodyPr>
          <a:lstStyle/>
          <a:p>
            <a:pPr lvl="0"/>
            <a:r>
              <a:rPr lang="en-US" dirty="0"/>
              <a:t>Within a few thousand years farming techniques had spread to other parts of the world including Africa, China, Mexico and Central America, and Peru. </a:t>
            </a:r>
          </a:p>
          <a:p>
            <a:r>
              <a:rPr lang="en-US" dirty="0"/>
              <a:t>Hunter-Gathers still persists </a:t>
            </a:r>
          </a:p>
          <a:p>
            <a:r>
              <a:rPr lang="en-US" dirty="0"/>
              <a:t>Pastoralism emerges </a:t>
            </a:r>
          </a:p>
          <a:p>
            <a:pPr marL="0" indent="0">
              <a:buNone/>
            </a:pPr>
            <a:br>
              <a:rPr lang="en-US" dirty="0"/>
            </a:br>
            <a:r>
              <a:rPr lang="en-US" dirty="0"/>
              <a:t>	</a:t>
            </a:r>
          </a:p>
        </p:txBody>
      </p:sp>
      <p:sp>
        <p:nvSpPr>
          <p:cNvPr id="4" name="Content Placeholder 3"/>
          <p:cNvSpPr>
            <a:spLocks noGrp="1"/>
          </p:cNvSpPr>
          <p:nvPr>
            <p:ph sz="half" idx="2"/>
          </p:nvPr>
        </p:nvSpPr>
        <p:spPr>
          <a:xfrm>
            <a:off x="6705600" y="1886309"/>
            <a:ext cx="4416552" cy="4267200"/>
          </a:xfrm>
        </p:spPr>
        <p:txBody>
          <a:bodyPr>
            <a:normAutofit/>
          </a:bodyPr>
          <a:lstStyle/>
          <a:p>
            <a:pPr>
              <a:buFont typeface="Arial" panose="020B0604020202020204" pitchFamily="34" charset="0"/>
              <a:buChar char="•"/>
              <a:tabLst>
                <a:tab pos="228594" algn="l"/>
                <a:tab pos="457189" algn="l"/>
                <a:tab pos="685783" algn="l"/>
                <a:tab pos="914377" algn="l"/>
                <a:tab pos="1142971" algn="l"/>
              </a:tabLst>
            </a:pPr>
            <a:r>
              <a:rPr lang="en-US" dirty="0"/>
              <a:t>Sub-Saharan Africa</a:t>
            </a:r>
          </a:p>
          <a:p>
            <a:pPr lvl="1">
              <a:buFont typeface="Arial" panose="020B0604020202020204" pitchFamily="34" charset="0"/>
              <a:buChar char="•"/>
              <a:tabLst>
                <a:tab pos="228594" algn="l"/>
                <a:tab pos="457189" algn="l"/>
                <a:tab pos="685783" algn="l"/>
                <a:tab pos="914377" algn="l"/>
                <a:tab pos="1142971" algn="l"/>
              </a:tabLst>
            </a:pPr>
            <a:r>
              <a:rPr lang="en-US" dirty="0"/>
              <a:t> root and tree crops</a:t>
            </a:r>
          </a:p>
          <a:p>
            <a:pPr>
              <a:buFont typeface="Arial" panose="020B0604020202020204" pitchFamily="34" charset="0"/>
              <a:buChar char="•"/>
              <a:tabLst>
                <a:tab pos="228594" algn="l"/>
                <a:tab pos="457189" algn="l"/>
                <a:tab pos="685783" algn="l"/>
                <a:tab pos="914377" algn="l"/>
                <a:tab pos="1142971" algn="l"/>
              </a:tabLst>
            </a:pPr>
            <a:r>
              <a:rPr lang="en-US" dirty="0"/>
              <a:t>Northern China</a:t>
            </a:r>
          </a:p>
          <a:p>
            <a:pPr lvl="1">
              <a:buFont typeface="Arial" panose="020B0604020202020204" pitchFamily="34" charset="0"/>
              <a:buChar char="•"/>
              <a:tabLst>
                <a:tab pos="228594" algn="l"/>
                <a:tab pos="457189" algn="l"/>
                <a:tab pos="685783" algn="l"/>
                <a:tab pos="914377" algn="l"/>
                <a:tab pos="1142971" algn="l"/>
              </a:tabLst>
            </a:pPr>
            <a:r>
              <a:rPr lang="en-US" dirty="0"/>
              <a:t> </a:t>
            </a:r>
            <a:r>
              <a:rPr lang="en-US" sz="2200" dirty="0"/>
              <a:t>Millet</a:t>
            </a:r>
          </a:p>
          <a:p>
            <a:pPr>
              <a:buFont typeface="Arial" panose="020B0604020202020204" pitchFamily="34" charset="0"/>
              <a:buChar char="•"/>
              <a:tabLst>
                <a:tab pos="228594" algn="l"/>
                <a:tab pos="457189" algn="l"/>
                <a:tab pos="685783" algn="l"/>
                <a:tab pos="914377" algn="l"/>
                <a:tab pos="1142971" algn="l"/>
              </a:tabLst>
            </a:pPr>
            <a:r>
              <a:rPr lang="en-US" dirty="0"/>
              <a:t>Southeast Asia, to China, India, islands</a:t>
            </a:r>
          </a:p>
          <a:p>
            <a:pPr lvl="1">
              <a:buFont typeface="Arial" panose="020B0604020202020204" pitchFamily="34" charset="0"/>
              <a:buChar char="•"/>
              <a:tabLst>
                <a:tab pos="228594" algn="l"/>
                <a:tab pos="457189" algn="l"/>
                <a:tab pos="685783" algn="l"/>
                <a:tab pos="914377" algn="l"/>
                <a:tab pos="1142971" algn="l"/>
              </a:tabLst>
            </a:pPr>
            <a:r>
              <a:rPr lang="en-US" dirty="0"/>
              <a:t>Rice </a:t>
            </a:r>
          </a:p>
          <a:p>
            <a:pPr>
              <a:buFont typeface="Arial" panose="020B0604020202020204" pitchFamily="34" charset="0"/>
              <a:buChar char="•"/>
              <a:tabLst>
                <a:tab pos="228594" algn="l"/>
                <a:tab pos="457189" algn="l"/>
                <a:tab pos="685783" algn="l"/>
                <a:tab pos="914377" algn="l"/>
                <a:tab pos="1142971" algn="l"/>
              </a:tabLst>
            </a:pPr>
            <a:r>
              <a:rPr lang="en-US" dirty="0"/>
              <a:t>Mesoamerica, Peru</a:t>
            </a:r>
          </a:p>
          <a:p>
            <a:pPr lvl="1">
              <a:buFont typeface="Arial" panose="020B0604020202020204" pitchFamily="34" charset="0"/>
              <a:buChar char="•"/>
              <a:tabLst>
                <a:tab pos="228594" algn="l"/>
                <a:tab pos="457189" algn="l"/>
                <a:tab pos="685783" algn="l"/>
                <a:tab pos="914377" algn="l"/>
                <a:tab pos="1142971" algn="l"/>
              </a:tabLst>
            </a:pPr>
            <a:r>
              <a:rPr lang="en-US" dirty="0"/>
              <a:t>Maize, manioc, &amp; sweet potatoes</a:t>
            </a:r>
          </a:p>
          <a:p>
            <a:endParaRPr lang="en-US" dirty="0"/>
          </a:p>
        </p:txBody>
      </p:sp>
    </p:spTree>
    <p:extLst>
      <p:ext uri="{BB962C8B-B14F-4D97-AF65-F5344CB8AC3E}">
        <p14:creationId xmlns:p14="http://schemas.microsoft.com/office/powerpoint/2010/main" val="313389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Bronze Age: 4,000-1,500 BCE</a:t>
            </a:r>
          </a:p>
        </p:txBody>
      </p:sp>
      <p:sp>
        <p:nvSpPr>
          <p:cNvPr id="3" name="Content Placeholder 2"/>
          <p:cNvSpPr>
            <a:spLocks noGrp="1"/>
          </p:cNvSpPr>
          <p:nvPr>
            <p:ph idx="1"/>
          </p:nvPr>
        </p:nvSpPr>
        <p:spPr/>
        <p:txBody>
          <a:bodyPr/>
          <a:lstStyle/>
          <a:p>
            <a:r>
              <a:rPr lang="en-US" dirty="0"/>
              <a:t>Bronze used to make tools and weapons </a:t>
            </a:r>
          </a:p>
          <a:p>
            <a:r>
              <a:rPr lang="en-US" dirty="0"/>
              <a:t>Rise of specialization of work: ex. Woodworking</a:t>
            </a:r>
          </a:p>
          <a:p>
            <a:r>
              <a:rPr lang="en-US" dirty="0"/>
              <a:t>Development of more complex settlements such as towns </a:t>
            </a:r>
          </a:p>
          <a:p>
            <a:pPr marL="0" indent="0">
              <a:buNone/>
            </a:pPr>
            <a:r>
              <a:rPr lang="en-US" dirty="0"/>
              <a:t> </a:t>
            </a:r>
          </a:p>
          <a:p>
            <a:endParaRPr lang="en-US" dirty="0"/>
          </a:p>
        </p:txBody>
      </p:sp>
    </p:spTree>
    <p:extLst>
      <p:ext uri="{BB962C8B-B14F-4D97-AF65-F5344CB8AC3E}">
        <p14:creationId xmlns:p14="http://schemas.microsoft.com/office/powerpoint/2010/main" val="42432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gallery.nen.gov.uk/assets/0904/0000/0042/bronze_age_018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 y="1"/>
            <a:ext cx="12188824" cy="68750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kerrygems.com/images/history/late-bronze-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 y="0"/>
            <a:ext cx="12194727" cy="688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4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Human Origins</a:t>
            </a:r>
          </a:p>
        </p:txBody>
      </p:sp>
      <p:sp>
        <p:nvSpPr>
          <p:cNvPr id="3" name="Content Placeholder 2"/>
          <p:cNvSpPr>
            <a:spLocks noGrp="1"/>
          </p:cNvSpPr>
          <p:nvPr>
            <p:ph idx="1"/>
          </p:nvPr>
        </p:nvSpPr>
        <p:spPr/>
        <p:txBody>
          <a:bodyPr>
            <a:normAutofit/>
          </a:bodyPr>
          <a:lstStyle/>
          <a:p>
            <a:pPr lvl="0"/>
            <a:r>
              <a:rPr lang="en-US" dirty="0"/>
              <a:t>There are three main groups of scientists that search for and study the origins of humans. </a:t>
            </a:r>
          </a:p>
          <a:p>
            <a:pPr lvl="1"/>
            <a:r>
              <a:rPr lang="en-US" sz="3000" dirty="0"/>
              <a:t>Archeologist:  study artifacts left by prehistoric peoples. </a:t>
            </a:r>
          </a:p>
          <a:p>
            <a:pPr lvl="1"/>
            <a:r>
              <a:rPr lang="en-US" sz="3000" dirty="0"/>
              <a:t>Anthropologists:  study prehistoric culture.</a:t>
            </a:r>
          </a:p>
          <a:p>
            <a:pPr lvl="1"/>
            <a:r>
              <a:rPr lang="en-US" sz="3000" dirty="0"/>
              <a:t>Paleoanthropologists: Theses scientists search for bones in attempt to understand how humans developed and even what early humans ate.</a:t>
            </a:r>
          </a:p>
          <a:p>
            <a:endParaRPr lang="en-US" dirty="0"/>
          </a:p>
        </p:txBody>
      </p:sp>
    </p:spTree>
    <p:extLst>
      <p:ext uri="{BB962C8B-B14F-4D97-AF65-F5344CB8AC3E}">
        <p14:creationId xmlns:p14="http://schemas.microsoft.com/office/powerpoint/2010/main" val="327734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tpm17038\Desktop\dtburials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 y="0"/>
            <a:ext cx="12188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tpm17038\Desktop\Memot-excav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0"/>
            <a:ext cx="12188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pm17038\Desktop\image-171921-panoV9free-gmc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 y="8021"/>
            <a:ext cx="12188825" cy="684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Early Hominids </a:t>
            </a:r>
          </a:p>
        </p:txBody>
      </p:sp>
      <p:sp>
        <p:nvSpPr>
          <p:cNvPr id="3" name="Content Placeholder 2"/>
          <p:cNvSpPr>
            <a:spLocks noGrp="1"/>
          </p:cNvSpPr>
          <p:nvPr>
            <p:ph idx="1"/>
          </p:nvPr>
        </p:nvSpPr>
        <p:spPr/>
        <p:txBody>
          <a:bodyPr/>
          <a:lstStyle/>
          <a:p>
            <a:pPr lvl="0"/>
            <a:r>
              <a:rPr lang="en-US" dirty="0"/>
              <a:t>The greatest breakthroughs in understanding early hominids occurred in the late 20</a:t>
            </a:r>
            <a:r>
              <a:rPr lang="en-US" baseline="30000" dirty="0"/>
              <a:t>th</a:t>
            </a:r>
            <a:r>
              <a:rPr lang="en-US" dirty="0"/>
              <a:t> century. </a:t>
            </a:r>
          </a:p>
          <a:p>
            <a:pPr lvl="0"/>
            <a:r>
              <a:rPr lang="en-US" dirty="0"/>
              <a:t>Mary Leakey- (1970s) led an archeological team in search of hominids in Tanzania in East Africa.  </a:t>
            </a:r>
          </a:p>
          <a:p>
            <a:pPr lvl="1"/>
            <a:r>
              <a:rPr lang="en-US" dirty="0"/>
              <a:t>Her team discovered foot prints belonging to a hominid called an australopithecine.</a:t>
            </a:r>
          </a:p>
          <a:p>
            <a:pPr lvl="0"/>
            <a:r>
              <a:rPr lang="en-US" dirty="0"/>
              <a:t>Donald </a:t>
            </a:r>
            <a:r>
              <a:rPr lang="en-US" dirty="0" err="1"/>
              <a:t>Johanson</a:t>
            </a:r>
            <a:r>
              <a:rPr lang="en-US" dirty="0"/>
              <a:t>- (1974) discovered the most complete skeleton of the same hominid in Ethiopia.  </a:t>
            </a:r>
          </a:p>
          <a:p>
            <a:pPr lvl="1"/>
            <a:r>
              <a:rPr lang="en-US" dirty="0"/>
              <a:t>They named the skeleton “Lucy”.  She was dated to have lived 3.5 million years ago. </a:t>
            </a:r>
          </a:p>
          <a:p>
            <a:endParaRPr lang="en-US" dirty="0"/>
          </a:p>
        </p:txBody>
      </p:sp>
    </p:spTree>
    <p:extLst>
      <p:ext uri="{BB962C8B-B14F-4D97-AF65-F5344CB8AC3E}">
        <p14:creationId xmlns:p14="http://schemas.microsoft.com/office/powerpoint/2010/main" val="56961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3957" y="1905000"/>
            <a:ext cx="5924095" cy="4267200"/>
          </a:xfrm>
        </p:spPr>
      </p:pic>
      <p:pic>
        <p:nvPicPr>
          <p:cNvPr id="4" name="Picture 2" descr="C:\Users\tpm17038\Desktop\uewb_06_img04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 y="0"/>
            <a:ext cx="58658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tpm17038\Desktop\l-footprints-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3" y="4"/>
            <a:ext cx="6323015" cy="6872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tpm17038\Desktop\johan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0"/>
            <a:ext cx="121888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pm17038\Desktop\LUCY-close-u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0"/>
            <a:ext cx="121888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pm17038\Desktop\africa-political-map-7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93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 of Modern Humans </a:t>
            </a:r>
          </a:p>
        </p:txBody>
      </p:sp>
      <p:sp>
        <p:nvSpPr>
          <p:cNvPr id="3" name="Content Placeholder 2"/>
          <p:cNvSpPr>
            <a:spLocks noGrp="1"/>
          </p:cNvSpPr>
          <p:nvPr>
            <p:ph idx="1"/>
          </p:nvPr>
        </p:nvSpPr>
        <p:spPr/>
        <p:txBody>
          <a:bodyPr/>
          <a:lstStyle/>
          <a:p>
            <a:pPr lvl="0"/>
            <a:r>
              <a:rPr lang="en-US" i="1" dirty="0"/>
              <a:t>Homo erectus</a:t>
            </a:r>
            <a:r>
              <a:rPr lang="en-US" dirty="0"/>
              <a:t> developed into modern man, </a:t>
            </a:r>
            <a:r>
              <a:rPr lang="en-US" i="1" dirty="0"/>
              <a:t>Homo sapiens</a:t>
            </a:r>
            <a:r>
              <a:rPr lang="en-US" dirty="0"/>
              <a:t>. </a:t>
            </a:r>
          </a:p>
          <a:p>
            <a:pPr lvl="0"/>
            <a:r>
              <a:rPr lang="en-US" dirty="0"/>
              <a:t>Neanderthals- discovered in 1856 in Germany .  Believed to of developed funeral rituals. </a:t>
            </a:r>
          </a:p>
          <a:p>
            <a:pPr lvl="0"/>
            <a:r>
              <a:rPr lang="en-US" dirty="0"/>
              <a:t>Cro-Magnon- emerged around 40,000 years ago.  Identical to modern humans.  Were skilled hunters. </a:t>
            </a:r>
          </a:p>
          <a:p>
            <a:pPr lvl="0"/>
            <a:r>
              <a:rPr lang="en-US" dirty="0"/>
              <a:t>All of these groups, including </a:t>
            </a:r>
            <a:r>
              <a:rPr lang="en-US" i="1" dirty="0"/>
              <a:t>Homo sapiens</a:t>
            </a:r>
            <a:r>
              <a:rPr lang="en-US" dirty="0"/>
              <a:t> (modern man), spread around the world, beginning in Africa, over millions of years.  </a:t>
            </a:r>
          </a:p>
          <a:p>
            <a:endParaRPr lang="en-US" dirty="0"/>
          </a:p>
        </p:txBody>
      </p:sp>
    </p:spTree>
    <p:extLst>
      <p:ext uri="{BB962C8B-B14F-4D97-AF65-F5344CB8AC3E}">
        <p14:creationId xmlns:p14="http://schemas.microsoft.com/office/powerpoint/2010/main" val="424852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Humans </a:t>
            </a:r>
          </a:p>
        </p:txBody>
      </p:sp>
      <p:sp>
        <p:nvSpPr>
          <p:cNvPr id="3" name="Content Placeholder 2"/>
          <p:cNvSpPr>
            <a:spLocks noGrp="1"/>
          </p:cNvSpPr>
          <p:nvPr>
            <p:ph idx="1"/>
          </p:nvPr>
        </p:nvSpPr>
        <p:spPr/>
        <p:txBody>
          <a:bodyPr/>
          <a:lstStyle/>
          <a:p>
            <a:pPr marL="0" indent="0">
              <a:tabLst>
                <a:tab pos="228594" algn="l"/>
                <a:tab pos="457189" algn="l"/>
                <a:tab pos="685783" algn="l"/>
                <a:tab pos="914377" algn="l"/>
                <a:tab pos="1142971" algn="l"/>
              </a:tabLst>
            </a:pPr>
            <a:r>
              <a:rPr lang="en-US" i="1" dirty="0"/>
              <a:t>Homo sapiens</a:t>
            </a:r>
            <a:r>
              <a:rPr lang="en-US" dirty="0"/>
              <a:t> arrive by 10,000 B.C.E.</a:t>
            </a:r>
          </a:p>
          <a:p>
            <a:pPr marL="0" indent="0">
              <a:tabLst>
                <a:tab pos="228594" algn="l"/>
                <a:tab pos="457189" algn="l"/>
                <a:tab pos="685783" algn="l"/>
                <a:tab pos="914377" algn="l"/>
                <a:tab pos="1142971" algn="l"/>
              </a:tabLst>
            </a:pPr>
            <a:r>
              <a:rPr lang="en-US" dirty="0"/>
              <a:t>		- larger brain</a:t>
            </a:r>
          </a:p>
          <a:p>
            <a:pPr marL="0" indent="0">
              <a:tabLst>
                <a:tab pos="228594" algn="l"/>
                <a:tab pos="457189" algn="l"/>
                <a:tab pos="685783" algn="l"/>
                <a:tab pos="914377" algn="l"/>
                <a:tab pos="1142971" algn="l"/>
              </a:tabLst>
            </a:pPr>
            <a:r>
              <a:rPr lang="en-US" dirty="0"/>
              <a:t>		- tools, weapons</a:t>
            </a:r>
          </a:p>
          <a:p>
            <a:pPr marL="0" indent="0">
              <a:tabLst>
                <a:tab pos="228594" algn="l"/>
                <a:tab pos="457189" algn="l"/>
                <a:tab pos="685783" algn="l"/>
                <a:tab pos="914377" algn="l"/>
                <a:tab pos="1142971" algn="l"/>
              </a:tabLst>
            </a:pPr>
            <a:r>
              <a:rPr lang="en-US" dirty="0"/>
              <a:t>		- stand erect</a:t>
            </a:r>
          </a:p>
          <a:p>
            <a:endParaRPr lang="en-US" dirty="0"/>
          </a:p>
        </p:txBody>
      </p:sp>
    </p:spTree>
    <p:extLst>
      <p:ext uri="{BB962C8B-B14F-4D97-AF65-F5344CB8AC3E}">
        <p14:creationId xmlns:p14="http://schemas.microsoft.com/office/powerpoint/2010/main" val="349853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4880" y="1905000"/>
            <a:ext cx="6642247" cy="42672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300"/>
            <a:ext cx="12190415" cy="6915865"/>
          </a:xfrm>
          <a:prstGeom prst="rect">
            <a:avLst/>
          </a:prstGeom>
        </p:spPr>
      </p:pic>
      <p:pic>
        <p:nvPicPr>
          <p:cNvPr id="6" name="Picture 2" descr="http://media-1.web.britannica.com/eb-media/89/389-004-2259D9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187"/>
            <a:ext cx="9525003" cy="6865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 y="-36300"/>
            <a:ext cx="12190417" cy="6915704"/>
          </a:xfrm>
          <a:prstGeom prst="rect">
            <a:avLst/>
          </a:prstGeom>
        </p:spPr>
      </p:pic>
      <p:pic>
        <p:nvPicPr>
          <p:cNvPr id="10" name="Picture 3" descr="C:\Users\tpm17038\Desktop\Early-human-migration-ma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0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 Age</a:t>
            </a:r>
          </a:p>
        </p:txBody>
      </p:sp>
      <p:sp>
        <p:nvSpPr>
          <p:cNvPr id="3" name="Content Placeholder 2"/>
          <p:cNvSpPr>
            <a:spLocks noGrp="1"/>
          </p:cNvSpPr>
          <p:nvPr>
            <p:ph idx="1"/>
          </p:nvPr>
        </p:nvSpPr>
        <p:spPr/>
        <p:txBody>
          <a:bodyPr>
            <a:normAutofit fontScale="92500" lnSpcReduction="20000"/>
          </a:bodyPr>
          <a:lstStyle/>
          <a:p>
            <a:pPr lvl="0"/>
            <a:r>
              <a:rPr lang="en-US" sz="3200" dirty="0"/>
              <a:t>Scientists call the period in which early humans began to create tools, use fire, and develop early language as the Stone Age.   This period is split in to two smaller time periods: </a:t>
            </a:r>
            <a:endParaRPr lang="en-US" sz="3600" dirty="0"/>
          </a:p>
          <a:p>
            <a:pPr lvl="1"/>
            <a:r>
              <a:rPr lang="en-US" sz="2800" dirty="0"/>
              <a:t>Paleolithic Age: “Old stone age”.  Lasted from 2.5 million to 8000 B.C.</a:t>
            </a:r>
          </a:p>
          <a:p>
            <a:pPr lvl="2"/>
            <a:r>
              <a:rPr lang="en-US" sz="2600" dirty="0"/>
              <a:t>Speech emerges</a:t>
            </a:r>
          </a:p>
          <a:p>
            <a:pPr lvl="2"/>
            <a:r>
              <a:rPr lang="en-US" sz="2600" dirty="0"/>
              <a:t>Modern humans appear 240,000 years ago.</a:t>
            </a:r>
          </a:p>
          <a:p>
            <a:pPr lvl="1"/>
            <a:r>
              <a:rPr lang="en-US" sz="2800" dirty="0"/>
              <a:t>Neolithic Age: “New stone age”. Lasted from 8000- 3000 B.C. (Lithic- means rock)</a:t>
            </a:r>
            <a:endParaRPr lang="en-US" sz="3200" dirty="0"/>
          </a:p>
          <a:p>
            <a:pPr lvl="2"/>
            <a:r>
              <a:rPr lang="en-US" sz="2800" dirty="0"/>
              <a:t>This age is known for pottery, agriculture, and domestication of animals. </a:t>
            </a:r>
          </a:p>
          <a:p>
            <a:endParaRPr lang="en-US" dirty="0"/>
          </a:p>
        </p:txBody>
      </p:sp>
    </p:spTree>
    <p:extLst>
      <p:ext uri="{BB962C8B-B14F-4D97-AF65-F5344CB8AC3E}">
        <p14:creationId xmlns:p14="http://schemas.microsoft.com/office/powerpoint/2010/main" val="52361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tone presentation (widescreen)</Template>
  <TotalTime>0</TotalTime>
  <Words>631</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Earthtones 16x9</vt:lpstr>
      <vt:lpstr>Prehistory and the Neolithic Revolution  </vt:lpstr>
      <vt:lpstr>Searching for Human Origins</vt:lpstr>
      <vt:lpstr>PowerPoint Presentation</vt:lpstr>
      <vt:lpstr>Evidence of Early Hominids </vt:lpstr>
      <vt:lpstr>PowerPoint Presentation</vt:lpstr>
      <vt:lpstr>Beginning of Modern Humans </vt:lpstr>
      <vt:lpstr>Modern Humans </vt:lpstr>
      <vt:lpstr>PowerPoint Presentation</vt:lpstr>
      <vt:lpstr>Stone Age</vt:lpstr>
      <vt:lpstr>Advances in Technology</vt:lpstr>
      <vt:lpstr>PowerPoint Presentation</vt:lpstr>
      <vt:lpstr>What do you think? </vt:lpstr>
      <vt:lpstr>Beginning of Agriculture: Neolithic Revolution</vt:lpstr>
      <vt:lpstr>PowerPoint Presentation</vt:lpstr>
      <vt:lpstr>Spread of the Neolithic Revolution </vt:lpstr>
      <vt:lpstr>Bronze Age: 4,000-1,500 BCE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2015-08-09T16:49:42Z</dcterms:created>
  <dcterms:modified xsi:type="dcterms:W3CDTF">2019-08-04T23:31:38Z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