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5" r:id="rId7"/>
    <p:sldId id="258" r:id="rId8"/>
    <p:sldId id="259" r:id="rId9"/>
    <p:sldId id="260" r:id="rId10"/>
    <p:sldId id="266" r:id="rId11"/>
    <p:sldId id="261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707" autoAdjust="0"/>
  </p:normalViewPr>
  <p:slideViewPr>
    <p:cSldViewPr snapToGrid="0">
      <p:cViewPr varScale="1">
        <p:scale>
          <a:sx n="34" d="100"/>
          <a:sy n="34" d="100"/>
        </p:scale>
        <p:origin x="64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0B7FD6-6B50-4C58-994F-82DC621427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CC7F2D-6B16-4B88-A4F8-ABD5316B473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1DC69-60C3-4CF7-A135-6E702ECCE0F0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CEF1E-1ACC-48D0-92B3-CB3D4FED50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188B4-83B8-4C82-AFAC-DC1E415458F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9FFBD-F123-4881-BC93-591827BC6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62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3EC7B-6C72-4FBB-87DF-2BD2CB7DC1E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2A795-6F94-4A96-B820-B9038480D0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your classroom colors different than what you see in this template? That’s OK! Click on Design -&gt; Variants (the down arrow) -&gt; Pick the color scheme that works for you!</a:t>
            </a:r>
          </a:p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Feel free to change any “You will…” and “I will…” statements to ensure they align with your classroom procedures and rules!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62A795-6F94-4A96-B820-B9038480D0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1457324"/>
            <a:ext cx="9966960" cy="2351131"/>
          </a:xfrm>
        </p:spPr>
        <p:txBody>
          <a:bodyPr>
            <a:noAutofit/>
          </a:bodyPr>
          <a:lstStyle/>
          <a:p>
            <a:r>
              <a:rPr lang="en-US" sz="5400" dirty="0">
                <a:latin typeface="Rockwell" panose="02060603020205020403" pitchFamily="18" charset="0"/>
              </a:rPr>
              <a:t>Politics and Society in the German Empire and the 3</a:t>
            </a:r>
            <a:r>
              <a:rPr lang="en-US" sz="5400" baseline="30000" dirty="0">
                <a:latin typeface="Rockwell" panose="02060603020205020403" pitchFamily="18" charset="0"/>
              </a:rPr>
              <a:t>rd</a:t>
            </a:r>
            <a:r>
              <a:rPr lang="en-US" sz="5400" dirty="0">
                <a:latin typeface="Rockwell" panose="02060603020205020403" pitchFamily="18" charset="0"/>
              </a:rPr>
              <a:t> French Republic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99F35-1401-4ECD-9F96-7017DB9FA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1871-1918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66606-0D9C-4911-B2E2-43ADF8654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351" y="0"/>
            <a:ext cx="9875520" cy="1356360"/>
          </a:xfrm>
        </p:spPr>
        <p:txBody>
          <a:bodyPr/>
          <a:lstStyle/>
          <a:p>
            <a:r>
              <a:rPr lang="en-US" dirty="0"/>
              <a:t>Threats to the Republic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C0428-9C80-43B9-8244-D7747DC39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0351" y="1356360"/>
            <a:ext cx="10534650" cy="502539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Boulanger Crisis (1887-1889) </a:t>
            </a:r>
          </a:p>
          <a:p>
            <a:pPr lvl="1"/>
            <a:r>
              <a:rPr lang="en-US" sz="2600" dirty="0"/>
              <a:t>Plotted a coup to overthrow the Republic with the support of the military </a:t>
            </a:r>
          </a:p>
          <a:p>
            <a:pPr lvl="1"/>
            <a:r>
              <a:rPr lang="en-US" sz="2600" dirty="0"/>
              <a:t>He was going to be put on trial but fled to Belgium where he committed suicide </a:t>
            </a:r>
          </a:p>
          <a:p>
            <a:r>
              <a:rPr lang="en-US" sz="2600" dirty="0"/>
              <a:t>Panama Scandal (1892)</a:t>
            </a:r>
          </a:p>
          <a:p>
            <a:pPr lvl="1"/>
            <a:r>
              <a:rPr lang="en-US" sz="2600" dirty="0"/>
              <a:t>Ferdinand de Lesseps failed to build a canal across Panama </a:t>
            </a:r>
          </a:p>
          <a:p>
            <a:pPr lvl="1"/>
            <a:r>
              <a:rPr lang="en-US" sz="2600" dirty="0"/>
              <a:t>Cost French taxpayers millions </a:t>
            </a:r>
          </a:p>
          <a:p>
            <a:pPr lvl="1"/>
            <a:r>
              <a:rPr lang="en-US" sz="2600" dirty="0"/>
              <a:t>The Public perceived the government to be corrupt </a:t>
            </a:r>
          </a:p>
          <a:p>
            <a:pPr lvl="1"/>
            <a:endParaRPr lang="en-US" sz="2600" dirty="0"/>
          </a:p>
          <a:p>
            <a:r>
              <a:rPr lang="en-US" sz="2600" dirty="0"/>
              <a:t>Dreyfus Affair (1894)- was the most serious threat to the Republic </a:t>
            </a:r>
          </a:p>
          <a:p>
            <a:pPr lvl="1"/>
            <a:r>
              <a:rPr lang="en-US" sz="2600" dirty="0"/>
              <a:t>Military falsely accused Captain Alfred Dreyfus, a Jew, of supplying secrets to the Germans </a:t>
            </a:r>
          </a:p>
          <a:p>
            <a:pPr lvl="1"/>
            <a:r>
              <a:rPr lang="en-US" sz="2600" dirty="0"/>
              <a:t>Monarchist used this to discredit the Republic </a:t>
            </a:r>
          </a:p>
          <a:p>
            <a:pPr lvl="1"/>
            <a:r>
              <a:rPr lang="en-US" sz="2600" dirty="0"/>
              <a:t>Dreyfus was acquitted but the case led to an alliance between moderate republicans and socialists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6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EF262-138C-470A-A785-6B46E2A8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513F793-1C71-4CAF-8B12-CD7D231EF9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8538" y="-63000"/>
            <a:ext cx="6735462" cy="6921000"/>
          </a:xfrm>
        </p:spPr>
      </p:pic>
    </p:spTree>
    <p:extLst>
      <p:ext uri="{BB962C8B-B14F-4D97-AF65-F5344CB8AC3E}">
        <p14:creationId xmlns:p14="http://schemas.microsoft.com/office/powerpoint/2010/main" val="642675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0A2DE-1A41-42E6-862F-F5F3FC70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German Empire (1871-1918)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F6DB0-A5A0-4B77-96F0-00AA91A89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Government Structure:</a:t>
            </a:r>
          </a:p>
          <a:p>
            <a:pPr lvl="1"/>
            <a:r>
              <a:rPr lang="en-US" sz="2600" dirty="0"/>
              <a:t>Consisted of a federal union of Prussia and 24 smaller states </a:t>
            </a:r>
          </a:p>
          <a:p>
            <a:pPr lvl="1"/>
            <a:r>
              <a:rPr lang="en-US" sz="2600" dirty="0"/>
              <a:t>Kaiser Wilhelm I (r. 1871-1888) had the ultimate power in Germany </a:t>
            </a:r>
          </a:p>
          <a:p>
            <a:pPr lvl="1"/>
            <a:r>
              <a:rPr lang="en-US" sz="2600" dirty="0"/>
              <a:t>Otto von Bismarck (1810-1898) served as the chancellor and was the mastermind behind the government </a:t>
            </a:r>
          </a:p>
          <a:p>
            <a:pPr lvl="1"/>
            <a:r>
              <a:rPr lang="en-US" sz="2600" dirty="0"/>
              <a:t>Bicameral Legislature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59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A5CD3-6E2D-4ABC-8721-AF128F74F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5A6A2B-FA3B-4114-BE60-81A75342D4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25636"/>
            <a:ext cx="6096000" cy="688363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5193110-7C65-40D3-9572-5D73F18E7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076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9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F6EC0-7768-4E52-B5B6-CFE755AAB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415290"/>
            <a:ext cx="9875520" cy="1356360"/>
          </a:xfrm>
        </p:spPr>
        <p:txBody>
          <a:bodyPr/>
          <a:lstStyle/>
          <a:p>
            <a:r>
              <a:rPr lang="en-US" dirty="0"/>
              <a:t>The German Political 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4C1CC-0687-43DD-9BB8-1673B9CB0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600200"/>
            <a:ext cx="10439400" cy="46710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Multi-party </a:t>
            </a:r>
          </a:p>
          <a:p>
            <a:pPr lvl="1"/>
            <a:r>
              <a:rPr lang="en-US" sz="2800" dirty="0"/>
              <a:t>Conservatives represented the Junkers of Prussia </a:t>
            </a:r>
          </a:p>
          <a:p>
            <a:pPr lvl="1"/>
            <a:r>
              <a:rPr lang="en-US" sz="2800" dirty="0"/>
              <a:t>Central Party (Catholic Party) approved Bismarck's policy of centralization and promoted the political concept of Particularism which advocated regional priorities.</a:t>
            </a:r>
          </a:p>
          <a:p>
            <a:pPr lvl="1"/>
            <a:r>
              <a:rPr lang="en-US" sz="2800" dirty="0"/>
              <a:t>The Democratic Socialist Party (SPD) was Marxist and advocated sweeping social change</a:t>
            </a:r>
          </a:p>
          <a:p>
            <a:pPr lvl="1"/>
            <a:r>
              <a:rPr lang="en-US" sz="2800" dirty="0"/>
              <a:t>The German middle class was largely left out of the Germans political system</a:t>
            </a:r>
          </a:p>
          <a:p>
            <a:pPr lvl="2"/>
            <a:r>
              <a:rPr lang="en-US" sz="2400" dirty="0"/>
              <a:t>Many feared the influence of the SPD </a:t>
            </a:r>
          </a:p>
          <a:p>
            <a:pPr lvl="2"/>
            <a:r>
              <a:rPr lang="en-US" sz="2400" dirty="0"/>
              <a:t>Gave more support to the imperial authority and noble influence </a:t>
            </a:r>
          </a:p>
          <a:p>
            <a:pPr lvl="1"/>
            <a:r>
              <a:rPr lang="en-US" sz="2800" dirty="0"/>
              <a:t>Bismarck saw the Catholic Center Party and the SPD as major threats to imperial power and </a:t>
            </a:r>
            <a:r>
              <a:rPr lang="en-US" sz="2800"/>
              <a:t>he set </a:t>
            </a:r>
            <a:r>
              <a:rPr lang="en-US" sz="2800" dirty="0"/>
              <a:t>about to destroy them, albeit unsuccessfully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55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0B1AD-FFF7-4ECA-9BCB-E8D383033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83820"/>
            <a:ext cx="9875520" cy="1356360"/>
          </a:xfrm>
        </p:spPr>
        <p:txBody>
          <a:bodyPr/>
          <a:lstStyle/>
          <a:p>
            <a:r>
              <a:rPr lang="en-US" dirty="0"/>
              <a:t>Germany under Bismarck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BADFF-6E37-4A75-8A10-331E2F3DB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050" y="1440180"/>
            <a:ext cx="10877550" cy="496062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Between 1817 and 1890 Bismarck  established an integrated political and economic structure for Germany (while dominating European diplomacy) </a:t>
            </a:r>
          </a:p>
          <a:p>
            <a:pPr lvl="1"/>
            <a:r>
              <a:rPr lang="en-US" sz="2800" dirty="0"/>
              <a:t>Unified the monetary system </a:t>
            </a:r>
          </a:p>
          <a:p>
            <a:pPr lvl="1"/>
            <a:r>
              <a:rPr lang="en-US" sz="2800" dirty="0"/>
              <a:t>Established an Imperial Bank while strengthening existing banks </a:t>
            </a:r>
          </a:p>
          <a:p>
            <a:pPr lvl="1"/>
            <a:r>
              <a:rPr lang="en-US" sz="2800" dirty="0"/>
              <a:t>Developed universal German civil and criminal codes </a:t>
            </a:r>
          </a:p>
          <a:p>
            <a:pPr lvl="1"/>
            <a:r>
              <a:rPr lang="en-US" sz="2800" dirty="0"/>
              <a:t>Established compulsory military service</a:t>
            </a:r>
          </a:p>
          <a:p>
            <a:r>
              <a:rPr lang="en-US" sz="2800" dirty="0"/>
              <a:t>Kulturkampf (“struggle for civilization”) </a:t>
            </a:r>
          </a:p>
          <a:p>
            <a:pPr lvl="1"/>
            <a:r>
              <a:rPr lang="en-US" sz="2800" dirty="0"/>
              <a:t>Bismarck sought to limit the influence of Catholic Party in light of Pope Pius IX’s declaration in 1870 of papal infallibility </a:t>
            </a:r>
          </a:p>
          <a:p>
            <a:pPr lvl="1"/>
            <a:r>
              <a:rPr lang="en-US" sz="2800" dirty="0"/>
              <a:t>Most of the German stated in north were protestant </a:t>
            </a:r>
          </a:p>
          <a:p>
            <a:pPr lvl="1"/>
            <a:r>
              <a:rPr lang="en-US" sz="2800" dirty="0"/>
              <a:t>The Catholic Party was particularly strong in the south  </a:t>
            </a:r>
          </a:p>
        </p:txBody>
      </p:sp>
    </p:spTree>
    <p:extLst>
      <p:ext uri="{BB962C8B-B14F-4D97-AF65-F5344CB8AC3E}">
        <p14:creationId xmlns:p14="http://schemas.microsoft.com/office/powerpoint/2010/main" val="212520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5C4E7-1A80-41FA-A0CA-33A576C3D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62000"/>
            <a:ext cx="10325100" cy="550545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Social Democratic Party (SPD) </a:t>
            </a:r>
          </a:p>
          <a:p>
            <a:pPr lvl="1"/>
            <a:r>
              <a:rPr lang="en-US" sz="3200" dirty="0"/>
              <a:t>Advocated sweeping social legislation </a:t>
            </a:r>
          </a:p>
          <a:p>
            <a:pPr lvl="1"/>
            <a:r>
              <a:rPr lang="en-US" sz="3200" dirty="0"/>
              <a:t>South universal suffrage and genuine democracy </a:t>
            </a:r>
          </a:p>
          <a:p>
            <a:pPr lvl="1"/>
            <a:r>
              <a:rPr lang="en-US" sz="3200" dirty="0"/>
              <a:t>Sought demilitarization of German gov’t </a:t>
            </a:r>
          </a:p>
          <a:p>
            <a:pPr lvl="1"/>
            <a:r>
              <a:rPr lang="en-US" sz="3200" dirty="0"/>
              <a:t>Bismarck was unsuccessful in limiting its growth </a:t>
            </a:r>
          </a:p>
          <a:p>
            <a:r>
              <a:rPr lang="en-US" sz="3200" dirty="0"/>
              <a:t>Bismarck instituted a set of weeping reforms in order to minimize the threat from the left (socialists) </a:t>
            </a:r>
          </a:p>
          <a:p>
            <a:pPr lvl="1"/>
            <a:r>
              <a:rPr lang="en-US" sz="3200" dirty="0"/>
              <a:t>Modern Social security laws established (Germany was 1</a:t>
            </a:r>
            <a:r>
              <a:rPr lang="en-US" sz="3200" baseline="30000" dirty="0"/>
              <a:t>st</a:t>
            </a:r>
            <a:r>
              <a:rPr lang="en-US" sz="3200" dirty="0"/>
              <a:t>) </a:t>
            </a:r>
          </a:p>
          <a:p>
            <a:r>
              <a:rPr lang="en-US" sz="3200" dirty="0"/>
              <a:t>Despite better standard of living, workers did not leave the SPD</a:t>
            </a:r>
          </a:p>
          <a:p>
            <a:r>
              <a:rPr lang="en-US" sz="3200" dirty="0"/>
              <a:t>Wilhelm II  is at odds with Bismarck and forced him to resign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36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7F9E-782A-46CE-AE00-C6D89ADF2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B74005-73CD-464F-AB46-C7AAF5669E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0290" y="-16074"/>
            <a:ext cx="6699410" cy="6874074"/>
          </a:xfrm>
        </p:spPr>
      </p:pic>
    </p:spTree>
    <p:extLst>
      <p:ext uri="{BB962C8B-B14F-4D97-AF65-F5344CB8AC3E}">
        <p14:creationId xmlns:p14="http://schemas.microsoft.com/office/powerpoint/2010/main" val="3577198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69622-C89D-45D1-90EB-5ECB3BF22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47650"/>
            <a:ext cx="9875520" cy="1356360"/>
          </a:xfrm>
        </p:spPr>
        <p:txBody>
          <a:bodyPr/>
          <a:lstStyle/>
          <a:p>
            <a:r>
              <a:rPr lang="en-US" dirty="0"/>
              <a:t>Paris Commune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75167-578D-457F-800D-C4E7F0849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04010"/>
            <a:ext cx="10763250" cy="4491990"/>
          </a:xfrm>
        </p:spPr>
        <p:txBody>
          <a:bodyPr>
            <a:normAutofit/>
          </a:bodyPr>
          <a:lstStyle/>
          <a:p>
            <a:r>
              <a:rPr lang="en-US" sz="2800" dirty="0"/>
              <a:t>The Paris Commune (1870-1871) </a:t>
            </a:r>
          </a:p>
          <a:p>
            <a:r>
              <a:rPr lang="en-US" sz="2800" dirty="0"/>
              <a:t>In 1870, Napoleon III’s Second Empire collapsed when it was defeated by Prussia in the Franco-Prussian War.</a:t>
            </a:r>
          </a:p>
          <a:p>
            <a:r>
              <a:rPr lang="en-US" sz="2800" dirty="0"/>
              <a:t>New assembly was created (lead by Adolphe Thiers) </a:t>
            </a:r>
          </a:p>
          <a:p>
            <a:r>
              <a:rPr lang="en-US" sz="2800" dirty="0"/>
              <a:t>Radical communist government lay sieged to Paris (Paris Commune) </a:t>
            </a:r>
          </a:p>
          <a:p>
            <a:r>
              <a:rPr lang="en-US" sz="2800" dirty="0"/>
              <a:t>From March to May 1871, the Paris Commune fought a bloody struggle with the troops of the National Assembly </a:t>
            </a:r>
          </a:p>
          <a:p>
            <a:r>
              <a:rPr lang="en-US" sz="2800" dirty="0"/>
              <a:t>Theirs’ defeat of Paris Commune and other firm measures led France on road to recovery </a:t>
            </a:r>
          </a:p>
        </p:txBody>
      </p:sp>
    </p:spTree>
    <p:extLst>
      <p:ext uri="{BB962C8B-B14F-4D97-AF65-F5344CB8AC3E}">
        <p14:creationId xmlns:p14="http://schemas.microsoft.com/office/powerpoint/2010/main" val="48186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653B0-29BB-4FCA-88CA-AE0F1046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3820"/>
            <a:ext cx="9875520" cy="1356360"/>
          </a:xfrm>
        </p:spPr>
        <p:txBody>
          <a:bodyPr/>
          <a:lstStyle/>
          <a:p>
            <a:r>
              <a:rPr lang="en-US" dirty="0"/>
              <a:t>The Third French Republic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B7B3B-E6BB-491F-9AC3-0ADA0A3DE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40180"/>
            <a:ext cx="10610850" cy="478917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Established in 1875 </a:t>
            </a:r>
          </a:p>
          <a:p>
            <a:r>
              <a:rPr lang="en-US" sz="2800" dirty="0"/>
              <a:t>Largely dominated by the bourgeoisie </a:t>
            </a:r>
          </a:p>
          <a:p>
            <a:r>
              <a:rPr lang="en-US" sz="2800" dirty="0"/>
              <a:t>Constitution </a:t>
            </a:r>
          </a:p>
          <a:p>
            <a:pPr lvl="1"/>
            <a:r>
              <a:rPr lang="en-US" sz="2800" dirty="0"/>
              <a:t>Chamber of Deputies had most power (elected by universal suffrage) </a:t>
            </a:r>
          </a:p>
          <a:p>
            <a:pPr lvl="1"/>
            <a:r>
              <a:rPr lang="en-US" sz="2800" dirty="0"/>
              <a:t>The president was weak </a:t>
            </a:r>
          </a:p>
          <a:p>
            <a:pPr lvl="1"/>
            <a:r>
              <a:rPr lang="en-US" sz="2800" dirty="0"/>
              <a:t>The Senate was indirectly elected </a:t>
            </a:r>
          </a:p>
          <a:p>
            <a:r>
              <a:rPr lang="en-US" sz="2800" dirty="0"/>
              <a:t>Leon Gambetta led the republicans during the early years of the Republic </a:t>
            </a:r>
          </a:p>
          <a:p>
            <a:pPr lvl="1"/>
            <a:r>
              <a:rPr lang="en-US" sz="2800" dirty="0"/>
              <a:t>Established parliamentary supremacy </a:t>
            </a:r>
          </a:p>
          <a:p>
            <a:r>
              <a:rPr lang="en-US" sz="2800" dirty="0"/>
              <a:t>Reforms </a:t>
            </a:r>
          </a:p>
          <a:p>
            <a:pPr lvl="1"/>
            <a:r>
              <a:rPr lang="en-US" sz="2800" dirty="0"/>
              <a:t>Trade unions fully legalized (had been suppressed by Napoleon III)</a:t>
            </a:r>
          </a:p>
          <a:p>
            <a:pPr lvl="1"/>
            <a:r>
              <a:rPr lang="en-US" sz="2800" dirty="0"/>
              <a:t>Secular education was reformed: taxes supported  public schools </a:t>
            </a:r>
          </a:p>
        </p:txBody>
      </p:sp>
    </p:spTree>
    <p:extLst>
      <p:ext uri="{BB962C8B-B14F-4D97-AF65-F5344CB8AC3E}">
        <p14:creationId xmlns:p14="http://schemas.microsoft.com/office/powerpoint/2010/main" val="179311391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9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306786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85775_Student does teacher does_v2.potx" id="{618315E5-C348-40CF-AD40-05C2F7C13378}" vid="{0C991BBE-F1C3-4926-9687-DBEAAE8C92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B27744-7857-4992-B755-05855FC59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6CA70E-ED75-4FF0-A862-8EF12B737755}">
  <ds:schemaRefs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16c05727-aa75-4e4a-9b5f-8a80a1165891"/>
    <ds:schemaRef ds:uri="71af3243-3dd4-4a8d-8c0d-dd76da1f02a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BF1ABED-93B7-45AC-A513-2CB1FF159A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doesteacher does</Template>
  <TotalTime>0</TotalTime>
  <Words>675</Words>
  <Application>Microsoft Office PowerPoint</Application>
  <PresentationFormat>Widescreen</PresentationFormat>
  <Paragraphs>74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Corbel</vt:lpstr>
      <vt:lpstr>Rockwell</vt:lpstr>
      <vt:lpstr>Tahoma</vt:lpstr>
      <vt:lpstr>Basis</vt:lpstr>
      <vt:lpstr>Politics and Society in the German Empire and the 3rd French Republic</vt:lpstr>
      <vt:lpstr>The German Empire (1871-1918)</vt:lpstr>
      <vt:lpstr>PowerPoint Presentation</vt:lpstr>
      <vt:lpstr>The German Political System </vt:lpstr>
      <vt:lpstr>Germany under Bismarck </vt:lpstr>
      <vt:lpstr>PowerPoint Presentation</vt:lpstr>
      <vt:lpstr>PowerPoint Presentation</vt:lpstr>
      <vt:lpstr>Paris Commune </vt:lpstr>
      <vt:lpstr>The Third French Republic </vt:lpstr>
      <vt:lpstr>Threats to the Republic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2019-11-14T17:09:46Z</dcterms:created>
  <dcterms:modified xsi:type="dcterms:W3CDTF">2019-11-15T18:01:12Z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