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2" r:id="rId6"/>
    <p:sldId id="258" r:id="rId7"/>
    <p:sldId id="259" r:id="rId8"/>
    <p:sldId id="260" r:id="rId9"/>
    <p:sldId id="261" r:id="rId10"/>
    <p:sldId id="268" r:id="rId11"/>
    <p:sldId id="262" r:id="rId12"/>
    <p:sldId id="269" r:id="rId13"/>
    <p:sldId id="263" r:id="rId14"/>
    <p:sldId id="264" r:id="rId15"/>
    <p:sldId id="271" r:id="rId16"/>
    <p:sldId id="270" r:id="rId17"/>
    <p:sldId id="265" r:id="rId18"/>
    <p:sldId id="273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0" autoAdjust="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A6D933-C90D-4D53-B46A-BF74B4A68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7" t="9091" r="21076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32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646" y="2168582"/>
            <a:ext cx="5058370" cy="3320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Political Developments of the Early 1800s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19" y="4000518"/>
            <a:ext cx="4683797" cy="115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Concert of Europe to Revolutions of 1848</a:t>
            </a: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760F1-7045-4476-885B-C4C104897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599"/>
            <a:ext cx="10515600" cy="57109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Metternich was particularly concerned about the multi-ethnic character of the Hapsburg empire</a:t>
            </a:r>
          </a:p>
          <a:p>
            <a:pPr lvl="1"/>
            <a:r>
              <a:rPr lang="en-US" sz="2800" dirty="0"/>
              <a:t>Nationalism in particular threatened to tear the empire apart.</a:t>
            </a:r>
          </a:p>
          <a:p>
            <a:r>
              <a:rPr lang="en-US" dirty="0"/>
              <a:t>Repression by conservatives resulted in the period between 1815 and 1849.</a:t>
            </a:r>
          </a:p>
          <a:p>
            <a:r>
              <a:rPr lang="en-US" dirty="0"/>
              <a:t>Austria and the German Confederation</a:t>
            </a:r>
          </a:p>
          <a:p>
            <a:pPr lvl="2"/>
            <a:r>
              <a:rPr lang="en-US" sz="2800" dirty="0"/>
              <a:t>Multi-ethnic composition of Hapsburg Empire meant liberalism and nationalism were potentially more dangerous than in other countries.</a:t>
            </a:r>
          </a:p>
          <a:p>
            <a:pPr lvl="2"/>
            <a:r>
              <a:rPr lang="en-US" sz="2800" dirty="0"/>
              <a:t>Liberalism and nationalism were often centered in universities in first half of the 19th century</a:t>
            </a:r>
          </a:p>
          <a:p>
            <a:pPr lvl="1"/>
            <a:r>
              <a:rPr lang="en-US" sz="2800" dirty="0" err="1"/>
              <a:t>Karlsbad</a:t>
            </a:r>
            <a:r>
              <a:rPr lang="en-US" sz="2800" dirty="0"/>
              <a:t> Diet (1819) called by Metternich</a:t>
            </a:r>
          </a:p>
          <a:p>
            <a:pPr lvl="2"/>
            <a:r>
              <a:rPr lang="en-US" sz="2800" dirty="0" err="1"/>
              <a:t>Karlsbad</a:t>
            </a:r>
            <a:r>
              <a:rPr lang="en-US" sz="2800" dirty="0"/>
              <a:t> Decrees cracked down on liberalism in universities and drove liberalism and nationalism underground.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1DFD7-C913-4E1E-9A15-A9B52EAA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813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FAB9-51D0-40EC-9830-ECF01008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3768"/>
            <a:ext cx="10515600" cy="52553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Prussia</a:t>
            </a:r>
          </a:p>
          <a:p>
            <a:pPr lvl="1"/>
            <a:r>
              <a:rPr lang="en-US" sz="2800" dirty="0"/>
              <a:t>Prussian gov’t and its traditional ruling classes (Junkers) followed Metternich’s lead in repressing liberal and nationalist movements.</a:t>
            </a:r>
          </a:p>
          <a:p>
            <a:r>
              <a:rPr lang="en-US" dirty="0"/>
              <a:t>Britain</a:t>
            </a:r>
          </a:p>
          <a:p>
            <a:pPr lvl="1"/>
            <a:r>
              <a:rPr lang="en-US" sz="2800" dirty="0"/>
              <a:t>The conservative Tories (who had defeated Napoleon) controlled the government.</a:t>
            </a:r>
          </a:p>
          <a:p>
            <a:pPr lvl="1"/>
            <a:r>
              <a:rPr lang="en-US" sz="2800" dirty="0"/>
              <a:t>Corn Laws of 1815: halted importation of cheaper foreign grains.</a:t>
            </a:r>
          </a:p>
          <a:p>
            <a:pPr lvl="1"/>
            <a:r>
              <a:rPr lang="en-US" sz="2800" i="1" dirty="0"/>
              <a:t>Habeas corpus </a:t>
            </a:r>
            <a:r>
              <a:rPr lang="en-US" sz="2800" dirty="0"/>
              <a:t>repealed for first time in English history</a:t>
            </a:r>
          </a:p>
          <a:p>
            <a:pPr lvl="1"/>
            <a:r>
              <a:rPr lang="en-US" sz="2800" dirty="0"/>
              <a:t>“Peterloo Massacre” of 1819</a:t>
            </a:r>
          </a:p>
          <a:p>
            <a:pPr lvl="2"/>
            <a:r>
              <a:rPr lang="en-US" sz="2800" dirty="0"/>
              <a:t>Pro-liberal crowd listening to anti-Corn law rhetoric were attacked by police.</a:t>
            </a:r>
          </a:p>
          <a:p>
            <a:pPr lvl="2"/>
            <a:r>
              <a:rPr lang="en-US" sz="2800" dirty="0"/>
              <a:t>The press was brought under more firm control and mass meetings were abolished.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B3E19-D651-43AA-9716-63BF3685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627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A9F5-CB29-403A-8DA2-2E9DC64E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075"/>
            <a:ext cx="10515600" cy="532908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Russia:</a:t>
            </a:r>
          </a:p>
          <a:p>
            <a:pPr lvl="1"/>
            <a:r>
              <a:rPr lang="en-US" sz="3200" dirty="0"/>
              <a:t>Czar Alexander I (1801-1825) initially favored Enlightened despotism but after 1815 grew increasingly reactionary but his death lead to a power vacuum </a:t>
            </a:r>
          </a:p>
          <a:p>
            <a:pPr lvl="1"/>
            <a:r>
              <a:rPr lang="en-US" sz="3200" dirty="0"/>
              <a:t>Nicholas I became the tsar </a:t>
            </a:r>
          </a:p>
          <a:p>
            <a:r>
              <a:rPr lang="en-US" sz="3600" dirty="0"/>
              <a:t>Decembrist Uprising (1825)</a:t>
            </a:r>
          </a:p>
          <a:p>
            <a:pPr lvl="1"/>
            <a:r>
              <a:rPr lang="en-US" sz="3200" dirty="0"/>
              <a:t>Decembrists (junior military officers): upper-class opponents of the autocratic Russian system of gov’t</a:t>
            </a:r>
          </a:p>
          <a:p>
            <a:pPr lvl="2"/>
            <a:r>
              <a:rPr lang="en-US" sz="3200" dirty="0"/>
              <a:t>Supported popular grievances among Russian society.</a:t>
            </a:r>
          </a:p>
          <a:p>
            <a:pPr lvl="2"/>
            <a:r>
              <a:rPr lang="en-US" sz="3200" dirty="0"/>
              <a:t>First upper-class revolt against Russia’s autocratic system of government</a:t>
            </a:r>
          </a:p>
          <a:p>
            <a:pPr lvl="1"/>
            <a:r>
              <a:rPr lang="en-US" sz="3200" dirty="0"/>
              <a:t>Nicholas became Europe’s most reactionary monarch</a:t>
            </a:r>
          </a:p>
          <a:p>
            <a:pPr lvl="1"/>
            <a:r>
              <a:rPr lang="en-US" sz="3200" dirty="0"/>
              <a:t>Resulted in severe alienation of Russian intellectuals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6C0F0-20CF-4177-8A22-E4E7B6B9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4072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B196-0711-449C-A1A3-6AAC2B94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C2101B-C5A9-47FE-997F-FCBA3F55D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1"/>
            <a:ext cx="12192000" cy="68451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899E6-0372-42FF-B330-5365EE10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2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7229-33A4-4D2A-8FAE-3787EAB4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25641"/>
            <a:ext cx="10631905" cy="5451943"/>
          </a:xfrm>
        </p:spPr>
        <p:txBody>
          <a:bodyPr>
            <a:normAutofit/>
          </a:bodyPr>
          <a:lstStyle/>
          <a:p>
            <a:r>
              <a:rPr lang="en-US" dirty="0"/>
              <a:t>France </a:t>
            </a:r>
          </a:p>
          <a:p>
            <a:pPr lvl="1"/>
            <a:r>
              <a:rPr lang="en-US" sz="2800" dirty="0"/>
              <a:t>France began this period as the most liberal large state in continental Europe</a:t>
            </a:r>
          </a:p>
          <a:p>
            <a:pPr lvl="2"/>
            <a:r>
              <a:rPr lang="en-US" sz="2800" dirty="0"/>
              <a:t>Charter of 1814 established a constitutional monarchy under King Louis XVIII</a:t>
            </a:r>
          </a:p>
          <a:p>
            <a:pPr lvl="1"/>
            <a:r>
              <a:rPr lang="en-US" sz="2800" dirty="0"/>
              <a:t>“White Terror”: In 1815, thousands of former revolutionaries murdered by royalist mobs</a:t>
            </a:r>
          </a:p>
          <a:p>
            <a:pPr lvl="1"/>
            <a:r>
              <a:rPr lang="en-US" sz="2800" dirty="0"/>
              <a:t>Elections in 1816 restored moderate royalists to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395CE-0891-42BF-9ABF-37944395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685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4A689E-0751-4873-B04F-E45A70EB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F36F6A-1934-459B-93B9-A1854AFD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295" y="-4808"/>
            <a:ext cx="5590305" cy="68545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01E68-FE22-4076-AADE-5438CF5C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842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3D3E3-9AAD-49E8-8A9E-06803D32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Liberalism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5B9B-4B6B-48D3-BB77-83C69468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241"/>
            <a:ext cx="10744200" cy="503722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Characteristics</a:t>
            </a:r>
          </a:p>
          <a:p>
            <a:pPr lvl="1"/>
            <a:r>
              <a:rPr lang="en-US" sz="2000" dirty="0"/>
              <a:t>First major theory in Western thought that saw the individual as a self-sufficient being, whose freedom and well-being were the sole reasons for the existence of society.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Classical Liberalism</a:t>
            </a:r>
          </a:p>
          <a:p>
            <a:pPr lvl="1"/>
            <a:r>
              <a:rPr lang="en-US" sz="2000" dirty="0"/>
              <a:t>Reformist and political rather than revolutionary in character</a:t>
            </a:r>
          </a:p>
          <a:p>
            <a:pPr lvl="1"/>
            <a:r>
              <a:rPr lang="en-US" sz="2000" dirty="0"/>
              <a:t>Individuals entitled to seek their freedom in the face of tyranny. </a:t>
            </a:r>
          </a:p>
          <a:p>
            <a:pPr lvl="1"/>
            <a:r>
              <a:rPr lang="en-US" sz="2000" dirty="0"/>
              <a:t>Humans have certain “natural rights” and governments should protect them (Locke).</a:t>
            </a:r>
          </a:p>
          <a:p>
            <a:pPr lvl="1"/>
            <a:r>
              <a:rPr lang="en-US" sz="2000" dirty="0"/>
              <a:t>Rights are best guaranteed by a written constitution, with careful definition of the power of gov’t </a:t>
            </a:r>
          </a:p>
          <a:p>
            <a:pPr lvl="1"/>
            <a:r>
              <a:rPr lang="en-US" sz="2000" dirty="0"/>
              <a:t>Republican (representative) form of gov’t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Utilitarianism: founded by Jeremy Bentham</a:t>
            </a:r>
          </a:p>
          <a:p>
            <a:pPr lvl="1"/>
            <a:r>
              <a:rPr lang="en-US" sz="2000" dirty="0"/>
              <a:t>Utility of any proposed law or institution was based on “the greatest happiness of the greatest number.” </a:t>
            </a:r>
          </a:p>
          <a:p>
            <a:pPr lvl="2"/>
            <a:r>
              <a:rPr lang="en-US" dirty="0"/>
              <a:t>Bentham was a major proponent of Poor Laws.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55265-33D2-4239-975C-633E85B3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66794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3475C-F3BF-4F5F-8224-4B575F7F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0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Impact of Liberalism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069B6-4C39-4C32-B9B8-45D25455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1003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Influenced revolutions in France in 1830 and 1848</a:t>
            </a:r>
          </a:p>
          <a:p>
            <a:r>
              <a:rPr lang="en-US" sz="3200" dirty="0"/>
              <a:t>Liberalism became embodied in over ten constitutions secured between 1815 and 1848 in the states of the German Confederation.</a:t>
            </a:r>
          </a:p>
          <a:p>
            <a:r>
              <a:rPr lang="en-US" sz="3200" dirty="0"/>
              <a:t>Influenced reform measures in Britain from the 1830s into 20th century.</a:t>
            </a:r>
          </a:p>
          <a:p>
            <a:r>
              <a:rPr lang="en-US" sz="3200" dirty="0"/>
              <a:t>Inspired German student organizations and impacted Prussian (and later German) life in the late 19</a:t>
            </a:r>
            <a:r>
              <a:rPr lang="en-US" sz="3200" baseline="30000" dirty="0"/>
              <a:t>th</a:t>
            </a:r>
            <a:r>
              <a:rPr lang="en-US" sz="3200" dirty="0"/>
              <a:t> century.</a:t>
            </a:r>
          </a:p>
          <a:p>
            <a:r>
              <a:rPr lang="en-US" sz="3200" dirty="0"/>
              <a:t>Resulted in some mild reforms in Russia in the early 20th century.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2F325-83AD-4009-8A15-F52FDFDE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5777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5D9469-204A-497C-9DAB-B57C689B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0C80B5-3315-4DA1-8BE7-D258D90CE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058"/>
            <a:ext cx="12192000" cy="6804512"/>
          </a:xfrm>
        </p:spPr>
      </p:pic>
    </p:spTree>
    <p:extLst>
      <p:ext uri="{BB962C8B-B14F-4D97-AF65-F5344CB8AC3E}">
        <p14:creationId xmlns:p14="http://schemas.microsoft.com/office/powerpoint/2010/main" val="274360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637ABB-03CD-410D-AEFC-F764ED50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Concert of Europe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B3379-386D-4250-8D7A-85AED81D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602"/>
            <a:ext cx="10515600" cy="448056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Lasted from Congress of Vienna in 1815 until the Crimean War of the 1850s</a:t>
            </a:r>
          </a:p>
          <a:p>
            <a:r>
              <a:rPr lang="en-US" sz="3600" dirty="0"/>
              <a:t>Series of arrangements to enforce the status quo as defined by the Vienna settlement</a:t>
            </a:r>
          </a:p>
          <a:p>
            <a:pPr lvl="1"/>
            <a:r>
              <a:rPr lang="en-US" sz="3600" dirty="0"/>
              <a:t>1. Highly conservative in nature</a:t>
            </a:r>
          </a:p>
          <a:p>
            <a:pPr lvl="1"/>
            <a:r>
              <a:rPr lang="en-US" sz="3600" dirty="0"/>
              <a:t>2. Essentially a crusade against liberalism &amp; nationalism</a:t>
            </a:r>
          </a:p>
          <a:p>
            <a:r>
              <a:rPr lang="en-US" sz="3600" dirty="0"/>
              <a:t>Two major provisions: Quadruple Alliance and the Congress System.</a:t>
            </a:r>
          </a:p>
        </p:txBody>
      </p:sp>
    </p:spTree>
    <p:extLst>
      <p:ext uri="{BB962C8B-B14F-4D97-AF65-F5344CB8AC3E}">
        <p14:creationId xmlns:p14="http://schemas.microsoft.com/office/powerpoint/2010/main" val="48474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EA375-68AD-4047-8835-1FFEFFBF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60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Quadruple Alliance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E1106-63F7-4D46-844F-B8BBA18D6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705"/>
            <a:ext cx="11032236" cy="481447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Russia, Prussia, Austria and England</a:t>
            </a:r>
          </a:p>
          <a:p>
            <a:pPr lvl="1"/>
            <a:r>
              <a:rPr lang="en-US" sz="3200" dirty="0"/>
              <a:t>Provided for concerted action against any threat to peace or balance of power.</a:t>
            </a:r>
          </a:p>
          <a:p>
            <a:pPr lvl="1"/>
            <a:r>
              <a:rPr lang="en-US" sz="3200" dirty="0"/>
              <a:t>France was usually seen as the possible violator of the Vienna settlement.</a:t>
            </a:r>
          </a:p>
          <a:p>
            <a:pPr lvl="1"/>
            <a:r>
              <a:rPr lang="en-US" sz="3200" dirty="0"/>
              <a:t>Alliance agreed that no Bonaparte should ever again govern France.</a:t>
            </a:r>
          </a:p>
          <a:p>
            <a:pPr lvl="1"/>
            <a:r>
              <a:rPr lang="en-US" sz="3200" dirty="0"/>
              <a:t>Austria used the alliance to defend the status quo as established at Vienna against any change or threat to the system.</a:t>
            </a:r>
          </a:p>
          <a:p>
            <a:pPr lvl="2"/>
            <a:r>
              <a:rPr lang="en-US" sz="3200" dirty="0"/>
              <a:t>Liberalism and nationalism were seen as threats to the existing order.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82C3-CE8C-4A2F-8794-C27A199B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2922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62C79-1130-4D9C-9E81-019958D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Congress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9B5CA-67B4-441D-925A-F70AC201F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602"/>
            <a:ext cx="10515600" cy="448056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European international relations controlled by series of meetings held by great powers to monitor and defend status quo</a:t>
            </a:r>
          </a:p>
          <a:p>
            <a:r>
              <a:rPr lang="en-US" sz="3200" dirty="0"/>
              <a:t>Principle of collective security required unanimity among members of the Quadruple Alliance</a:t>
            </a:r>
          </a:p>
          <a:p>
            <a:r>
              <a:rPr lang="en-US" sz="3200" dirty="0"/>
              <a:t>Worked effectively until the early 1820s</a:t>
            </a:r>
          </a:p>
          <a:p>
            <a:r>
              <a:rPr lang="en-US" sz="3200" dirty="0"/>
              <a:t>1822, Britain withdrew from the Congress effectively killing the Congress system.</a:t>
            </a:r>
          </a:p>
          <a:p>
            <a:pPr lvl="1"/>
            <a:r>
              <a:rPr lang="en-US" sz="3200" dirty="0"/>
              <a:t>Britain disagreed with the Congress’s squashing of a revolt in Spain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F0036-90E2-43D5-BB4A-A233C468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4511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17B1E-5E75-4C48-93FE-7EBA801F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Holy Alliance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841B-C0ED-41FE-B776-1C1E8324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453"/>
            <a:ext cx="10776284" cy="4613709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proposed by Alexander I in 1815</a:t>
            </a:r>
          </a:p>
          <a:p>
            <a:pPr lvl="1"/>
            <a:r>
              <a:rPr lang="en-US" sz="3600" dirty="0"/>
              <a:t>Included Russia, Prussia and Austria</a:t>
            </a:r>
          </a:p>
          <a:p>
            <a:pPr lvl="1"/>
            <a:r>
              <a:rPr lang="en-US" sz="3600" dirty="0"/>
              <a:t>First attempt to stop the growth of liberalism</a:t>
            </a:r>
          </a:p>
          <a:p>
            <a:pPr lvl="1"/>
            <a:r>
              <a:rPr lang="en-US" sz="3600" dirty="0"/>
              <a:t>Proposed for all monarchs to sign a statement agreeing to uphold Christian principles of charity and peace</a:t>
            </a:r>
          </a:p>
          <a:p>
            <a:pPr lvl="1"/>
            <a:r>
              <a:rPr lang="en-US" sz="3600" dirty="0"/>
              <a:t>Plan proved to be overly ideological and impractical and few took it seriously (especially Britain)</a:t>
            </a:r>
          </a:p>
          <a:p>
            <a:pPr lvl="1"/>
            <a:r>
              <a:rPr lang="en-US" sz="3600" dirty="0"/>
              <a:t>Liberals saw it as a sort of unholy alliance of monarchies against liberty and progress.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76728-C3EA-446E-B971-2441D705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580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E2D9-B2EE-4C96-9F33-266D173C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D4D267-7865-43B8-9FB6-804F79183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735" y="0"/>
            <a:ext cx="9822530" cy="68968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A456D-CFDA-4F41-8B93-AD89F9D4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5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53EF1-670E-4A00-AB9F-C523C574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Conservatism and Repression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4732A-C5F8-48A6-B593-066D6264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89"/>
            <a:ext cx="10728158" cy="51013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Conservatism was a reaction to liberalism and a popular alternative for those frightened by the violence, terror and social disorder of the French Revolution.</a:t>
            </a:r>
          </a:p>
          <a:p>
            <a:pPr lvl="1"/>
            <a:r>
              <a:rPr lang="en-US" sz="2800" dirty="0"/>
              <a:t>Embodied most by </a:t>
            </a:r>
            <a:r>
              <a:rPr lang="en-US" sz="2800" dirty="0" err="1"/>
              <a:t>Klemens</a:t>
            </a:r>
            <a:r>
              <a:rPr lang="en-US" sz="2800" dirty="0"/>
              <a:t> von Metternich of Austria</a:t>
            </a:r>
          </a:p>
          <a:p>
            <a:pPr lvl="1"/>
            <a:r>
              <a:rPr lang="en-US" sz="2800" dirty="0"/>
              <a:t>Supported by traditional ruling classes (e.g. nobles) &amp; peasants who still formed majority of the population</a:t>
            </a:r>
          </a:p>
          <a:p>
            <a:pPr lvl="2"/>
            <a:r>
              <a:rPr lang="en-US" sz="2800" dirty="0"/>
              <a:t>Bourgeoisie constituted the biggest threat to the conservative status quo</a:t>
            </a:r>
          </a:p>
          <a:p>
            <a:pPr lvl="1"/>
            <a:r>
              <a:rPr lang="en-US" sz="2800" dirty="0"/>
              <a:t>Believed in order, society and the state; faith and tradition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Edmund Burke: (1729-1797): </a:t>
            </a:r>
            <a:r>
              <a:rPr lang="en-US" i="1" dirty="0"/>
              <a:t>Reflections on the Revolution in France</a:t>
            </a:r>
          </a:p>
          <a:p>
            <a:pPr lvl="1"/>
            <a:r>
              <a:rPr lang="en-US" sz="2800" dirty="0"/>
              <a:t>One of the great intellectual defenses of European conservatism.</a:t>
            </a:r>
          </a:p>
          <a:p>
            <a:pPr lvl="1"/>
            <a:r>
              <a:rPr lang="en-US" sz="2800" dirty="0"/>
              <a:t>Defended inherited privileges, especially those of English monarchy and aristocracy.</a:t>
            </a:r>
          </a:p>
          <a:p>
            <a:pPr lvl="1"/>
            <a:r>
              <a:rPr lang="en-US" sz="2800" dirty="0"/>
              <a:t>Advised England to go slow in adapting its own liberties.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35F73-0011-41C2-92F6-C31C54C2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z="1200" smtClean="0"/>
              <a:pPr>
                <a:spcAft>
                  <a:spcPts val="600"/>
                </a:spcAft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005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CECD-13F2-4EA4-BC41-41B50DC3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86F259-F88F-4109-92BB-210310E32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431"/>
            <a:ext cx="6096000" cy="68664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55BF9-703F-4680-98D5-C01EFD2F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C1519-3232-4C0A-91A8-0EE0EFB3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843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6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_Bold_Block_01_MS_v5" id="{AA60D5CE-876A-47D1-9228-3D76491083AD}" vid="{07E49AEA-13A3-4305-88B7-82B9D72D09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1F562-76A4-4CE4-B3CA-758D572E9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60C99C-4D9A-4DAB-AA53-E488AEBCAE16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B6A5B5-1BEC-4EEA-9356-9BFD758ACB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Political Developments of the Early 1800s</vt:lpstr>
      <vt:lpstr>PowerPoint Presentation</vt:lpstr>
      <vt:lpstr>Concert of Europe </vt:lpstr>
      <vt:lpstr>Quadruple Alliance </vt:lpstr>
      <vt:lpstr>Congress System </vt:lpstr>
      <vt:lpstr>Holy Alliance </vt:lpstr>
      <vt:lpstr>PowerPoint Presentation</vt:lpstr>
      <vt:lpstr>Conservatism and Repression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Liberalism </vt:lpstr>
      <vt:lpstr>Impact of Liberalism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2019-11-01T16:44:18Z</dcterms:created>
  <dcterms:modified xsi:type="dcterms:W3CDTF">2019-11-01T18:41:51Z</dcterms:modified>
</cp:coreProperties>
</file>