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7" r:id="rId8"/>
    <p:sldId id="261" r:id="rId9"/>
    <p:sldId id="262" r:id="rId10"/>
    <p:sldId id="266" r:id="rId11"/>
    <p:sldId id="263" r:id="rId12"/>
    <p:sldId id="264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33" d="100"/>
          <a:sy n="33" d="100"/>
        </p:scale>
        <p:origin x="4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2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06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6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5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5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1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3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580B-3BFE-43F2-9EBD-973D1F5B5F8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Islamic Empires:</a:t>
            </a:r>
            <a:br>
              <a:rPr lang="en-US" dirty="0" smtClean="0"/>
            </a:br>
            <a:r>
              <a:rPr lang="en-US" sz="4400" dirty="0"/>
              <a:t>t</a:t>
            </a:r>
            <a:r>
              <a:rPr lang="en-US" sz="4400" dirty="0" smtClean="0"/>
              <a:t>he Ottoman Empire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12646"/>
            <a:ext cx="7401765" cy="6845354"/>
          </a:xfrm>
        </p:spPr>
      </p:pic>
      <p:pic>
        <p:nvPicPr>
          <p:cNvPr id="6" name="Picture 2" descr="http://2.bp.blogspot.com/_WQyEtIsB594/S-iwgjL18cI/AAAAAAAAAF8/K9-D3o3EHIg/s1600/SuleymaniyeCam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447"/>
            <a:ext cx="12192001" cy="6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.bp.blogspot.com/_ZFDF99NGOcs/TRu34TfRVAI/AAAAAAAAAWQ/Qr0QqvBAjXY/s1600/suleymaniye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39"/>
            <a:ext cx="12192001" cy="6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planetware.com/i/photo/suleiman-mosque-suleymaniye-mosque-istanbul-tr1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40"/>
            <a:ext cx="12192002" cy="684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hocolate-fish.net/albums/Turkey/Istanbul_Mosques/Istanbul-Suleymaniye-Mosque-inside-roof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39"/>
            <a:ext cx="12192003" cy="69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Constantinople is the commercial center</a:t>
            </a:r>
          </a:p>
          <a:p>
            <a:r>
              <a:rPr lang="en-US" sz="3200" dirty="0"/>
              <a:t>Government regulates trade &amp; crafts</a:t>
            </a:r>
          </a:p>
          <a:p>
            <a:pPr lvl="1"/>
            <a:r>
              <a:rPr lang="en-US" sz="2800" dirty="0"/>
              <a:t>Artisan guilds</a:t>
            </a:r>
          </a:p>
          <a:p>
            <a:r>
              <a:rPr lang="en-US" sz="3200" dirty="0"/>
              <a:t>Early Ottomans used Persian &amp; Arabic for language in law and religion, but Turkish becomes </a:t>
            </a:r>
            <a:r>
              <a:rPr lang="en-US" sz="3200" dirty="0" smtClean="0"/>
              <a:t>prevalent </a:t>
            </a:r>
            <a:r>
              <a:rPr lang="en-US" sz="3200" dirty="0"/>
              <a:t>in 17</a:t>
            </a:r>
            <a:r>
              <a:rPr lang="en-US" sz="3200" baseline="30000" dirty="0"/>
              <a:t>th</a:t>
            </a:r>
            <a:r>
              <a:rPr lang="en-US" sz="3200" dirty="0"/>
              <a:t>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Ottoman Decline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61151"/>
          </a:xfrm>
        </p:spPr>
        <p:txBody>
          <a:bodyPr>
            <a:normAutofit/>
          </a:bodyPr>
          <a:lstStyle/>
          <a:p>
            <a:r>
              <a:rPr lang="en-US" sz="3200" dirty="0"/>
              <a:t>Dynasty endured for over 600 years</a:t>
            </a:r>
          </a:p>
          <a:p>
            <a:r>
              <a:rPr lang="en-US" sz="3200" dirty="0"/>
              <a:t>Empire too big</a:t>
            </a:r>
          </a:p>
          <a:p>
            <a:r>
              <a:rPr lang="en-US" sz="3200" dirty="0"/>
              <a:t>Infrastructure insufficient</a:t>
            </a:r>
          </a:p>
          <a:p>
            <a:r>
              <a:rPr lang="en-US" sz="3200" dirty="0"/>
              <a:t>As conquest declines, lands lost to Christian &amp; rival Muslim kingdoms</a:t>
            </a:r>
          </a:p>
          <a:p>
            <a:r>
              <a:rPr lang="en-US" sz="3200" dirty="0"/>
              <a:t>Problems in imperial administration</a:t>
            </a:r>
          </a:p>
          <a:p>
            <a:pPr lvl="1"/>
            <a:r>
              <a:rPr lang="en-US" sz="2800" dirty="0"/>
              <a:t>Succession issues continue</a:t>
            </a:r>
          </a:p>
          <a:p>
            <a:pPr lvl="1"/>
            <a:r>
              <a:rPr lang="en-US" sz="2800" dirty="0"/>
              <a:t>Sultans less dynamic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7"/>
            <a:ext cx="12192000" cy="6850984"/>
          </a:xfrm>
        </p:spPr>
      </p:pic>
    </p:spTree>
    <p:extLst>
      <p:ext uri="{BB962C8B-B14F-4D97-AF65-F5344CB8AC3E}">
        <p14:creationId xmlns:p14="http://schemas.microsoft.com/office/powerpoint/2010/main" val="31566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Reverses and the Ottoman retreat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7609" cy="4386656"/>
          </a:xfrm>
        </p:spPr>
        <p:txBody>
          <a:bodyPr>
            <a:normAutofit/>
          </a:bodyPr>
          <a:lstStyle/>
          <a:p>
            <a:r>
              <a:rPr lang="en-US" sz="3200" dirty="0"/>
              <a:t>Ottomans fall behind European rivals in scientific, technological, &amp; commercial transformations</a:t>
            </a:r>
          </a:p>
          <a:p>
            <a:r>
              <a:rPr lang="en-US" sz="3200" dirty="0"/>
              <a:t>Janissaries block military change and technology</a:t>
            </a:r>
          </a:p>
          <a:p>
            <a:r>
              <a:rPr lang="en-US" sz="3200" dirty="0"/>
              <a:t>Navy defeated in Battle of Lepanto by Spanish &amp; Venetian fleets</a:t>
            </a:r>
          </a:p>
          <a:p>
            <a:pPr lvl="1"/>
            <a:r>
              <a:rPr lang="en-US" sz="2800" dirty="0"/>
              <a:t>Lose control of eastern Mediterranean</a:t>
            </a:r>
          </a:p>
          <a:p>
            <a:r>
              <a:rPr lang="en-US" sz="3200" dirty="0"/>
              <a:t>Portuguese beat Muslim navies in Indian Ocean</a:t>
            </a:r>
          </a:p>
          <a:p>
            <a:r>
              <a:rPr lang="en-US" sz="3200" dirty="0"/>
              <a:t>Inflation occurs due to New World bullion &amp; loss of trade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86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Three major </a:t>
            </a:r>
            <a:r>
              <a:rPr lang="en-US" sz="3600" dirty="0" smtClean="0"/>
              <a:t>Islamic Empires </a:t>
            </a:r>
            <a:endParaRPr lang="en-US" sz="3600" dirty="0"/>
          </a:p>
          <a:p>
            <a:r>
              <a:rPr lang="en-US" sz="3600" dirty="0"/>
              <a:t>Ottoman</a:t>
            </a:r>
          </a:p>
          <a:p>
            <a:r>
              <a:rPr lang="en-US" sz="3600" dirty="0" err="1"/>
              <a:t>Safavid</a:t>
            </a:r>
            <a:endParaRPr lang="en-US" sz="3600" dirty="0"/>
          </a:p>
          <a:p>
            <a:r>
              <a:rPr lang="en-US" sz="3600" dirty="0"/>
              <a:t>Mughal</a:t>
            </a:r>
          </a:p>
        </p:txBody>
      </p:sp>
    </p:spTree>
    <p:extLst>
      <p:ext uri="{BB962C8B-B14F-4D97-AF65-F5344CB8AC3E}">
        <p14:creationId xmlns:p14="http://schemas.microsoft.com/office/powerpoint/2010/main" val="19215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205" r="1602" b="2205"/>
          <a:stretch>
            <a:fillRect/>
          </a:stretch>
        </p:blipFill>
        <p:spPr bwMode="auto">
          <a:xfrm>
            <a:off x="0" y="-13836"/>
            <a:ext cx="12192000" cy="6863064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3600"/>
            <a:ext cx="11206879" cy="45719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Founded by Osman </a:t>
            </a:r>
          </a:p>
          <a:p>
            <a:pPr lvl="1"/>
            <a:r>
              <a:rPr lang="en-US" sz="2800" dirty="0" smtClean="0"/>
              <a:t>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centuries</a:t>
            </a:r>
          </a:p>
          <a:p>
            <a:pPr lvl="1"/>
            <a:r>
              <a:rPr lang="en-US" sz="2800" dirty="0"/>
              <a:t>Eastern Mediterranean </a:t>
            </a:r>
          </a:p>
          <a:p>
            <a:pPr lvl="1"/>
            <a:r>
              <a:rPr lang="en-US" sz="2800" dirty="0"/>
              <a:t>Based in </a:t>
            </a:r>
            <a:r>
              <a:rPr lang="en-US" sz="2800" dirty="0" smtClean="0"/>
              <a:t>Anatolia</a:t>
            </a:r>
            <a:endParaRPr lang="en-US" sz="2800" dirty="0"/>
          </a:p>
          <a:p>
            <a:r>
              <a:rPr lang="en-US" sz="3200" dirty="0"/>
              <a:t>1453 Mehmed II takes Constantinople</a:t>
            </a:r>
          </a:p>
          <a:p>
            <a:r>
              <a:rPr lang="en-US" sz="3200" dirty="0"/>
              <a:t>Empire spread through the Balkans into Hungary</a:t>
            </a:r>
          </a:p>
          <a:p>
            <a:r>
              <a:rPr lang="en-US" sz="3200" dirty="0" smtClean="0"/>
              <a:t>Large naval </a:t>
            </a:r>
            <a:r>
              <a:rPr lang="en-US" sz="3200" dirty="0"/>
              <a:t>power</a:t>
            </a:r>
          </a:p>
          <a:p>
            <a:r>
              <a:rPr lang="en-US" sz="3200" dirty="0" smtClean="0"/>
              <a:t>Biggest rival was the </a:t>
            </a:r>
            <a:r>
              <a:rPr lang="en-US" sz="3200" dirty="0"/>
              <a:t>Austrian Habsburg dynasty </a:t>
            </a:r>
          </a:p>
          <a:p>
            <a:r>
              <a:rPr lang="en-US" sz="3200" dirty="0"/>
              <a:t>Major force in European politics until 19</a:t>
            </a:r>
            <a:r>
              <a:rPr lang="en-US" sz="3200" baseline="30000" dirty="0"/>
              <a:t>th</a:t>
            </a:r>
            <a:r>
              <a:rPr lang="en-US" sz="3200" dirty="0"/>
              <a:t>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28" y="-17573"/>
            <a:ext cx="6747243" cy="6875573"/>
          </a:xfrm>
        </p:spPr>
      </p:pic>
    </p:spTree>
    <p:extLst>
      <p:ext uri="{BB962C8B-B14F-4D97-AF65-F5344CB8AC3E}">
        <p14:creationId xmlns:p14="http://schemas.microsoft.com/office/powerpoint/2010/main" val="36932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State Geared to Warfare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Economy based on military and expansion</a:t>
            </a:r>
          </a:p>
          <a:p>
            <a:r>
              <a:rPr lang="en-US" sz="3600" dirty="0"/>
              <a:t>Warriors become nobility</a:t>
            </a:r>
          </a:p>
          <a:p>
            <a:r>
              <a:rPr lang="en-US" sz="3600" dirty="0"/>
              <a:t>Janissary infantry</a:t>
            </a:r>
          </a:p>
          <a:p>
            <a:pPr lvl="1"/>
            <a:r>
              <a:rPr lang="en-US" sz="3200" dirty="0"/>
              <a:t>Most Janissaries forced into service - slaves</a:t>
            </a:r>
          </a:p>
          <a:p>
            <a:pPr lvl="1"/>
            <a:r>
              <a:rPr lang="en-US" sz="3200" dirty="0"/>
              <a:t>Most Christians</a:t>
            </a:r>
          </a:p>
          <a:p>
            <a:pPr lvl="1"/>
            <a:r>
              <a:rPr lang="en-US" sz="3200" dirty="0"/>
              <a:t>Become politically influential</a:t>
            </a:r>
          </a:p>
        </p:txBody>
      </p:sp>
    </p:spTree>
    <p:extLst>
      <p:ext uri="{BB962C8B-B14F-4D97-AF65-F5344CB8AC3E}">
        <p14:creationId xmlns:p14="http://schemas.microsoft.com/office/powerpoint/2010/main" val="10142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58" y="-43852"/>
            <a:ext cx="6976036" cy="6901852"/>
          </a:xfrm>
        </p:spPr>
      </p:pic>
    </p:spTree>
    <p:extLst>
      <p:ext uri="{BB962C8B-B14F-4D97-AF65-F5344CB8AC3E}">
        <p14:creationId xmlns:p14="http://schemas.microsoft.com/office/powerpoint/2010/main" val="32724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Sultans &amp; Their Court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8456"/>
            <a:ext cx="9613861" cy="3599316"/>
          </a:xfrm>
        </p:spPr>
        <p:txBody>
          <a:bodyPr>
            <a:noAutofit/>
          </a:bodyPr>
          <a:lstStyle/>
          <a:p>
            <a:r>
              <a:rPr lang="en-US" sz="3200" dirty="0"/>
              <a:t>Sultans = absolute monarchs</a:t>
            </a:r>
          </a:p>
          <a:p>
            <a:pPr lvl="1"/>
            <a:r>
              <a:rPr lang="en-US" sz="2800" dirty="0"/>
              <a:t>Used factions </a:t>
            </a:r>
            <a:r>
              <a:rPr lang="en-US" sz="2800" dirty="0" smtClean="0"/>
              <a:t>(</a:t>
            </a:r>
            <a:r>
              <a:rPr lang="en-US" sz="2800" dirty="0"/>
              <a:t>warrior elites) against each other to maintain power</a:t>
            </a:r>
          </a:p>
          <a:p>
            <a:r>
              <a:rPr lang="en-US" sz="3200" dirty="0"/>
              <a:t>Commerce </a:t>
            </a:r>
            <a:r>
              <a:rPr lang="en-US" sz="3200" dirty="0" smtClean="0"/>
              <a:t>controlled by the dhimmi</a:t>
            </a:r>
            <a:endParaRPr lang="en-US" sz="3200" dirty="0"/>
          </a:p>
          <a:p>
            <a:r>
              <a:rPr lang="en-US" sz="3200" dirty="0"/>
              <a:t> Bureaucratic administration carried out by grand vizier</a:t>
            </a:r>
          </a:p>
          <a:p>
            <a:pPr lvl="1"/>
            <a:r>
              <a:rPr lang="en-US" sz="2800" dirty="0" smtClean="0"/>
              <a:t>Prime Minister to the Sultan </a:t>
            </a:r>
            <a:endParaRPr lang="en-US" sz="2800" dirty="0"/>
          </a:p>
          <a:p>
            <a:r>
              <a:rPr lang="en-US" sz="3200" dirty="0"/>
              <a:t>No clear rules of succession = hostility among rival heirs</a:t>
            </a:r>
          </a:p>
        </p:txBody>
      </p:sp>
    </p:spTree>
    <p:extLst>
      <p:ext uri="{BB962C8B-B14F-4D97-AF65-F5344CB8AC3E}">
        <p14:creationId xmlns:p14="http://schemas.microsoft.com/office/powerpoint/2010/main" val="10872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Constantinople Restored &amp; Ottoman 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2223450"/>
            <a:ext cx="11241741" cy="4332869"/>
          </a:xfrm>
        </p:spPr>
        <p:txBody>
          <a:bodyPr/>
          <a:lstStyle/>
          <a:p>
            <a:r>
              <a:rPr lang="en-US" sz="3200" dirty="0"/>
              <a:t>Culture varied </a:t>
            </a:r>
            <a:endParaRPr lang="en-US" sz="3200" dirty="0" smtClean="0"/>
          </a:p>
          <a:p>
            <a:pPr lvl="1"/>
            <a:r>
              <a:rPr lang="en-US" dirty="0" smtClean="0"/>
              <a:t>Influenced </a:t>
            </a:r>
            <a:r>
              <a:rPr lang="en-US" dirty="0"/>
              <a:t>by Africa, Europe, &amp; Asia</a:t>
            </a:r>
          </a:p>
          <a:p>
            <a:r>
              <a:rPr lang="en-US" sz="3200" dirty="0"/>
              <a:t>Constantinople becomes Ottoman capital </a:t>
            </a:r>
            <a:endParaRPr lang="en-US" sz="3200" dirty="0" smtClean="0"/>
          </a:p>
          <a:p>
            <a:pPr lvl="1"/>
            <a:r>
              <a:rPr lang="en-US" sz="2800" dirty="0" smtClean="0"/>
              <a:t>restored </a:t>
            </a:r>
            <a:r>
              <a:rPr lang="en-US" sz="2800" dirty="0"/>
              <a:t>to its ancient glory</a:t>
            </a:r>
          </a:p>
          <a:p>
            <a:pPr lvl="1"/>
            <a:r>
              <a:rPr lang="en-US" sz="2800" dirty="0"/>
              <a:t>Aqueducts built, markets reopened, &amp; defenses repaired</a:t>
            </a:r>
          </a:p>
          <a:p>
            <a:r>
              <a:rPr lang="en-US" sz="3200" dirty="0"/>
              <a:t>Saint Sophia converted into a mosque</a:t>
            </a:r>
          </a:p>
          <a:p>
            <a:r>
              <a:rPr lang="en-US" sz="3200" dirty="0" err="1"/>
              <a:t>Suleymaniye</a:t>
            </a:r>
            <a:r>
              <a:rPr lang="en-US" sz="3200" dirty="0"/>
              <a:t> mosque built by </a:t>
            </a:r>
            <a:r>
              <a:rPr lang="en-US" sz="3200" dirty="0" smtClean="0"/>
              <a:t>Suleiman </a:t>
            </a:r>
            <a:r>
              <a:rPr lang="en-US" sz="3200" dirty="0"/>
              <a:t>the Magnificent, 16</a:t>
            </a:r>
            <a:r>
              <a:rPr lang="en-US" sz="3200" baseline="30000" dirty="0"/>
              <a:t>th</a:t>
            </a:r>
            <a:r>
              <a:rPr lang="en-US" sz="3200" dirty="0"/>
              <a:t>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Custom 1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4A7B29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1768</TotalTime>
  <Words>308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The Islamic Empires: the Ottoman Empire</vt:lpstr>
      <vt:lpstr>Introduction </vt:lpstr>
      <vt:lpstr>PowerPoint Presentation</vt:lpstr>
      <vt:lpstr>The Ottomans </vt:lpstr>
      <vt:lpstr>PowerPoint Presentation</vt:lpstr>
      <vt:lpstr>A State Geared to Warfare </vt:lpstr>
      <vt:lpstr>PowerPoint Presentation</vt:lpstr>
      <vt:lpstr>The Sultans &amp; Their Court </vt:lpstr>
      <vt:lpstr>Constantinople Restored &amp; Ottoman Culture </vt:lpstr>
      <vt:lpstr>PowerPoint Presentation</vt:lpstr>
      <vt:lpstr>PowerPoint Presentation</vt:lpstr>
      <vt:lpstr>Problems and Ottoman Decline </vt:lpstr>
      <vt:lpstr>PowerPoint Presentation</vt:lpstr>
      <vt:lpstr>Military Reverses and the Ottoman retreat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the West</dc:title>
  <dc:creator>Phillip Thurmond</dc:creator>
  <cp:lastModifiedBy>Phillip Thurmond</cp:lastModifiedBy>
  <cp:revision>18</cp:revision>
  <dcterms:created xsi:type="dcterms:W3CDTF">2016-01-05T20:32:33Z</dcterms:created>
  <dcterms:modified xsi:type="dcterms:W3CDTF">2018-11-05T16:28:01Z</dcterms:modified>
</cp:coreProperties>
</file>