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58" r:id="rId5"/>
    <p:sldId id="271" r:id="rId6"/>
    <p:sldId id="259" r:id="rId7"/>
    <p:sldId id="260" r:id="rId8"/>
    <p:sldId id="261" r:id="rId9"/>
    <p:sldId id="262" r:id="rId10"/>
    <p:sldId id="273" r:id="rId11"/>
    <p:sldId id="263" r:id="rId12"/>
    <p:sldId id="264" r:id="rId13"/>
    <p:sldId id="265" r:id="rId14"/>
    <p:sldId id="274" r:id="rId15"/>
    <p:sldId id="266" r:id="rId16"/>
    <p:sldId id="267" r:id="rId17"/>
    <p:sldId id="268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Rise of Islam and the </a:t>
            </a:r>
            <a:br>
              <a:rPr lang="en-US" dirty="0"/>
            </a:br>
            <a:r>
              <a:rPr lang="en-US" dirty="0"/>
              <a:t>First Islamic Empires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12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7893" cy="685800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01914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Succession and the Sunni – Shiite split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706" y="2222287"/>
            <a:ext cx="5554880" cy="4373385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err="1"/>
              <a:t>Uthman</a:t>
            </a:r>
            <a:r>
              <a:rPr lang="en-US" sz="2600" dirty="0"/>
              <a:t> - 3rd caliph</a:t>
            </a:r>
          </a:p>
          <a:p>
            <a:pPr lvl="1"/>
            <a:r>
              <a:rPr lang="en-US" sz="2300" dirty="0"/>
              <a:t>unpopular because he was chosen by the Umayyad</a:t>
            </a:r>
          </a:p>
          <a:p>
            <a:pPr lvl="1"/>
            <a:r>
              <a:rPr lang="en-US" sz="2300" dirty="0"/>
              <a:t>Murdered by disobedient warriors</a:t>
            </a:r>
          </a:p>
          <a:p>
            <a:pPr lvl="1"/>
            <a:r>
              <a:rPr lang="en-US" sz="2300" dirty="0"/>
              <a:t>Ali proclaimed caliph causing a split within Islam</a:t>
            </a:r>
          </a:p>
          <a:p>
            <a:r>
              <a:rPr lang="en-US" sz="2600" dirty="0"/>
              <a:t>Ali- </a:t>
            </a:r>
            <a:r>
              <a:rPr lang="en-US" sz="2600" dirty="0" err="1"/>
              <a:t>Muhammads</a:t>
            </a:r>
            <a:r>
              <a:rPr lang="en-US" sz="2600" dirty="0"/>
              <a:t> son in law</a:t>
            </a:r>
          </a:p>
          <a:p>
            <a:pPr lvl="1"/>
            <a:r>
              <a:rPr lang="en-US" sz="2300" dirty="0"/>
              <a:t>Rejected by </a:t>
            </a:r>
            <a:r>
              <a:rPr lang="en-US" sz="2300" dirty="0" err="1"/>
              <a:t>Umayyads</a:t>
            </a:r>
            <a:r>
              <a:rPr lang="en-US" sz="2300" dirty="0"/>
              <a:t> as caliph</a:t>
            </a:r>
          </a:p>
          <a:p>
            <a:pPr lvl="1"/>
            <a:r>
              <a:rPr lang="en-US" sz="2300" dirty="0"/>
              <a:t>Loses support because he tries to mediate with </a:t>
            </a:r>
            <a:r>
              <a:rPr lang="en-US" sz="2300" dirty="0" err="1"/>
              <a:t>Umayyads</a:t>
            </a:r>
            <a:endParaRPr lang="en-US" sz="2300" dirty="0"/>
          </a:p>
          <a:p>
            <a:pPr lvl="1"/>
            <a:r>
              <a:rPr lang="en-US" sz="2300" dirty="0"/>
              <a:t>Assassinated, 661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100" dirty="0"/>
              <a:t>Sunni’s believe that the caliph should be elected by the </a:t>
            </a:r>
            <a:r>
              <a:rPr lang="en-US" sz="3100" dirty="0" err="1"/>
              <a:t>umma</a:t>
            </a:r>
            <a:r>
              <a:rPr lang="en-US" sz="3100" dirty="0"/>
              <a:t>.  Shiites (Shi’a Muslims) believe that the caliph should be the direct descendent of Muhammad. </a:t>
            </a:r>
          </a:p>
          <a:p>
            <a:endParaRPr lang="en-US" sz="3100" dirty="0"/>
          </a:p>
          <a:p>
            <a:endParaRPr lang="en-US" sz="3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0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Arab conquest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642012"/>
            <a:ext cx="10554574" cy="3636511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sz="2800" dirty="0"/>
              <a:t>Motives for Arab Conquests​</a:t>
            </a:r>
          </a:p>
          <a:p>
            <a:pPr lvl="1" fontAlgn="base"/>
            <a:r>
              <a:rPr lang="en-US" sz="2800" dirty="0"/>
              <a:t>Booty – loot/goods​ (treasure) </a:t>
            </a:r>
          </a:p>
          <a:p>
            <a:pPr lvl="1" fontAlgn="base"/>
            <a:r>
              <a:rPr lang="en-US" sz="2600" dirty="0"/>
              <a:t>Conversions​</a:t>
            </a:r>
          </a:p>
          <a:p>
            <a:pPr lvl="1" fontAlgn="base"/>
            <a:r>
              <a:rPr lang="en-US" sz="2600" dirty="0"/>
              <a:t>Jihads – holy war to forcibly spread the Muslim faith</a:t>
            </a:r>
          </a:p>
          <a:p>
            <a:pPr fontAlgn="base"/>
            <a:endParaRPr lang="en-US" sz="2800" dirty="0"/>
          </a:p>
          <a:p>
            <a:pPr fontAlgn="base"/>
            <a:r>
              <a:rPr lang="en-US" sz="2800" dirty="0"/>
              <a:t>Spread for two reasons </a:t>
            </a:r>
          </a:p>
          <a:p>
            <a:pPr lvl="1" fontAlgn="base"/>
            <a:r>
              <a:rPr lang="en-US" sz="2800" dirty="0"/>
              <a:t>Trade and Invasion </a:t>
            </a:r>
          </a:p>
          <a:p>
            <a:pPr marL="457200" lvl="1" indent="0" fontAlgn="base">
              <a:buNone/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438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Spread and Decline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49204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Spread conquests into</a:t>
            </a:r>
          </a:p>
          <a:p>
            <a:pPr lvl="1"/>
            <a:r>
              <a:rPr lang="en-US" sz="2200" dirty="0"/>
              <a:t> Central Asia</a:t>
            </a:r>
          </a:p>
          <a:p>
            <a:pPr lvl="2"/>
            <a:r>
              <a:rPr lang="en-US" sz="1900" dirty="0"/>
              <a:t>Islam rivaled with Buddhism</a:t>
            </a:r>
          </a:p>
          <a:p>
            <a:pPr lvl="1"/>
            <a:r>
              <a:rPr lang="en-US" sz="2200" dirty="0"/>
              <a:t>Northwest India</a:t>
            </a:r>
          </a:p>
          <a:p>
            <a:pPr lvl="1"/>
            <a:r>
              <a:rPr lang="en-US" sz="2200" dirty="0"/>
              <a:t>North Africa</a:t>
            </a:r>
          </a:p>
          <a:p>
            <a:r>
              <a:rPr lang="en-US" sz="2600" dirty="0"/>
              <a:t>Expansion into northern Europe blocked by Charles Martel and the Franks </a:t>
            </a:r>
          </a:p>
          <a:p>
            <a:pPr lvl="1"/>
            <a:r>
              <a:rPr lang="en-US" sz="2400" dirty="0"/>
              <a:t>Battle of Tours in 732</a:t>
            </a:r>
          </a:p>
          <a:p>
            <a:r>
              <a:rPr lang="en-US" sz="2600" dirty="0"/>
              <a:t>Center of Islam shifts from Mecca to Damascus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355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9074" cy="685800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4611"/>
            <a:ext cx="12192001" cy="69026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981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Spread and Decline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1741996"/>
            <a:ext cx="10554574" cy="4086149"/>
          </a:xfrm>
        </p:spPr>
        <p:txBody>
          <a:bodyPr/>
          <a:lstStyle/>
          <a:p>
            <a:r>
              <a:rPr lang="en-US" sz="2800" dirty="0"/>
              <a:t>Weakening of the Umayyad</a:t>
            </a:r>
          </a:p>
          <a:p>
            <a:pPr lvl="1"/>
            <a:r>
              <a:rPr lang="en-US" sz="2600" dirty="0"/>
              <a:t>Alienation of Muslim faith led to revolts</a:t>
            </a:r>
          </a:p>
          <a:p>
            <a:pPr lvl="1"/>
            <a:r>
              <a:rPr lang="en-US" sz="2600" dirty="0"/>
              <a:t>The Abbasid Revolt in </a:t>
            </a:r>
            <a:r>
              <a:rPr lang="en-US" sz="2600" dirty="0" err="1"/>
              <a:t>Merv</a:t>
            </a:r>
            <a:endParaRPr lang="en-US" sz="2600" dirty="0"/>
          </a:p>
          <a:p>
            <a:pPr lvl="2"/>
            <a:r>
              <a:rPr lang="en-US" sz="2200" dirty="0"/>
              <a:t>Supported by Shiites &amp; </a:t>
            </a:r>
            <a:r>
              <a:rPr lang="en-US" sz="2200" dirty="0" err="1"/>
              <a:t>Malwai</a:t>
            </a:r>
            <a:r>
              <a:rPr lang="en-US" sz="2200" dirty="0"/>
              <a:t> (non-Arab converts) </a:t>
            </a:r>
          </a:p>
          <a:p>
            <a:pPr lvl="2"/>
            <a:r>
              <a:rPr lang="en-US" sz="2200" dirty="0"/>
              <a:t>Defeated </a:t>
            </a:r>
            <a:r>
              <a:rPr lang="en-US" sz="2200" dirty="0" err="1"/>
              <a:t>Umayyads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340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Early Abbasid Era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370068"/>
            <a:ext cx="10554574" cy="3636511"/>
          </a:xfrm>
        </p:spPr>
        <p:txBody>
          <a:bodyPr/>
          <a:lstStyle/>
          <a:p>
            <a:pPr fontAlgn="base"/>
            <a:r>
              <a:rPr lang="en-US" sz="2800" dirty="0"/>
              <a:t>Islam became a universal religion </a:t>
            </a:r>
          </a:p>
          <a:p>
            <a:pPr fontAlgn="base"/>
            <a:r>
              <a:rPr lang="en-US" sz="2800" dirty="0"/>
              <a:t>Sunni rule​ (dominate sect) </a:t>
            </a:r>
          </a:p>
          <a:p>
            <a:pPr fontAlgn="base"/>
            <a:r>
              <a:rPr lang="en-US" sz="2800" dirty="0"/>
              <a:t>Suppressed Shiites​</a:t>
            </a:r>
          </a:p>
          <a:p>
            <a:pPr lvl="1" fontAlgn="base"/>
            <a:r>
              <a:rPr lang="en-US" sz="2600" dirty="0"/>
              <a:t>Seen as heretics​</a:t>
            </a:r>
          </a:p>
          <a:p>
            <a:pPr fontAlgn="base"/>
            <a:r>
              <a:rPr lang="en-US" sz="2800" dirty="0"/>
              <a:t>Baghdad​ becomes the capital </a:t>
            </a:r>
          </a:p>
          <a:p>
            <a:pPr fontAlgn="base"/>
            <a:r>
              <a:rPr lang="en-US" sz="2800" dirty="0"/>
              <a:t>Bureaucratization of Islamic Empire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311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Early Abbasid Era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/>
              <a:t>Islamic Conversion &amp; </a:t>
            </a:r>
            <a:r>
              <a:rPr lang="en-US" sz="3500" dirty="0" err="1"/>
              <a:t>Mawali</a:t>
            </a:r>
            <a:r>
              <a:rPr lang="en-US" sz="3500" dirty="0"/>
              <a:t> acceptance</a:t>
            </a:r>
          </a:p>
          <a:p>
            <a:pPr lvl="1"/>
            <a:r>
              <a:rPr lang="en-US" sz="3000" dirty="0"/>
              <a:t>Integration of Arab &amp; Non-Arab converts</a:t>
            </a:r>
          </a:p>
          <a:p>
            <a:pPr lvl="1"/>
            <a:r>
              <a:rPr lang="en-US" sz="3000" dirty="0"/>
              <a:t>Most converted willingly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02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Commercial Boom, Agrarian Expansion, and Social Standings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564032"/>
            <a:ext cx="10554574" cy="4049204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2800" dirty="0"/>
              <a:t>Dhows – sailing vessels​</a:t>
            </a:r>
          </a:p>
          <a:p>
            <a:pPr fontAlgn="base"/>
            <a:r>
              <a:rPr lang="en-US" sz="2800" dirty="0"/>
              <a:t>Trade with Christians and Jews​</a:t>
            </a:r>
          </a:p>
          <a:p>
            <a:pPr fontAlgn="base"/>
            <a:r>
              <a:rPr lang="en-US" sz="2800" dirty="0"/>
              <a:t>Urbanization</a:t>
            </a:r>
            <a:r>
              <a:rPr lang="en-US" sz="2800"/>
              <a:t>​ increased </a:t>
            </a:r>
            <a:endParaRPr lang="en-US" sz="2800" dirty="0"/>
          </a:p>
          <a:p>
            <a:pPr fontAlgn="base"/>
            <a:r>
              <a:rPr lang="en-US" sz="2800" dirty="0"/>
              <a:t>Government &amp; private workshops​</a:t>
            </a:r>
          </a:p>
          <a:p>
            <a:pPr fontAlgn="base"/>
            <a:r>
              <a:rPr lang="en-US" sz="2800" dirty="0"/>
              <a:t>Artisans poorly paid​</a:t>
            </a:r>
          </a:p>
          <a:p>
            <a:pPr fontAlgn="base"/>
            <a:r>
              <a:rPr lang="en-US" sz="2800" dirty="0"/>
              <a:t>Slaves did labor and unskilled work​</a:t>
            </a:r>
          </a:p>
          <a:p>
            <a:pPr fontAlgn="base"/>
            <a:r>
              <a:rPr lang="en-US" sz="2800" dirty="0" err="1"/>
              <a:t>Ayan</a:t>
            </a:r>
            <a:r>
              <a:rPr lang="en-US" sz="2800" dirty="0"/>
              <a:t> – landowning elite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819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3" y="432197"/>
            <a:ext cx="11892197" cy="1243589"/>
          </a:xfrm>
        </p:spPr>
        <p:txBody>
          <a:bodyPr/>
          <a:lstStyle/>
          <a:p>
            <a:r>
              <a:rPr lang="en-US" dirty="0"/>
              <a:t>The Life of Muhammad and the genesis of Islam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63523"/>
          </a:xfrm>
        </p:spPr>
        <p:txBody>
          <a:bodyPr/>
          <a:lstStyle/>
          <a:p>
            <a:pPr fontAlgn="base"/>
            <a:r>
              <a:rPr lang="en-US" sz="2800" dirty="0"/>
              <a:t>Mesopotamia, Byzantine &amp; Sasanian empires established monotheistic religions​</a:t>
            </a:r>
          </a:p>
          <a:p>
            <a:pPr lvl="1" fontAlgn="base"/>
            <a:r>
              <a:rPr lang="en-US" sz="2400" dirty="0"/>
              <a:t>Christianity &amp; Judaism​</a:t>
            </a:r>
          </a:p>
          <a:p>
            <a:pPr fontAlgn="base"/>
            <a:r>
              <a:rPr lang="en-US" sz="2800" dirty="0"/>
              <a:t>Muhammad influenced the worship of a single, almighty god​</a:t>
            </a:r>
          </a:p>
          <a:p>
            <a:pPr lvl="1" fontAlgn="base"/>
            <a:r>
              <a:rPr lang="en-US" sz="2400" dirty="0"/>
              <a:t>Orphaned​</a:t>
            </a:r>
          </a:p>
          <a:p>
            <a:pPr lvl="1" fontAlgn="base"/>
            <a:r>
              <a:rPr lang="en-US" sz="2400" dirty="0"/>
              <a:t>Resided in Mecca as a trader</a:t>
            </a:r>
          </a:p>
          <a:p>
            <a:pPr lvl="1" fontAlgn="base"/>
            <a:r>
              <a:rPr lang="en-US" sz="2400" dirty="0"/>
              <a:t>Married the widow Khadijah</a:t>
            </a:r>
          </a:p>
          <a:p>
            <a:pPr lvl="1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469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8674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82" y="447188"/>
            <a:ext cx="11872210" cy="946897"/>
          </a:xfrm>
        </p:spPr>
        <p:txBody>
          <a:bodyPr/>
          <a:lstStyle/>
          <a:p>
            <a:r>
              <a:rPr lang="en-US" dirty="0"/>
              <a:t>The life of Muhammad and the Genesis of Islam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3200" dirty="0"/>
              <a:t>Muhammad revelations from Allah via the angel Gabriel in 610 CE​</a:t>
            </a:r>
          </a:p>
          <a:p>
            <a:pPr fontAlgn="base"/>
            <a:r>
              <a:rPr lang="en-US" sz="3200" dirty="0"/>
              <a:t>Revelations written in Arabic &amp; collected in the Qur’an​ (Koran)</a:t>
            </a:r>
          </a:p>
          <a:p>
            <a:pPr lvl="1" fontAlgn="base"/>
            <a:r>
              <a:rPr lang="en-US" sz="2800" dirty="0"/>
              <a:t>Basis for Islam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3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771"/>
            <a:ext cx="12192001" cy="687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21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21" y="447188"/>
            <a:ext cx="11932171" cy="970450"/>
          </a:xfrm>
        </p:spPr>
        <p:txBody>
          <a:bodyPr/>
          <a:lstStyle/>
          <a:p>
            <a:r>
              <a:rPr lang="en-US" dirty="0"/>
              <a:t>The life of Muhammad and the Genesis of Islam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93306"/>
          </a:xfrm>
        </p:spPr>
        <p:txBody>
          <a:bodyPr/>
          <a:lstStyle/>
          <a:p>
            <a:pPr fontAlgn="base"/>
            <a:r>
              <a:rPr lang="en-US" sz="2400" dirty="0"/>
              <a:t>Muhammad seen as a threat by </a:t>
            </a:r>
            <a:r>
              <a:rPr lang="en-US" sz="2400" dirty="0" err="1"/>
              <a:t>Umayyads</a:t>
            </a:r>
            <a:r>
              <a:rPr lang="en-US" sz="2400" dirty="0"/>
              <a:t> ​</a:t>
            </a:r>
          </a:p>
          <a:p>
            <a:pPr lvl="1" fontAlgn="base"/>
            <a:r>
              <a:rPr lang="en-US" sz="2200" dirty="0"/>
              <a:t>Plotted to murder him​</a:t>
            </a:r>
          </a:p>
          <a:p>
            <a:pPr lvl="1" fontAlgn="base"/>
            <a:r>
              <a:rPr lang="en-US" sz="2200" dirty="0"/>
              <a:t>Threatened gods of Ka’ba</a:t>
            </a:r>
          </a:p>
          <a:p>
            <a:pPr fontAlgn="base"/>
            <a:r>
              <a:rPr lang="en-US" sz="2400" dirty="0" err="1"/>
              <a:t>Hijra</a:t>
            </a:r>
            <a:r>
              <a:rPr lang="en-US" sz="2400" dirty="0"/>
              <a:t> – Muhammad’s flight to Medina marking the first year of the Islamic calendar​</a:t>
            </a:r>
          </a:p>
          <a:p>
            <a:pPr fontAlgn="base"/>
            <a:r>
              <a:rPr lang="en-US" sz="2400" dirty="0"/>
              <a:t>Quraysh launched a series of attacks on Muhammad and his followers in Medina​</a:t>
            </a:r>
          </a:p>
          <a:p>
            <a:pPr fontAlgn="base"/>
            <a:r>
              <a:rPr lang="en-US" sz="2400" dirty="0"/>
              <a:t>Proclaimed Allah as the one true god by smashing idols on the Ka’ba​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46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Islam in the Arab World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675" y="2970432"/>
            <a:ext cx="5185873" cy="3638763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/>
              <a:t>Offered monotheism equal to Christianity &amp; Judaism​</a:t>
            </a:r>
          </a:p>
          <a:p>
            <a:pPr fontAlgn="base"/>
            <a:r>
              <a:rPr lang="en-US" sz="2400" dirty="0"/>
              <a:t>Distinctively Arab in origin​</a:t>
            </a:r>
          </a:p>
          <a:p>
            <a:pPr fontAlgn="base"/>
            <a:r>
              <a:rPr lang="en-US" sz="2400" dirty="0" err="1"/>
              <a:t>Umma</a:t>
            </a:r>
            <a:r>
              <a:rPr lang="en-US" sz="2400" dirty="0"/>
              <a:t> (Islamic community) offered political unity for tribal boundaries​</a:t>
            </a:r>
          </a:p>
          <a:p>
            <a:pPr fontAlgn="base"/>
            <a:r>
              <a:rPr lang="en-US" sz="2400" dirty="0"/>
              <a:t>Bedouins unite and conquered Middle East​</a:t>
            </a:r>
          </a:p>
          <a:p>
            <a:pPr fontAlgn="base"/>
            <a:endParaRPr lang="en-US" dirty="0"/>
          </a:p>
          <a:p>
            <a:pPr marL="0" indent="0" fontAlgn="base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400" dirty="0"/>
              <a:t>Islam provided ethics​</a:t>
            </a:r>
          </a:p>
          <a:p>
            <a:pPr lvl="1" fontAlgn="base"/>
            <a:r>
              <a:rPr lang="en-US" sz="2200" dirty="0"/>
              <a:t>Zakat – tax for charity​</a:t>
            </a:r>
          </a:p>
          <a:p>
            <a:pPr fontAlgn="base"/>
            <a:r>
              <a:rPr lang="en-US" sz="2400" dirty="0"/>
              <a:t>Muhammad’s teachings &amp; revelations in the Qur’an regulated all aspects of Muslim life​</a:t>
            </a:r>
          </a:p>
          <a:p>
            <a:pPr fontAlgn="base"/>
            <a:r>
              <a:rPr lang="en-US" sz="2400" dirty="0"/>
              <a:t>Provided a last Judgment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045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elements of Islam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10000" y="2536324"/>
            <a:ext cx="10554574" cy="3636511"/>
          </a:xfrm>
        </p:spPr>
        <p:txBody>
          <a:bodyPr/>
          <a:lstStyle/>
          <a:p>
            <a:pPr fontAlgn="base"/>
            <a:r>
              <a:rPr lang="en-US" sz="3200" dirty="0"/>
              <a:t>Monotheism​</a:t>
            </a:r>
          </a:p>
          <a:p>
            <a:pPr fontAlgn="base"/>
            <a:r>
              <a:rPr lang="en-US" sz="3200" dirty="0"/>
              <a:t>Ethics​</a:t>
            </a:r>
          </a:p>
          <a:p>
            <a:pPr fontAlgn="base"/>
            <a:r>
              <a:rPr lang="en-US" sz="3200" dirty="0"/>
              <a:t>Legal codes​</a:t>
            </a:r>
          </a:p>
          <a:p>
            <a:pPr fontAlgn="base"/>
            <a:r>
              <a:rPr lang="en-US" sz="3200" dirty="0"/>
              <a:t>Sense of community​</a:t>
            </a:r>
          </a:p>
          <a:p>
            <a:pPr fontAlgn="base"/>
            <a:r>
              <a:rPr lang="en-US" sz="3200" dirty="0"/>
              <a:t>Egalitarianism​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962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Arab empire of the Umayyad's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There was a leadership crisis after Muhammad’s death (633 CE)</a:t>
            </a:r>
          </a:p>
          <a:p>
            <a:r>
              <a:rPr lang="en-US" sz="2800" dirty="0"/>
              <a:t>Abu Bakr</a:t>
            </a:r>
          </a:p>
          <a:p>
            <a:pPr lvl="1"/>
            <a:r>
              <a:rPr lang="en-US" sz="2400" dirty="0"/>
              <a:t>Succeeded Muhammad as the 1</a:t>
            </a:r>
            <a:r>
              <a:rPr lang="en-US" sz="2400" baseline="30000" dirty="0"/>
              <a:t>st</a:t>
            </a:r>
            <a:r>
              <a:rPr lang="en-US" sz="2400" dirty="0"/>
              <a:t> Caliph (political and religious leader of Islam) </a:t>
            </a:r>
          </a:p>
          <a:p>
            <a:r>
              <a:rPr lang="en-US" sz="2800" dirty="0" err="1"/>
              <a:t>Ridda</a:t>
            </a:r>
            <a:r>
              <a:rPr lang="en-US" sz="2800" dirty="0"/>
              <a:t> Wars </a:t>
            </a:r>
          </a:p>
          <a:p>
            <a:pPr lvl="1"/>
            <a:r>
              <a:rPr lang="en-US" sz="2400" dirty="0"/>
              <a:t>defeat of rival prophets</a:t>
            </a:r>
          </a:p>
          <a:p>
            <a:pPr lvl="1"/>
            <a:r>
              <a:rPr lang="en-US" sz="2400" dirty="0"/>
              <a:t>Restores unity of Islam</a:t>
            </a:r>
          </a:p>
        </p:txBody>
      </p:sp>
    </p:spTree>
    <p:extLst>
      <p:ext uri="{BB962C8B-B14F-4D97-AF65-F5344CB8AC3E}">
        <p14:creationId xmlns:p14="http://schemas.microsoft.com/office/powerpoint/2010/main" val="2019132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9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2C67E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508</TotalTime>
  <Words>389</Words>
  <Application>Microsoft Office PowerPoint</Application>
  <PresentationFormat>Widescreen</PresentationFormat>
  <Paragraphs>95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Century Gothic</vt:lpstr>
      <vt:lpstr>Wingdings 2</vt:lpstr>
      <vt:lpstr>Quotable</vt:lpstr>
      <vt:lpstr>Rise of Islam and the  First Islamic Empires </vt:lpstr>
      <vt:lpstr>The Life of Muhammad and the genesis of Islam </vt:lpstr>
      <vt:lpstr>PowerPoint Presentation</vt:lpstr>
      <vt:lpstr>The life of Muhammad and the Genesis of Islam </vt:lpstr>
      <vt:lpstr>PowerPoint Presentation</vt:lpstr>
      <vt:lpstr>The life of Muhammad and the Genesis of Islam </vt:lpstr>
      <vt:lpstr>Reasons for Islam in the Arab World </vt:lpstr>
      <vt:lpstr>Universal elements of Islam </vt:lpstr>
      <vt:lpstr>Arab empire of the Umayyad's </vt:lpstr>
      <vt:lpstr>PowerPoint Presentation</vt:lpstr>
      <vt:lpstr>Succession and the Sunni – Shiite split</vt:lpstr>
      <vt:lpstr>Reasons for Arab conquest </vt:lpstr>
      <vt:lpstr>Spread and Decline</vt:lpstr>
      <vt:lpstr>PowerPoint Presentation</vt:lpstr>
      <vt:lpstr>Spread and Decline</vt:lpstr>
      <vt:lpstr>The Early Abbasid Era </vt:lpstr>
      <vt:lpstr>The Early Abbasid Era </vt:lpstr>
      <vt:lpstr> Commercial Boom, Agrarian Expansion, and Social Standings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of Islam and the  First Islamic Empires</dc:title>
  <dc:creator>Phillip Thurmond</dc:creator>
  <cp:lastModifiedBy>Phillip Thurmond</cp:lastModifiedBy>
  <cp:revision>11</cp:revision>
  <dcterms:created xsi:type="dcterms:W3CDTF">2018-08-27T14:33:04Z</dcterms:created>
  <dcterms:modified xsi:type="dcterms:W3CDTF">2019-08-27T13:29:48Z</dcterms:modified>
</cp:coreProperties>
</file>