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77" r:id="rId9"/>
    <p:sldId id="264" r:id="rId10"/>
    <p:sldId id="278" r:id="rId11"/>
    <p:sldId id="265" r:id="rId12"/>
    <p:sldId id="276" r:id="rId13"/>
    <p:sldId id="266" r:id="rId14"/>
    <p:sldId id="275" r:id="rId15"/>
    <p:sldId id="267" r:id="rId16"/>
    <p:sldId id="274" r:id="rId17"/>
    <p:sldId id="268" r:id="rId18"/>
    <p:sldId id="273" r:id="rId19"/>
    <p:sldId id="269" r:id="rId20"/>
    <p:sldId id="272"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29" autoAdjust="0"/>
  </p:normalViewPr>
  <p:slideViewPr>
    <p:cSldViewPr snapToGrid="0">
      <p:cViewPr>
        <p:scale>
          <a:sx n="34" d="100"/>
          <a:sy n="34" d="100"/>
        </p:scale>
        <p:origin x="1924" y="7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8/9/2019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8/9/2019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8/9/2019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8/9/2019</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8/9/2019</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8/9/2019</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8/9/2019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8/9/2019</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8/9/2019</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8/9/2019</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8/9/2019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8/9/2019</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upload.wikimedia.org/wikipedia/commons/d/d9/Reconquista.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576" y="1711659"/>
            <a:ext cx="5120640" cy="2560320"/>
          </a:xfrm>
        </p:spPr>
        <p:txBody>
          <a:bodyPr/>
          <a:lstStyle/>
          <a:p>
            <a:r>
              <a:rPr lang="en-US" dirty="0"/>
              <a:t>New Monarchies </a:t>
            </a:r>
          </a:p>
        </p:txBody>
      </p:sp>
      <p:sp>
        <p:nvSpPr>
          <p:cNvPr id="3" name="Subtitle 2"/>
          <p:cNvSpPr>
            <a:spLocks noGrp="1"/>
          </p:cNvSpPr>
          <p:nvPr>
            <p:ph type="subTitle" idx="1"/>
          </p:nvPr>
        </p:nvSpPr>
        <p:spPr/>
        <p:txBody>
          <a:bodyPr/>
          <a:lstStyle/>
          <a:p>
            <a:endParaRPr lang="en-US" dirty="0"/>
          </a:p>
        </p:txBody>
      </p:sp>
      <p:pic>
        <p:nvPicPr>
          <p:cNvPr id="8" name="Picture Placeholder 7">
            <a:extLst>
              <a:ext uri="{FF2B5EF4-FFF2-40B4-BE49-F238E27FC236}">
                <a16:creationId xmlns:a16="http://schemas.microsoft.com/office/drawing/2014/main" id="{E7F6DFBB-9894-4C8C-AEC7-74C256AC558F}"/>
              </a:ext>
            </a:extLst>
          </p:cNvPr>
          <p:cNvPicPr>
            <a:picLocks noGrp="1" noChangeAspect="1"/>
          </p:cNvPicPr>
          <p:nvPr>
            <p:ph type="pic" sz="quarter" idx="10"/>
          </p:nvPr>
        </p:nvPicPr>
        <p:blipFill>
          <a:blip r:embed="rId3"/>
          <a:srcRect l="382" r="382"/>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D7F5-ECEA-4174-B7B8-E55337C0181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88D2C84-3340-4A3F-AA45-429EF365FF53}"/>
              </a:ext>
            </a:extLst>
          </p:cNvPr>
          <p:cNvPicPr>
            <a:picLocks noGrp="1" noChangeAspect="1"/>
          </p:cNvPicPr>
          <p:nvPr>
            <p:ph idx="1"/>
          </p:nvPr>
        </p:nvPicPr>
        <p:blipFill>
          <a:blip r:embed="rId2"/>
          <a:stretch>
            <a:fillRect/>
          </a:stretch>
        </p:blipFill>
        <p:spPr>
          <a:xfrm>
            <a:off x="2748793" y="30276"/>
            <a:ext cx="6480932" cy="6827724"/>
          </a:xfrm>
        </p:spPr>
      </p:pic>
    </p:spTree>
    <p:extLst>
      <p:ext uri="{BB962C8B-B14F-4D97-AF65-F5344CB8AC3E}">
        <p14:creationId xmlns:p14="http://schemas.microsoft.com/office/powerpoint/2010/main" val="208671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BC08-0D58-4671-97E6-EC6AFC7E8D33}"/>
              </a:ext>
            </a:extLst>
          </p:cNvPr>
          <p:cNvSpPr>
            <a:spLocks noGrp="1"/>
          </p:cNvSpPr>
          <p:nvPr>
            <p:ph type="title"/>
          </p:nvPr>
        </p:nvSpPr>
        <p:spPr/>
        <p:txBody>
          <a:bodyPr/>
          <a:lstStyle/>
          <a:p>
            <a:r>
              <a:rPr lang="en-US" dirty="0"/>
              <a:t>England </a:t>
            </a:r>
          </a:p>
        </p:txBody>
      </p:sp>
      <p:sp>
        <p:nvSpPr>
          <p:cNvPr id="3" name="Content Placeholder 2">
            <a:extLst>
              <a:ext uri="{FF2B5EF4-FFF2-40B4-BE49-F238E27FC236}">
                <a16:creationId xmlns:a16="http://schemas.microsoft.com/office/drawing/2014/main" id="{DD8A2ED1-F34C-438E-9FC3-82B0AF37100E}"/>
              </a:ext>
            </a:extLst>
          </p:cNvPr>
          <p:cNvSpPr>
            <a:spLocks noGrp="1"/>
          </p:cNvSpPr>
          <p:nvPr>
            <p:ph idx="1"/>
          </p:nvPr>
        </p:nvSpPr>
        <p:spPr>
          <a:xfrm>
            <a:off x="1295400" y="1781175"/>
            <a:ext cx="9601200" cy="4343400"/>
          </a:xfrm>
        </p:spPr>
        <p:txBody>
          <a:bodyPr>
            <a:normAutofit/>
          </a:bodyPr>
          <a:lstStyle/>
          <a:p>
            <a:r>
              <a:rPr lang="en-US" dirty="0">
                <a:cs typeface="Times New Roman" panose="02020603050405020304" pitchFamily="18" charset="0"/>
              </a:rPr>
              <a:t>War of the Roses (1455-1477)</a:t>
            </a:r>
          </a:p>
          <a:p>
            <a:pPr lvl="1"/>
            <a:r>
              <a:rPr lang="en-US" dirty="0">
                <a:cs typeface="Times New Roman" panose="02020603050405020304" pitchFamily="18" charset="0"/>
              </a:rPr>
              <a:t>Two noble families, the House of York and the House of Lancaster, fought a civil war to gain the crown.</a:t>
            </a:r>
          </a:p>
          <a:p>
            <a:pPr lvl="1"/>
            <a:r>
              <a:rPr lang="en-US" dirty="0">
                <a:cs typeface="Times New Roman" panose="02020603050405020304" pitchFamily="18" charset="0"/>
              </a:rPr>
              <a:t>Yorkists were victorious and gave rise to the Tudor dynasty (which would rule England until 1603).</a:t>
            </a:r>
          </a:p>
          <a:p>
            <a:pPr>
              <a:defRPr/>
            </a:pPr>
            <a:r>
              <a:rPr lang="en-US" dirty="0">
                <a:cs typeface="Times New Roman" panose="02020603050405020304" pitchFamily="18" charset="0"/>
              </a:rPr>
              <a:t>Henry VII (r. 1489-1509):</a:t>
            </a:r>
          </a:p>
          <a:p>
            <a:pPr lvl="1">
              <a:defRPr/>
            </a:pPr>
            <a:r>
              <a:rPr lang="en-US" dirty="0">
                <a:cs typeface="Times New Roman" panose="02020603050405020304" pitchFamily="18" charset="0"/>
              </a:rPr>
              <a:t>He reduced the influence of the nobility, in part, through the Star Chamber (secret court/trials). </a:t>
            </a:r>
          </a:p>
          <a:p>
            <a:pPr lvl="2">
              <a:defRPr/>
            </a:pPr>
            <a:r>
              <a:rPr lang="en-US" dirty="0">
                <a:cs typeface="Times New Roman" panose="02020603050405020304" pitchFamily="18" charset="0"/>
              </a:rPr>
              <a:t>Nobles were tried without a jury, could not confront witnesses, and were often tortured.</a:t>
            </a:r>
          </a:p>
          <a:p>
            <a:pPr lvl="2">
              <a:defRPr/>
            </a:pPr>
            <a:r>
              <a:rPr lang="en-US" dirty="0">
                <a:cs typeface="Times New Roman" panose="02020603050405020304" pitchFamily="18" charset="0"/>
              </a:rPr>
              <a:t>Nobles were not allowed to have private armies with their own insignias.</a:t>
            </a:r>
          </a:p>
          <a:p>
            <a:endParaRPr lang="en-US" dirty="0"/>
          </a:p>
        </p:txBody>
      </p:sp>
    </p:spTree>
    <p:extLst>
      <p:ext uri="{BB962C8B-B14F-4D97-AF65-F5344CB8AC3E}">
        <p14:creationId xmlns:p14="http://schemas.microsoft.com/office/powerpoint/2010/main" val="10287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7730-B943-4043-8E55-54BDACC9FF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293508-801D-4FA2-8475-B3B0770D1242}"/>
              </a:ext>
            </a:extLst>
          </p:cNvPr>
          <p:cNvPicPr>
            <a:picLocks noGrp="1" noChangeAspect="1"/>
          </p:cNvPicPr>
          <p:nvPr>
            <p:ph idx="1"/>
          </p:nvPr>
        </p:nvPicPr>
        <p:blipFill>
          <a:blip r:embed="rId2"/>
          <a:stretch>
            <a:fillRect/>
          </a:stretch>
        </p:blipFill>
        <p:spPr>
          <a:xfrm>
            <a:off x="0" y="0"/>
            <a:ext cx="12192000" cy="6858000"/>
          </a:xfrm>
        </p:spPr>
      </p:pic>
      <p:pic>
        <p:nvPicPr>
          <p:cNvPr id="7" name="Picture 6">
            <a:extLst>
              <a:ext uri="{FF2B5EF4-FFF2-40B4-BE49-F238E27FC236}">
                <a16:creationId xmlns:a16="http://schemas.microsoft.com/office/drawing/2014/main" id="{C8C4FFD2-149D-465A-AA89-AACF8C125D9D}"/>
              </a:ext>
            </a:extLst>
          </p:cNvPr>
          <p:cNvPicPr>
            <a:picLocks noChangeAspect="1"/>
          </p:cNvPicPr>
          <p:nvPr/>
        </p:nvPicPr>
        <p:blipFill>
          <a:blip r:embed="rId3"/>
          <a:stretch>
            <a:fillRect/>
          </a:stretch>
        </p:blipFill>
        <p:spPr>
          <a:xfrm>
            <a:off x="3219450" y="-16106"/>
            <a:ext cx="5886450" cy="6874106"/>
          </a:xfrm>
          <a:prstGeom prst="rect">
            <a:avLst/>
          </a:prstGeom>
        </p:spPr>
      </p:pic>
    </p:spTree>
    <p:extLst>
      <p:ext uri="{BB962C8B-B14F-4D97-AF65-F5344CB8AC3E}">
        <p14:creationId xmlns:p14="http://schemas.microsoft.com/office/powerpoint/2010/main" val="179951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124B-DD8A-4BAF-B84A-DA8EB2C4FD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13D668-8BAA-440C-9FAC-FA81FB8E8852}"/>
              </a:ext>
            </a:extLst>
          </p:cNvPr>
          <p:cNvSpPr>
            <a:spLocks noGrp="1"/>
          </p:cNvSpPr>
          <p:nvPr>
            <p:ph idx="1"/>
          </p:nvPr>
        </p:nvSpPr>
        <p:spPr/>
        <p:txBody>
          <a:bodyPr>
            <a:normAutofit lnSpcReduction="10000"/>
          </a:bodyPr>
          <a:lstStyle/>
          <a:p>
            <a:pPr>
              <a:defRPr/>
            </a:pPr>
            <a:r>
              <a:rPr lang="en-US" dirty="0">
                <a:cs typeface="Times New Roman" panose="02020603050405020304" pitchFamily="18" charset="0"/>
              </a:rPr>
              <a:t>The English parliament continued to gain power in its struggle with the crown.</a:t>
            </a:r>
          </a:p>
          <a:p>
            <a:pPr marL="914400" indent="-452438">
              <a:buFontTx/>
              <a:buNone/>
              <a:defRPr/>
            </a:pPr>
            <a:r>
              <a:rPr lang="en-US" dirty="0">
                <a:cs typeface="Times New Roman" panose="02020603050405020304" pitchFamily="18" charset="0"/>
              </a:rPr>
              <a:t>•	Standard governmental procedures of law and taxation were developed.</a:t>
            </a:r>
          </a:p>
          <a:p>
            <a:pPr marL="914400" indent="-452438">
              <a:buFontTx/>
              <a:buNone/>
              <a:defRPr/>
            </a:pPr>
            <a:r>
              <a:rPr lang="en-US" dirty="0">
                <a:cs typeface="Times New Roman" panose="02020603050405020304" pitchFamily="18" charset="0"/>
              </a:rPr>
              <a:t>•	Tudors did not have the power over taxation like the Valois’ in France.</a:t>
            </a:r>
          </a:p>
          <a:p>
            <a:pPr>
              <a:defRPr/>
            </a:pPr>
            <a:r>
              <a:rPr lang="en-US" dirty="0">
                <a:cs typeface="Times New Roman" panose="02020603050405020304" pitchFamily="18" charset="0"/>
              </a:rPr>
              <a:t>Henry VIII (r. 1509-1547)</a:t>
            </a:r>
          </a:p>
          <a:p>
            <a:pPr lvl="1">
              <a:defRPr/>
            </a:pPr>
            <a:r>
              <a:rPr lang="en-US" dirty="0">
                <a:cs typeface="Times New Roman" panose="02020603050405020304" pitchFamily="18" charset="0"/>
              </a:rPr>
              <a:t>He broke away from the Catholic church in 1534 and established the Church of England with the king as its head.</a:t>
            </a:r>
          </a:p>
          <a:p>
            <a:pPr lvl="1">
              <a:defRPr/>
            </a:pPr>
            <a:r>
              <a:rPr lang="en-US" dirty="0">
                <a:cs typeface="Times New Roman" panose="02020603050405020304" pitchFamily="18" charset="0"/>
              </a:rPr>
              <a:t>He oversaw the expansion of the royal bureaucracy and became the most powerful king in English history up to that time.</a:t>
            </a:r>
          </a:p>
          <a:p>
            <a:endParaRPr lang="en-US" dirty="0"/>
          </a:p>
        </p:txBody>
      </p:sp>
    </p:spTree>
    <p:extLst>
      <p:ext uri="{BB962C8B-B14F-4D97-AF65-F5344CB8AC3E}">
        <p14:creationId xmlns:p14="http://schemas.microsoft.com/office/powerpoint/2010/main" val="251450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DAD7-F916-4025-A55E-89E3F2560A19}"/>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6C989176-B4CE-4061-B4FC-29FB7B0F91EA}"/>
              </a:ext>
            </a:extLst>
          </p:cNvPr>
          <p:cNvPicPr>
            <a:picLocks noGrp="1" noChangeAspect="1"/>
          </p:cNvPicPr>
          <p:nvPr>
            <p:ph idx="1"/>
          </p:nvPr>
        </p:nvPicPr>
        <p:blipFill>
          <a:blip r:embed="rId2"/>
          <a:stretch>
            <a:fillRect/>
          </a:stretch>
        </p:blipFill>
        <p:spPr>
          <a:xfrm>
            <a:off x="0" y="476"/>
            <a:ext cx="12192000" cy="6857524"/>
          </a:xfrm>
        </p:spPr>
      </p:pic>
    </p:spTree>
    <p:extLst>
      <p:ext uri="{BB962C8B-B14F-4D97-AF65-F5344CB8AC3E}">
        <p14:creationId xmlns:p14="http://schemas.microsoft.com/office/powerpoint/2010/main" val="409078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0A93-EB84-429C-9977-E01202574C02}"/>
              </a:ext>
            </a:extLst>
          </p:cNvPr>
          <p:cNvSpPr>
            <a:spLocks noGrp="1"/>
          </p:cNvSpPr>
          <p:nvPr>
            <p:ph type="title"/>
          </p:nvPr>
        </p:nvSpPr>
        <p:spPr/>
        <p:txBody>
          <a:bodyPr/>
          <a:lstStyle/>
          <a:p>
            <a:r>
              <a:rPr lang="en-US" dirty="0"/>
              <a:t>Spain </a:t>
            </a:r>
          </a:p>
        </p:txBody>
      </p:sp>
      <p:sp>
        <p:nvSpPr>
          <p:cNvPr id="3" name="Content Placeholder 2">
            <a:extLst>
              <a:ext uri="{FF2B5EF4-FFF2-40B4-BE49-F238E27FC236}">
                <a16:creationId xmlns:a16="http://schemas.microsoft.com/office/drawing/2014/main" id="{DF0E6E8A-A5A3-4E7D-8CC7-3B1FDBDA1F1F}"/>
              </a:ext>
            </a:extLst>
          </p:cNvPr>
          <p:cNvSpPr>
            <a:spLocks noGrp="1"/>
          </p:cNvSpPr>
          <p:nvPr>
            <p:ph idx="1"/>
          </p:nvPr>
        </p:nvSpPr>
        <p:spPr/>
        <p:txBody>
          <a:bodyPr>
            <a:normAutofit/>
          </a:bodyPr>
          <a:lstStyle/>
          <a:p>
            <a:r>
              <a:rPr lang="en-US" dirty="0">
                <a:cs typeface="Times New Roman" panose="02020603050405020304" pitchFamily="18" charset="0"/>
              </a:rPr>
              <a:t>Ferdinand of Aragon (r. 1478-1516) and Isabella of Castile (r. 1474-1504) eventually unified Spain.</a:t>
            </a:r>
          </a:p>
          <a:p>
            <a:pPr>
              <a:defRPr/>
            </a:pPr>
            <a:r>
              <a:rPr lang="en-US" dirty="0">
                <a:cs typeface="Times New Roman" panose="02020603050405020304" pitchFamily="18" charset="0"/>
              </a:rPr>
              <a:t>Reconquista (achieved in 1492)</a:t>
            </a:r>
          </a:p>
          <a:p>
            <a:pPr lvl="1">
              <a:defRPr/>
            </a:pPr>
            <a:r>
              <a:rPr lang="en-US" dirty="0">
                <a:cs typeface="Times New Roman" panose="02020603050405020304" pitchFamily="18" charset="0"/>
              </a:rPr>
              <a:t>Its goal was to remove the last of the Moors and Jews and Christianize Spain.</a:t>
            </a:r>
          </a:p>
          <a:p>
            <a:pPr lvl="2">
              <a:defRPr/>
            </a:pPr>
            <a:r>
              <a:rPr lang="en-US" dirty="0">
                <a:cs typeface="Times New Roman" panose="02020603050405020304" pitchFamily="18" charset="0"/>
              </a:rPr>
              <a:t>The last Muslim stronghold of Granada surrendered in 1492</a:t>
            </a:r>
          </a:p>
          <a:p>
            <a:pPr lvl="1"/>
            <a:r>
              <a:rPr lang="en-US" dirty="0">
                <a:cs typeface="Times New Roman" panose="02020603050405020304" pitchFamily="18" charset="0"/>
              </a:rPr>
              <a:t>The loss of Jews and Moors resulted in a significant decline in the Spanish middle-class.</a:t>
            </a:r>
          </a:p>
          <a:p>
            <a:pPr lvl="1"/>
            <a:r>
              <a:rPr lang="en-US" dirty="0">
                <a:cs typeface="Times New Roman" panose="02020603050405020304" pitchFamily="18" charset="0"/>
              </a:rPr>
              <a:t>A minimum of 165,000 Jews were expelled, about 50,000 were baptized, and 20,000 died when emigrating.</a:t>
            </a:r>
          </a:p>
          <a:p>
            <a:pPr lvl="2"/>
            <a:r>
              <a:rPr lang="en-US" dirty="0">
                <a:cs typeface="Times New Roman" panose="02020603050405020304" pitchFamily="18" charset="0"/>
              </a:rPr>
              <a:t>Many Jews fled to Turkey, North Africa, and northern Europe (e.g. Holland, England, Scandinavia, Italy, and France). </a:t>
            </a:r>
          </a:p>
          <a:p>
            <a:endParaRPr lang="en-US" dirty="0"/>
          </a:p>
        </p:txBody>
      </p:sp>
    </p:spTree>
    <p:extLst>
      <p:ext uri="{BB962C8B-B14F-4D97-AF65-F5344CB8AC3E}">
        <p14:creationId xmlns:p14="http://schemas.microsoft.com/office/powerpoint/2010/main" val="212765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DB9A-FECA-4569-9004-1781938919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4694EC-F27B-48BA-B903-DB7CAE8F20F5}"/>
              </a:ext>
            </a:extLst>
          </p:cNvPr>
          <p:cNvPicPr>
            <a:picLocks noGrp="1" noChangeAspect="1"/>
          </p:cNvPicPr>
          <p:nvPr>
            <p:ph idx="1"/>
          </p:nvPr>
        </p:nvPicPr>
        <p:blipFill>
          <a:blip r:embed="rId2"/>
          <a:stretch>
            <a:fillRect/>
          </a:stretch>
        </p:blipFill>
        <p:spPr>
          <a:xfrm>
            <a:off x="-1" y="15431"/>
            <a:ext cx="12192001" cy="6842570"/>
          </a:xfrm>
        </p:spPr>
      </p:pic>
      <p:pic>
        <p:nvPicPr>
          <p:cNvPr id="6" name="Picture 5" descr="File:Reconquista.jpg">
            <a:hlinkClick r:id="rId3"/>
            <a:extLst>
              <a:ext uri="{FF2B5EF4-FFF2-40B4-BE49-F238E27FC236}">
                <a16:creationId xmlns:a16="http://schemas.microsoft.com/office/drawing/2014/main" id="{B94D6BB5-BE3D-4AAA-BEB9-686FD4A87F3A}"/>
              </a:ext>
            </a:extLst>
          </p:cNvPr>
          <p:cNvPicPr>
            <a:picLocks noChangeAspect="1" noChangeArrowheads="1"/>
          </p:cNvPicPr>
          <p:nvPr/>
        </p:nvPicPr>
        <p:blipFill>
          <a:blip r:embed="rId4" cstate="print">
            <a:extLst/>
          </a:blip>
          <a:srcRect/>
          <a:stretch>
            <a:fillRect/>
          </a:stretch>
        </p:blipFill>
        <p:spPr bwMode="auto">
          <a:xfrm>
            <a:off x="-1" y="0"/>
            <a:ext cx="12192001" cy="6867839"/>
          </a:xfrm>
          <a:prstGeom prst="rect">
            <a:avLst/>
          </a:prstGeom>
          <a:ln>
            <a:noFill/>
          </a:ln>
          <a:effectLst/>
          <a:extLst/>
        </p:spPr>
      </p:pic>
    </p:spTree>
    <p:extLst>
      <p:ext uri="{BB962C8B-B14F-4D97-AF65-F5344CB8AC3E}">
        <p14:creationId xmlns:p14="http://schemas.microsoft.com/office/powerpoint/2010/main" val="118703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75D4-0CC8-4BEA-8AE2-F9B343AA425B}"/>
              </a:ext>
            </a:extLst>
          </p:cNvPr>
          <p:cNvSpPr>
            <a:spLocks noGrp="1"/>
          </p:cNvSpPr>
          <p:nvPr>
            <p:ph type="title"/>
          </p:nvPr>
        </p:nvSpPr>
        <p:spPr>
          <a:xfrm>
            <a:off x="781050" y="217034"/>
            <a:ext cx="9601200" cy="1036850"/>
          </a:xfrm>
        </p:spPr>
        <p:txBody>
          <a:bodyPr/>
          <a:lstStyle/>
          <a:p>
            <a:r>
              <a:rPr lang="en-US" dirty="0"/>
              <a:t>Spanish Inquisition</a:t>
            </a:r>
          </a:p>
        </p:txBody>
      </p:sp>
      <p:sp>
        <p:nvSpPr>
          <p:cNvPr id="3" name="Content Placeholder 2">
            <a:extLst>
              <a:ext uri="{FF2B5EF4-FFF2-40B4-BE49-F238E27FC236}">
                <a16:creationId xmlns:a16="http://schemas.microsoft.com/office/drawing/2014/main" id="{378F5141-675F-4B36-93E3-6E7560D52414}"/>
              </a:ext>
            </a:extLst>
          </p:cNvPr>
          <p:cNvSpPr>
            <a:spLocks noGrp="1"/>
          </p:cNvSpPr>
          <p:nvPr>
            <p:ph idx="1"/>
          </p:nvPr>
        </p:nvSpPr>
        <p:spPr>
          <a:xfrm>
            <a:off x="781050" y="1543050"/>
            <a:ext cx="11153775" cy="5238750"/>
          </a:xfrm>
        </p:spPr>
        <p:txBody>
          <a:bodyPr>
            <a:normAutofit lnSpcReduction="10000"/>
          </a:bodyPr>
          <a:lstStyle/>
          <a:p>
            <a:pPr>
              <a:defRPr/>
            </a:pPr>
            <a:r>
              <a:rPr lang="en-US" dirty="0">
                <a:cs typeface="Times New Roman" panose="02020603050405020304" pitchFamily="18" charset="0"/>
              </a:rPr>
              <a:t>Conceived</a:t>
            </a:r>
            <a:r>
              <a:rPr lang="en-US" b="1" dirty="0">
                <a:cs typeface="Times New Roman" panose="02020603050405020304" pitchFamily="18" charset="0"/>
              </a:rPr>
              <a:t> </a:t>
            </a:r>
            <a:r>
              <a:rPr lang="en-US" dirty="0">
                <a:cs typeface="Times New Roman" panose="02020603050405020304" pitchFamily="18" charset="0"/>
              </a:rPr>
              <a:t>by Isabella</a:t>
            </a:r>
          </a:p>
          <a:p>
            <a:pPr>
              <a:defRPr/>
            </a:pPr>
            <a:r>
              <a:rPr lang="en-US" dirty="0">
                <a:cs typeface="Times New Roman" panose="02020603050405020304" pitchFamily="18" charset="0"/>
              </a:rPr>
              <a:t>The monarchy enforced the authority of the national (Catholic) church.</a:t>
            </a:r>
          </a:p>
          <a:p>
            <a:pPr>
              <a:defRPr/>
            </a:pPr>
            <a:r>
              <a:rPr lang="en-US" dirty="0">
                <a:cs typeface="Times New Roman" panose="02020603050405020304" pitchFamily="18" charset="0"/>
              </a:rPr>
              <a:t>Tomás de Torquemada, a Dominican monk, oversaw the Inquisition.</a:t>
            </a:r>
          </a:p>
          <a:p>
            <a:pPr>
              <a:defRPr/>
            </a:pPr>
            <a:r>
              <a:rPr lang="en-US" dirty="0">
                <a:cs typeface="Times New Roman" panose="02020603050405020304" pitchFamily="18" charset="0"/>
              </a:rPr>
              <a:t>The Inquisition targeted conversos (Jews who had converted to Christianity but were now suspected of backsliding to Judaism.)</a:t>
            </a:r>
          </a:p>
          <a:p>
            <a:pPr marL="914400" indent="-452438">
              <a:buNone/>
              <a:defRPr/>
            </a:pPr>
            <a:r>
              <a:rPr lang="en-US" dirty="0">
                <a:cs typeface="Times New Roman" panose="02020603050405020304" pitchFamily="18" charset="0"/>
              </a:rPr>
              <a:t>•	Thus began a wave of anti-Semitism in certain parts of Europe.</a:t>
            </a:r>
          </a:p>
          <a:p>
            <a:pPr marL="914400" indent="-452438">
              <a:buNone/>
              <a:defRPr/>
            </a:pPr>
            <a:r>
              <a:rPr lang="en-US" dirty="0">
                <a:cs typeface="Times New Roman" panose="02020603050405020304" pitchFamily="18" charset="0"/>
              </a:rPr>
              <a:t>•	In Portugal, 4,000 Jews who refused to leave were massacred in 1506.</a:t>
            </a:r>
          </a:p>
          <a:p>
            <a:pPr marL="914400" indent="-452438">
              <a:buNone/>
              <a:defRPr/>
            </a:pPr>
            <a:r>
              <a:rPr lang="en-US" dirty="0">
                <a:cs typeface="Times New Roman" panose="02020603050405020304" pitchFamily="18" charset="0"/>
              </a:rPr>
              <a:t>•	Germany began systematically persecuting Jews in 1509.</a:t>
            </a:r>
          </a:p>
          <a:p>
            <a:pPr>
              <a:defRPr/>
            </a:pPr>
            <a:r>
              <a:rPr lang="en-US" dirty="0">
                <a:cs typeface="Times New Roman" panose="02020603050405020304" pitchFamily="18" charset="0"/>
              </a:rPr>
              <a:t>By 1500 Cardinal Ximenes  succeeded in getting rid of the abuses and opposition to reform in the Church</a:t>
            </a:r>
          </a:p>
          <a:p>
            <a:pPr lvl="1">
              <a:defRPr/>
            </a:pPr>
            <a:r>
              <a:rPr lang="en-US" dirty="0">
                <a:cs typeface="Times New Roman" panose="02020603050405020304" pitchFamily="18" charset="0"/>
              </a:rPr>
              <a:t>Thus, Spain, like France, did not turn Protestant during the Reformation.</a:t>
            </a:r>
          </a:p>
          <a:p>
            <a:endParaRPr lang="en-US" dirty="0"/>
          </a:p>
        </p:txBody>
      </p:sp>
    </p:spTree>
    <p:extLst>
      <p:ext uri="{BB962C8B-B14F-4D97-AF65-F5344CB8AC3E}">
        <p14:creationId xmlns:p14="http://schemas.microsoft.com/office/powerpoint/2010/main" val="389966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AC26-01BA-4F03-9E52-E040CC99EF3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7A62FAB-7550-4BBE-B229-B2F0FD381167}"/>
              </a:ext>
            </a:extLst>
          </p:cNvPr>
          <p:cNvPicPr>
            <a:picLocks noGrp="1" noChangeAspect="1"/>
          </p:cNvPicPr>
          <p:nvPr>
            <p:ph idx="1"/>
          </p:nvPr>
        </p:nvPicPr>
        <p:blipFill>
          <a:blip r:embed="rId2"/>
          <a:stretch>
            <a:fillRect/>
          </a:stretch>
        </p:blipFill>
        <p:spPr>
          <a:xfrm>
            <a:off x="2981325" y="0"/>
            <a:ext cx="5924550" cy="6856502"/>
          </a:xfrm>
        </p:spPr>
      </p:pic>
      <p:pic>
        <p:nvPicPr>
          <p:cNvPr id="7" name="Picture 6">
            <a:extLst>
              <a:ext uri="{FF2B5EF4-FFF2-40B4-BE49-F238E27FC236}">
                <a16:creationId xmlns:a16="http://schemas.microsoft.com/office/drawing/2014/main" id="{6BDB28C8-FFEC-4F51-A7F2-7B001A7E489F}"/>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126167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E1A2-74E3-4933-AC4F-140FE879E416}"/>
              </a:ext>
            </a:extLst>
          </p:cNvPr>
          <p:cNvSpPr>
            <a:spLocks noGrp="1"/>
          </p:cNvSpPr>
          <p:nvPr>
            <p:ph type="title"/>
          </p:nvPr>
        </p:nvSpPr>
        <p:spPr/>
        <p:txBody>
          <a:bodyPr/>
          <a:lstStyle/>
          <a:p>
            <a:r>
              <a:rPr lang="en-US" dirty="0"/>
              <a:t>Holy Roman Empire (Hapsburg Empire)</a:t>
            </a:r>
          </a:p>
        </p:txBody>
      </p:sp>
      <p:sp>
        <p:nvSpPr>
          <p:cNvPr id="3" name="Content Placeholder 2">
            <a:extLst>
              <a:ext uri="{FF2B5EF4-FFF2-40B4-BE49-F238E27FC236}">
                <a16:creationId xmlns:a16="http://schemas.microsoft.com/office/drawing/2014/main" id="{8A79BA22-4E9C-4919-9694-BC4193DB9F20}"/>
              </a:ext>
            </a:extLst>
          </p:cNvPr>
          <p:cNvSpPr>
            <a:spLocks noGrp="1"/>
          </p:cNvSpPr>
          <p:nvPr>
            <p:ph idx="1"/>
          </p:nvPr>
        </p:nvSpPr>
        <p:spPr/>
        <p:txBody>
          <a:bodyPr/>
          <a:lstStyle/>
          <a:p>
            <a:r>
              <a:rPr lang="en-US" sz="2800" dirty="0"/>
              <a:t>Each state/ principality had its own foreign policy and wars sometimes occurred between states</a:t>
            </a:r>
          </a:p>
          <a:p>
            <a:r>
              <a:rPr lang="en-US" sz="2800" dirty="0"/>
              <a:t>The center of Hapsburg power was in Austria and other hereditary states nearby.</a:t>
            </a:r>
          </a:p>
          <a:p>
            <a:r>
              <a:rPr lang="en-US" altLang="en-US" sz="2800" dirty="0"/>
              <a:t>The HRE was NOT a “New Monarchy”</a:t>
            </a:r>
          </a:p>
          <a:p>
            <a:pPr lvl="1"/>
            <a:r>
              <a:rPr lang="en-US" altLang="en-US" sz="2400" dirty="0"/>
              <a:t>Emperor did not have centralized control</a:t>
            </a:r>
          </a:p>
          <a:p>
            <a:pPr lvl="1"/>
            <a:r>
              <a:rPr lang="en-US" altLang="en-US" sz="2400" dirty="0"/>
              <a:t>Could not levy taxes </a:t>
            </a:r>
          </a:p>
          <a:p>
            <a:pPr lvl="1"/>
            <a:r>
              <a:rPr lang="en-US" altLang="en-US" sz="2400" dirty="0"/>
              <a:t>Never controlled all of the German states, duchies, and principalities </a:t>
            </a:r>
          </a:p>
          <a:p>
            <a:pPr marL="320040" lvl="1" indent="0">
              <a:buNone/>
            </a:pPr>
            <a:endParaRPr lang="en-US" altLang="en-US" dirty="0"/>
          </a:p>
          <a:p>
            <a:endParaRPr lang="en-US" dirty="0"/>
          </a:p>
        </p:txBody>
      </p:sp>
    </p:spTree>
    <p:extLst>
      <p:ext uri="{BB962C8B-B14F-4D97-AF65-F5344CB8AC3E}">
        <p14:creationId xmlns:p14="http://schemas.microsoft.com/office/powerpoint/2010/main" val="37560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Monarchs (c. 1460-1550)</a:t>
            </a:r>
          </a:p>
        </p:txBody>
      </p:sp>
      <p:sp>
        <p:nvSpPr>
          <p:cNvPr id="3" name="Content Placeholder 2"/>
          <p:cNvSpPr>
            <a:spLocks noGrp="1"/>
          </p:cNvSpPr>
          <p:nvPr>
            <p:ph idx="1"/>
          </p:nvPr>
        </p:nvSpPr>
        <p:spPr/>
        <p:txBody>
          <a:bodyPr>
            <a:normAutofit/>
          </a:bodyPr>
          <a:lstStyle/>
          <a:p>
            <a:r>
              <a:rPr lang="en-US" sz="3200" dirty="0">
                <a:cs typeface="Times New Roman" panose="02020603050405020304" pitchFamily="18" charset="0"/>
              </a:rPr>
              <a:t>Consolidated power and created the foundation for Europe’s first modern nation-states in France, England, and Spain</a:t>
            </a:r>
          </a:p>
          <a:p>
            <a:pPr lvl="1"/>
            <a:r>
              <a:rPr lang="en-US" sz="3200" dirty="0">
                <a:cs typeface="Times New Roman" panose="02020603050405020304" pitchFamily="18" charset="0"/>
              </a:rPr>
              <a:t>This evolution had begun in the Middle Ages.</a:t>
            </a:r>
          </a:p>
          <a:p>
            <a:pPr lvl="2"/>
            <a:r>
              <a:rPr lang="en-US" sz="3200" dirty="0">
                <a:cs typeface="Times New Roman" panose="02020603050405020304" pitchFamily="18" charset="0"/>
              </a:rPr>
              <a:t>New Monarchs on the continent began to make use of Roman Law and declared themselves “sovereign” while incorporating the will and welfare of their people into the person of the monarch.</a:t>
            </a: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8A06-9AB8-4A0B-A160-BB2346D28F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B2DD3E-EE67-4320-B031-3FFEAA173F34}"/>
              </a:ext>
            </a:extLst>
          </p:cNvPr>
          <p:cNvSpPr>
            <a:spLocks noGrp="1"/>
          </p:cNvSpPr>
          <p:nvPr>
            <p:ph idx="1"/>
          </p:nvPr>
        </p:nvSpPr>
        <p:spPr/>
        <p:txBody>
          <a:bodyPr/>
          <a:lstStyle/>
          <a:p>
            <a:endParaRPr lang="en-US"/>
          </a:p>
        </p:txBody>
      </p:sp>
      <p:pic>
        <p:nvPicPr>
          <p:cNvPr id="4" name="Picture 10" descr="File:Imperial Circles 1512 en.png">
            <a:extLst>
              <a:ext uri="{FF2B5EF4-FFF2-40B4-BE49-F238E27FC236}">
                <a16:creationId xmlns:a16="http://schemas.microsoft.com/office/drawing/2014/main" id="{ECE062FC-C234-4A45-AF28-8209CD9A1A85}"/>
              </a:ext>
            </a:extLst>
          </p:cNvPr>
          <p:cNvPicPr>
            <a:picLocks noChangeAspect="1" noChangeArrowheads="1"/>
          </p:cNvPicPr>
          <p:nvPr/>
        </p:nvPicPr>
        <p:blipFill>
          <a:blip r:embed="rId2" cstate="print">
            <a:extLst/>
          </a:blip>
          <a:srcRect/>
          <a:stretch>
            <a:fillRect/>
          </a:stretch>
        </p:blipFill>
        <p:spPr bwMode="auto">
          <a:xfrm>
            <a:off x="1857375" y="20782"/>
            <a:ext cx="8048625" cy="6837218"/>
          </a:xfrm>
          <a:prstGeom prst="rect">
            <a:avLst/>
          </a:prstGeom>
          <a:ln>
            <a:noFill/>
          </a:ln>
          <a:effectLst/>
          <a:extLst/>
        </p:spPr>
      </p:pic>
    </p:spTree>
    <p:extLst>
      <p:ext uri="{BB962C8B-B14F-4D97-AF65-F5344CB8AC3E}">
        <p14:creationId xmlns:p14="http://schemas.microsoft.com/office/powerpoint/2010/main" val="257361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C5B7-4800-47F3-B2EA-3C913E32E2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950626-F04F-487D-8D84-62F46AABA3CF}"/>
              </a:ext>
            </a:extLst>
          </p:cNvPr>
          <p:cNvSpPr>
            <a:spLocks noGrp="1"/>
          </p:cNvSpPr>
          <p:nvPr>
            <p:ph idx="1"/>
          </p:nvPr>
        </p:nvSpPr>
        <p:spPr>
          <a:xfrm>
            <a:off x="1295399" y="1828800"/>
            <a:ext cx="10410825" cy="4774066"/>
          </a:xfrm>
        </p:spPr>
        <p:txBody>
          <a:bodyPr>
            <a:normAutofit/>
          </a:bodyPr>
          <a:lstStyle/>
          <a:p>
            <a:pPr marL="457200" lvl="2" indent="-457200"/>
            <a:r>
              <a:rPr lang="en-US" altLang="en-US" sz="2800" dirty="0">
                <a:cs typeface="Times New Roman" panose="02020603050405020304" pitchFamily="18" charset="0"/>
              </a:rPr>
              <a:t>Maximilian I (1493-1519): </a:t>
            </a:r>
            <a:r>
              <a:rPr lang="en-US" altLang="en-US" sz="2800" dirty="0"/>
              <a:t>He gained territory in eastern France via his marriage to Mary of Burgundy.</a:t>
            </a:r>
          </a:p>
          <a:p>
            <a:pPr marL="914400" indent="-457200"/>
            <a:r>
              <a:rPr lang="en-US" altLang="en-US" sz="2800" dirty="0"/>
              <a:t>This sparked a fierce dynastic struggle between the French Valois dynasty and the Hapsburgs that would last until 1559.</a:t>
            </a:r>
          </a:p>
          <a:p>
            <a:pPr marL="914400" indent="-457200"/>
            <a:endParaRPr lang="en-US" altLang="en-US" sz="2800" dirty="0"/>
          </a:p>
          <a:p>
            <a:pPr>
              <a:spcBef>
                <a:spcPct val="0"/>
              </a:spcBef>
              <a:defRPr/>
            </a:pPr>
            <a:r>
              <a:rPr lang="en-US" sz="2800" dirty="0">
                <a:cs typeface="Times New Roman" pitchFamily="18" charset="0"/>
              </a:rPr>
              <a:t>Charles V (r. 1519-1556):  most powerful ruler in 16</a:t>
            </a:r>
            <a:r>
              <a:rPr lang="en-US" sz="2800" baseline="30000" dirty="0">
                <a:cs typeface="Times New Roman" pitchFamily="18" charset="0"/>
              </a:rPr>
              <a:t>th</a:t>
            </a:r>
            <a:r>
              <a:rPr lang="en-US" sz="2800" dirty="0">
                <a:cs typeface="Times New Roman" pitchFamily="18" charset="0"/>
              </a:rPr>
              <a:t>-century Europe</a:t>
            </a:r>
          </a:p>
          <a:p>
            <a:pPr lvl="1">
              <a:spcBef>
                <a:spcPct val="0"/>
              </a:spcBef>
              <a:defRPr/>
            </a:pPr>
            <a:r>
              <a:rPr lang="en-US" sz="2800" dirty="0"/>
              <a:t>As Holy Roman Emperor, he controlled the Austrian Hapsburg lands while he ruled the Spanish Empire at the height of its power.</a:t>
            </a:r>
          </a:p>
          <a:p>
            <a:endParaRPr lang="en-US" dirty="0"/>
          </a:p>
        </p:txBody>
      </p:sp>
    </p:spTree>
    <p:extLst>
      <p:ext uri="{BB962C8B-B14F-4D97-AF65-F5344CB8AC3E}">
        <p14:creationId xmlns:p14="http://schemas.microsoft.com/office/powerpoint/2010/main" val="4805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49B8-C788-47A2-B541-BDC56012642E}"/>
              </a:ext>
            </a:extLst>
          </p:cNvPr>
          <p:cNvSpPr>
            <a:spLocks noGrp="1"/>
          </p:cNvSpPr>
          <p:nvPr>
            <p:ph type="title"/>
          </p:nvPr>
        </p:nvSpPr>
        <p:spPr/>
        <p:txBody>
          <a:bodyPr/>
          <a:lstStyle/>
          <a:p>
            <a:endParaRPr lang="en-US"/>
          </a:p>
        </p:txBody>
      </p:sp>
      <p:pic>
        <p:nvPicPr>
          <p:cNvPr id="4" name="Content Placeholder 3" descr="charlesv">
            <a:extLst>
              <a:ext uri="{FF2B5EF4-FFF2-40B4-BE49-F238E27FC236}">
                <a16:creationId xmlns:a16="http://schemas.microsoft.com/office/drawing/2014/main" id="{B5496023-863C-4854-8158-D2EC26B3AD60}"/>
              </a:ext>
            </a:extLst>
          </p:cNvPr>
          <p:cNvPicPr>
            <a:picLocks noGrp="1" noChangeAspect="1" noChangeArrowheads="1"/>
          </p:cNvPicPr>
          <p:nvPr>
            <p:ph idx="1"/>
          </p:nvPr>
        </p:nvPicPr>
        <p:blipFill>
          <a:blip r:embed="rId2" cstate="print">
            <a:extLst/>
          </a:blip>
          <a:srcRect/>
          <a:stretch>
            <a:fillRect/>
          </a:stretch>
        </p:blipFill>
        <p:spPr bwMode="auto">
          <a:xfrm>
            <a:off x="6343651" y="17700"/>
            <a:ext cx="5848350" cy="6840300"/>
          </a:xfrm>
          <a:prstGeom prst="rect">
            <a:avLst/>
          </a:prstGeom>
          <a:ln>
            <a:noFill/>
          </a:ln>
          <a:effectLst/>
          <a:extLst/>
        </p:spPr>
      </p:pic>
      <p:pic>
        <p:nvPicPr>
          <p:cNvPr id="5" name="Picture 7">
            <a:extLst>
              <a:ext uri="{FF2B5EF4-FFF2-40B4-BE49-F238E27FC236}">
                <a16:creationId xmlns:a16="http://schemas.microsoft.com/office/drawing/2014/main" id="{85A9EEA6-8AB3-424E-B83F-AE4EDE116CE9}"/>
              </a:ext>
            </a:extLst>
          </p:cNvPr>
          <p:cNvPicPr>
            <a:picLocks noChangeAspect="1" noChangeArrowheads="1"/>
          </p:cNvPicPr>
          <p:nvPr/>
        </p:nvPicPr>
        <p:blipFill>
          <a:blip r:embed="rId3" cstate="print">
            <a:extLst/>
          </a:blip>
          <a:srcRect/>
          <a:stretch>
            <a:fillRect/>
          </a:stretch>
        </p:blipFill>
        <p:spPr bwMode="auto">
          <a:xfrm>
            <a:off x="-1" y="8143"/>
            <a:ext cx="6343651" cy="6849857"/>
          </a:xfrm>
          <a:prstGeom prst="rect">
            <a:avLst/>
          </a:prstGeom>
          <a:ln>
            <a:noFill/>
          </a:ln>
          <a:effectLst/>
          <a:extLst/>
        </p:spPr>
      </p:pic>
    </p:spTree>
    <p:extLst>
      <p:ext uri="{BB962C8B-B14F-4D97-AF65-F5344CB8AC3E}">
        <p14:creationId xmlns:p14="http://schemas.microsoft.com/office/powerpoint/2010/main" val="11420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0E0C-DC11-415D-ACB6-AF6B1E2390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6760747-30BD-428F-AACB-31E604ABB8AB}"/>
              </a:ext>
            </a:extLst>
          </p:cNvPr>
          <p:cNvSpPr>
            <a:spLocks noGrp="1"/>
          </p:cNvSpPr>
          <p:nvPr>
            <p:ph idx="1"/>
          </p:nvPr>
        </p:nvSpPr>
        <p:spPr>
          <a:xfrm>
            <a:off x="1140417" y="1573666"/>
            <a:ext cx="10917264" cy="5029200"/>
          </a:xfrm>
        </p:spPr>
        <p:txBody>
          <a:bodyPr>
            <a:normAutofit fontScale="92500" lnSpcReduction="20000"/>
          </a:bodyPr>
          <a:lstStyle/>
          <a:p>
            <a:r>
              <a:rPr lang="en-US" sz="3000" dirty="0">
                <a:cs typeface="Times New Roman" panose="02020603050405020304" pitchFamily="18" charset="0"/>
              </a:rPr>
              <a:t>They increasingly had authority to make their secular systems of laws.</a:t>
            </a:r>
          </a:p>
          <a:p>
            <a:r>
              <a:rPr lang="en-US" sz="3000" dirty="0">
                <a:cs typeface="Times New Roman" panose="02020603050405020304" pitchFamily="18" charset="0"/>
              </a:rPr>
              <a:t>Meanwhile, monarchies had grown weaker in eastern Europe during the Middle Ages.</a:t>
            </a:r>
          </a:p>
          <a:p>
            <a:r>
              <a:rPr lang="en-US" sz="3000" dirty="0">
                <a:cs typeface="Times New Roman" panose="02020603050405020304" pitchFamily="18" charset="0"/>
              </a:rPr>
              <a:t>New Monarchies never achieved absolute power; absolutism did not emerge effectively until the 17th century </a:t>
            </a:r>
          </a:p>
          <a:p>
            <a:r>
              <a:rPr lang="en-US" sz="3000" dirty="0">
                <a:cs typeface="Times New Roman" panose="02020603050405020304" pitchFamily="18" charset="0"/>
              </a:rPr>
              <a:t>New Monarchies also were not nation-states (in the modern sense) since populations did not necessarily feel that they belonged to a “nation.”</a:t>
            </a:r>
          </a:p>
          <a:p>
            <a:pPr lvl="1"/>
            <a:r>
              <a:rPr lang="en-US" sz="3000" dirty="0">
                <a:cs typeface="Times New Roman" panose="02020603050405020304" pitchFamily="18" charset="0"/>
              </a:rPr>
              <a:t>Identity tended to be much more local or regional.</a:t>
            </a:r>
          </a:p>
          <a:p>
            <a:pPr lvl="1"/>
            <a:r>
              <a:rPr lang="en-US" sz="3000" dirty="0">
                <a:cs typeface="Times New Roman" panose="02020603050405020304" pitchFamily="18" charset="0"/>
              </a:rPr>
              <a:t>The modern notion of nationalism did not emerge until the late-18th and early-19th centuries.</a:t>
            </a:r>
          </a:p>
          <a:p>
            <a:endParaRPr lang="en-US" dirty="0"/>
          </a:p>
        </p:txBody>
      </p:sp>
    </p:spTree>
    <p:extLst>
      <p:ext uri="{BB962C8B-B14F-4D97-AF65-F5344CB8AC3E}">
        <p14:creationId xmlns:p14="http://schemas.microsoft.com/office/powerpoint/2010/main" val="26529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F35E-CB60-4127-8746-14B118257F83}"/>
              </a:ext>
            </a:extLst>
          </p:cNvPr>
          <p:cNvSpPr>
            <a:spLocks noGrp="1"/>
          </p:cNvSpPr>
          <p:nvPr>
            <p:ph type="title"/>
          </p:nvPr>
        </p:nvSpPr>
        <p:spPr>
          <a:xfrm>
            <a:off x="298826" y="245609"/>
            <a:ext cx="9601200" cy="1036850"/>
          </a:xfrm>
        </p:spPr>
        <p:txBody>
          <a:bodyPr/>
          <a:lstStyle/>
          <a:p>
            <a:r>
              <a:rPr lang="en-US" dirty="0"/>
              <a:t>Characteristics of New Monarchs </a:t>
            </a:r>
          </a:p>
        </p:txBody>
      </p:sp>
      <p:sp>
        <p:nvSpPr>
          <p:cNvPr id="3" name="Content Placeholder 2">
            <a:extLst>
              <a:ext uri="{FF2B5EF4-FFF2-40B4-BE49-F238E27FC236}">
                <a16:creationId xmlns:a16="http://schemas.microsoft.com/office/drawing/2014/main" id="{6DE4C6FD-98C7-4A39-BCA4-4BA4EC5F82B6}"/>
              </a:ext>
            </a:extLst>
          </p:cNvPr>
          <p:cNvSpPr>
            <a:spLocks noGrp="1"/>
          </p:cNvSpPr>
          <p:nvPr>
            <p:ph idx="1"/>
          </p:nvPr>
        </p:nvSpPr>
        <p:spPr>
          <a:xfrm>
            <a:off x="298826" y="1647824"/>
            <a:ext cx="11893173" cy="5057775"/>
          </a:xfrm>
        </p:spPr>
        <p:txBody>
          <a:bodyPr>
            <a:normAutofit lnSpcReduction="10000"/>
          </a:bodyPr>
          <a:lstStyle/>
          <a:p>
            <a:pPr marL="0" indent="0">
              <a:buNone/>
            </a:pPr>
            <a:r>
              <a:rPr lang="en-US" sz="2800" dirty="0">
                <a:cs typeface="Times New Roman" panose="02020603050405020304" pitchFamily="18" charset="0"/>
              </a:rPr>
              <a:t>1. Reduced the power of the nobility through;</a:t>
            </a:r>
          </a:p>
          <a:p>
            <a:pPr lvl="1"/>
            <a:r>
              <a:rPr lang="en-US" sz="2400" dirty="0">
                <a:cs typeface="Times New Roman" panose="02020603050405020304" pitchFamily="18" charset="0"/>
              </a:rPr>
              <a:t>taxation</a:t>
            </a:r>
          </a:p>
          <a:p>
            <a:pPr lvl="1"/>
            <a:r>
              <a:rPr lang="en-US" sz="2400" dirty="0">
                <a:cs typeface="Times New Roman" panose="02020603050405020304" pitchFamily="18" charset="0"/>
              </a:rPr>
              <a:t>confiscation of lands (from uncooperative nobles), and the </a:t>
            </a:r>
          </a:p>
          <a:p>
            <a:pPr lvl="1"/>
            <a:r>
              <a:rPr lang="en-US" sz="2400" dirty="0">
                <a:cs typeface="Times New Roman" panose="02020603050405020304" pitchFamily="18" charset="0"/>
              </a:rPr>
              <a:t>hiring of mercenary armies  </a:t>
            </a:r>
          </a:p>
          <a:p>
            <a:pPr lvl="1"/>
            <a:r>
              <a:rPr lang="en-US" sz="2400" dirty="0">
                <a:cs typeface="Times New Roman" panose="02020603050405020304" pitchFamily="18" charset="0"/>
              </a:rPr>
              <a:t>the creation of standing armies</a:t>
            </a:r>
          </a:p>
          <a:p>
            <a:pPr marL="0" indent="0">
              <a:buNone/>
            </a:pPr>
            <a:r>
              <a:rPr lang="en-US" sz="2800" dirty="0">
                <a:cs typeface="Times New Roman" panose="02020603050405020304" pitchFamily="18" charset="0"/>
              </a:rPr>
              <a:t>2. The military revolution increased monarchical power.</a:t>
            </a:r>
          </a:p>
          <a:p>
            <a:pPr lvl="1"/>
            <a:r>
              <a:rPr lang="en-US" sz="2400" dirty="0">
                <a:cs typeface="Times New Roman" panose="02020603050405020304" pitchFamily="18" charset="0"/>
              </a:rPr>
              <a:t>Gunpowder (rise of modern weaponry) made armies, castles, and mounted knights vulnerable</a:t>
            </a:r>
          </a:p>
          <a:p>
            <a:pPr lvl="1"/>
            <a:r>
              <a:rPr lang="en-US" sz="2400" dirty="0">
                <a:cs typeface="Times New Roman" panose="02020603050405020304" pitchFamily="18" charset="0"/>
              </a:rPr>
              <a:t>Monarchs built fortification </a:t>
            </a:r>
          </a:p>
          <a:p>
            <a:pPr lvl="1"/>
            <a:r>
              <a:rPr lang="en-US" sz="2400" dirty="0">
                <a:cs typeface="Times New Roman" panose="02020603050405020304" pitchFamily="18" charset="0"/>
              </a:rPr>
              <a:t>Armies cost too much for nobles to have their own </a:t>
            </a:r>
          </a:p>
          <a:p>
            <a:pPr lvl="1"/>
            <a:r>
              <a:rPr lang="en-US" sz="2400" dirty="0">
                <a:cs typeface="Times New Roman" panose="02020603050405020304" pitchFamily="18" charset="0"/>
              </a:rPr>
              <a:t>Many nobles did receive favors in exchange for support </a:t>
            </a:r>
          </a:p>
          <a:p>
            <a:endParaRPr lang="en-US" dirty="0">
              <a:cs typeface="Times New Roman" panose="02020603050405020304" pitchFamily="18" charset="0"/>
            </a:endParaRPr>
          </a:p>
          <a:p>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12648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CE9B-1F22-43D8-8F5D-51BFEE6390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51E52C-230E-4F79-84F7-A2C8B78A1617}"/>
              </a:ext>
            </a:extLst>
          </p:cNvPr>
          <p:cNvSpPr>
            <a:spLocks noGrp="1"/>
          </p:cNvSpPr>
          <p:nvPr>
            <p:ph idx="1"/>
          </p:nvPr>
        </p:nvSpPr>
        <p:spPr>
          <a:xfrm>
            <a:off x="380999" y="1685924"/>
            <a:ext cx="11506201" cy="4916941"/>
          </a:xfrm>
        </p:spPr>
        <p:txBody>
          <a:bodyPr/>
          <a:lstStyle/>
          <a:p>
            <a:pPr marL="0" indent="0">
              <a:buNone/>
            </a:pPr>
            <a:r>
              <a:rPr lang="en-US" sz="2800" dirty="0"/>
              <a:t>4. Monarchs reduced the political power of the clergy </a:t>
            </a:r>
          </a:p>
          <a:p>
            <a:pPr lvl="1"/>
            <a:r>
              <a:rPr lang="en-US" sz="2400" dirty="0"/>
              <a:t>The medieval notion of church over state was no longer believed </a:t>
            </a:r>
          </a:p>
          <a:p>
            <a:pPr lvl="1"/>
            <a:r>
              <a:rPr lang="en-US" sz="2400" dirty="0"/>
              <a:t>Many monarchs gained the right to determine the religion of their subjects </a:t>
            </a:r>
          </a:p>
          <a:p>
            <a:pPr marL="0" indent="0">
              <a:buNone/>
            </a:pPr>
            <a:r>
              <a:rPr lang="en-US" sz="2800" dirty="0"/>
              <a:t>5. New and more efficient bureaucracies were created </a:t>
            </a:r>
          </a:p>
          <a:p>
            <a:pPr lvl="1"/>
            <a:r>
              <a:rPr lang="en-US" sz="2400" dirty="0"/>
              <a:t>Allows monarchs to centralize control of their realm</a:t>
            </a:r>
          </a:p>
          <a:p>
            <a:pPr marL="0" indent="0">
              <a:buNone/>
            </a:pPr>
            <a:r>
              <a:rPr lang="en-US" sz="2800" dirty="0">
                <a:cs typeface="Times New Roman" panose="02020603050405020304" pitchFamily="18" charset="0"/>
              </a:rPr>
              <a:t>6. Increased the political influence of the bourgeoisie (at the expense of the nobility) particularly in France </a:t>
            </a:r>
          </a:p>
          <a:p>
            <a:pPr marL="0" indent="0">
              <a:buNone/>
            </a:pPr>
            <a:r>
              <a:rPr lang="en-US" sz="2800" dirty="0">
                <a:cs typeface="Times New Roman" panose="02020603050405020304" pitchFamily="18" charset="0"/>
              </a:rPr>
              <a:t>7. Increased national debts by taking out loans with merchant-bankers</a:t>
            </a:r>
          </a:p>
          <a:p>
            <a:endParaRPr lang="en-US" dirty="0"/>
          </a:p>
        </p:txBody>
      </p:sp>
    </p:spTree>
    <p:extLst>
      <p:ext uri="{BB962C8B-B14F-4D97-AF65-F5344CB8AC3E}">
        <p14:creationId xmlns:p14="http://schemas.microsoft.com/office/powerpoint/2010/main" val="220998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A2E4-D81B-4CDC-86D2-C30C6691EE11}"/>
              </a:ext>
            </a:extLst>
          </p:cNvPr>
          <p:cNvSpPr>
            <a:spLocks noGrp="1"/>
          </p:cNvSpPr>
          <p:nvPr>
            <p:ph type="title"/>
          </p:nvPr>
        </p:nvSpPr>
        <p:spPr/>
        <p:txBody>
          <a:bodyPr/>
          <a:lstStyle/>
          <a:p>
            <a:r>
              <a:rPr lang="en-US" dirty="0"/>
              <a:t>Opposition to Monarchical Power </a:t>
            </a:r>
          </a:p>
        </p:txBody>
      </p:sp>
      <p:sp>
        <p:nvSpPr>
          <p:cNvPr id="3" name="Content Placeholder 2">
            <a:extLst>
              <a:ext uri="{FF2B5EF4-FFF2-40B4-BE49-F238E27FC236}">
                <a16:creationId xmlns:a16="http://schemas.microsoft.com/office/drawing/2014/main" id="{19A2B99D-5027-417B-A4C0-4F0E02247D8A}"/>
              </a:ext>
            </a:extLst>
          </p:cNvPr>
          <p:cNvSpPr>
            <a:spLocks noGrp="1"/>
          </p:cNvSpPr>
          <p:nvPr>
            <p:ph idx="1"/>
          </p:nvPr>
        </p:nvSpPr>
        <p:spPr/>
        <p:txBody>
          <a:bodyPr/>
          <a:lstStyle/>
          <a:p>
            <a:r>
              <a:rPr lang="en-US" sz="3600" dirty="0"/>
              <a:t>Nobles resented the decline of their political influence.</a:t>
            </a:r>
          </a:p>
          <a:p>
            <a:r>
              <a:rPr lang="en-US" sz="3600" dirty="0"/>
              <a:t>The clergy saw the pope as their leader, not the monarch.</a:t>
            </a:r>
          </a:p>
          <a:p>
            <a:r>
              <a:rPr lang="en-US" sz="3600" dirty="0"/>
              <a:t>Independent towns resisted more centralized monarchical control.</a:t>
            </a:r>
          </a:p>
          <a:p>
            <a:endParaRPr lang="en-US" dirty="0"/>
          </a:p>
        </p:txBody>
      </p:sp>
    </p:spTree>
    <p:extLst>
      <p:ext uri="{BB962C8B-B14F-4D97-AF65-F5344CB8AC3E}">
        <p14:creationId xmlns:p14="http://schemas.microsoft.com/office/powerpoint/2010/main" val="115566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2BFE-678E-4D08-AEDA-C48F9902801E}"/>
              </a:ext>
            </a:extLst>
          </p:cNvPr>
          <p:cNvSpPr>
            <a:spLocks noGrp="1"/>
          </p:cNvSpPr>
          <p:nvPr>
            <p:ph type="title"/>
          </p:nvPr>
        </p:nvSpPr>
        <p:spPr>
          <a:xfrm>
            <a:off x="728420" y="167375"/>
            <a:ext cx="9601200" cy="1036850"/>
          </a:xfrm>
        </p:spPr>
        <p:txBody>
          <a:bodyPr/>
          <a:lstStyle/>
          <a:p>
            <a:r>
              <a:rPr lang="en-US" dirty="0"/>
              <a:t>France </a:t>
            </a:r>
          </a:p>
        </p:txBody>
      </p:sp>
      <p:sp>
        <p:nvSpPr>
          <p:cNvPr id="3" name="Content Placeholder 2">
            <a:extLst>
              <a:ext uri="{FF2B5EF4-FFF2-40B4-BE49-F238E27FC236}">
                <a16:creationId xmlns:a16="http://schemas.microsoft.com/office/drawing/2014/main" id="{CB8DAAB3-75AC-446C-B70D-875029F6AE1D}"/>
              </a:ext>
            </a:extLst>
          </p:cNvPr>
          <p:cNvSpPr>
            <a:spLocks noGrp="1"/>
          </p:cNvSpPr>
          <p:nvPr>
            <p:ph sz="half" idx="1"/>
          </p:nvPr>
        </p:nvSpPr>
        <p:spPr>
          <a:xfrm>
            <a:off x="728420" y="1828800"/>
            <a:ext cx="4928461" cy="4343400"/>
          </a:xfrm>
        </p:spPr>
        <p:txBody>
          <a:bodyPr>
            <a:normAutofit/>
          </a:bodyPr>
          <a:lstStyle/>
          <a:p>
            <a:r>
              <a:rPr lang="en-US" sz="2800" dirty="0">
                <a:cs typeface="Times New Roman" panose="02020603050405020304" pitchFamily="18" charset="0"/>
              </a:rPr>
              <a:t>France’s political and economic recovery began after the Hundred Years’ War (1337-1453).</a:t>
            </a:r>
          </a:p>
          <a:p>
            <a:pPr lvl="1"/>
            <a:r>
              <a:rPr lang="en-US" sz="2400" dirty="0">
                <a:cs typeface="Times New Roman" panose="02020603050405020304" pitchFamily="18" charset="0"/>
              </a:rPr>
              <a:t>England was expelled from France.</a:t>
            </a:r>
          </a:p>
          <a:p>
            <a:pPr lvl="1"/>
            <a:r>
              <a:rPr lang="en-US" sz="2400" dirty="0">
                <a:cs typeface="Times New Roman" panose="02020603050405020304" pitchFamily="18" charset="0"/>
              </a:rPr>
              <a:t>The defeat of the duchy of Burgundy in 1477 removed the threat of a new state in eastern France.</a:t>
            </a:r>
          </a:p>
        </p:txBody>
      </p:sp>
      <p:sp>
        <p:nvSpPr>
          <p:cNvPr id="4" name="Content Placeholder 3">
            <a:extLst>
              <a:ext uri="{FF2B5EF4-FFF2-40B4-BE49-F238E27FC236}">
                <a16:creationId xmlns:a16="http://schemas.microsoft.com/office/drawing/2014/main" id="{AC81C7B6-32E1-4A9F-9048-984407E14E56}"/>
              </a:ext>
            </a:extLst>
          </p:cNvPr>
          <p:cNvSpPr>
            <a:spLocks noGrp="1"/>
          </p:cNvSpPr>
          <p:nvPr>
            <p:ph sz="half" idx="2"/>
          </p:nvPr>
        </p:nvSpPr>
        <p:spPr>
          <a:xfrm>
            <a:off x="5811863" y="1828799"/>
            <a:ext cx="5889357" cy="4556503"/>
          </a:xfrm>
        </p:spPr>
        <p:txBody>
          <a:bodyPr>
            <a:normAutofit/>
          </a:bodyPr>
          <a:lstStyle/>
          <a:p>
            <a:pPr>
              <a:spcBef>
                <a:spcPts val="0"/>
              </a:spcBef>
              <a:defRPr/>
            </a:pPr>
            <a:r>
              <a:rPr lang="en-US" sz="2800" dirty="0">
                <a:cs typeface="Times New Roman" panose="02020603050405020304" pitchFamily="18" charset="0"/>
              </a:rPr>
              <a:t>Rise of the Valois</a:t>
            </a:r>
            <a:r>
              <a:rPr lang="en-US" sz="2800" b="1" dirty="0">
                <a:cs typeface="Times New Roman" pitchFamily="18" charset="0"/>
              </a:rPr>
              <a:t> </a:t>
            </a:r>
            <a:r>
              <a:rPr lang="en-US" sz="2800" dirty="0">
                <a:cs typeface="Times New Roman" pitchFamily="18" charset="0"/>
              </a:rPr>
              <a:t>line of monarchs</a:t>
            </a:r>
          </a:p>
          <a:p>
            <a:pPr lvl="1">
              <a:spcBef>
                <a:spcPts val="0"/>
              </a:spcBef>
              <a:defRPr/>
            </a:pPr>
            <a:r>
              <a:rPr lang="en-US" sz="2400" dirty="0">
                <a:cs typeface="Times New Roman" pitchFamily="18" charset="0"/>
              </a:rPr>
              <a:t>Louis XI (1461-1483) “Spider King”</a:t>
            </a:r>
          </a:p>
          <a:p>
            <a:pPr marL="1376363" indent="-461963">
              <a:spcBef>
                <a:spcPts val="0"/>
              </a:spcBef>
              <a:defRPr/>
            </a:pPr>
            <a:r>
              <a:rPr lang="en-US" sz="2800" dirty="0">
                <a:cs typeface="Times New Roman" pitchFamily="18" charset="0"/>
              </a:rPr>
              <a:t>Created large royal army</a:t>
            </a:r>
          </a:p>
          <a:p>
            <a:pPr marL="1376363" indent="-461963">
              <a:spcBef>
                <a:spcPts val="0"/>
              </a:spcBef>
              <a:defRPr/>
            </a:pPr>
            <a:r>
              <a:rPr lang="en-US" sz="2800" dirty="0">
                <a:cs typeface="Times New Roman" pitchFamily="18" charset="0"/>
              </a:rPr>
              <a:t>Dealt ruthlessly with nobles</a:t>
            </a:r>
          </a:p>
          <a:p>
            <a:pPr marL="1376363" indent="-461963">
              <a:spcBef>
                <a:spcPts val="0"/>
              </a:spcBef>
              <a:defRPr/>
            </a:pPr>
            <a:r>
              <a:rPr lang="en-US" sz="2800" dirty="0">
                <a:cs typeface="Times New Roman" pitchFamily="18" charset="0"/>
              </a:rPr>
              <a:t>Increased taxes</a:t>
            </a:r>
          </a:p>
          <a:p>
            <a:pPr marL="1376363" indent="-461963">
              <a:spcBef>
                <a:spcPts val="0"/>
              </a:spcBef>
              <a:defRPr/>
            </a:pPr>
            <a:r>
              <a:rPr lang="en-US" sz="2800" dirty="0">
                <a:cs typeface="Times New Roman" pitchFamily="18" charset="0"/>
              </a:rPr>
              <a:t>Exerted power over the clergy</a:t>
            </a:r>
          </a:p>
          <a:p>
            <a:pPr marL="1376363" indent="-461963">
              <a:spcBef>
                <a:spcPts val="0"/>
              </a:spcBef>
              <a:defRPr/>
            </a:pPr>
            <a:r>
              <a:rPr lang="en-US" sz="2800" dirty="0">
                <a:cs typeface="Times New Roman" pitchFamily="18" charset="0"/>
              </a:rPr>
              <a:t>Encouraged economic growth</a:t>
            </a:r>
            <a:endParaRPr lang="en-US" sz="2800" dirty="0"/>
          </a:p>
          <a:p>
            <a:endParaRPr lang="en-US" dirty="0"/>
          </a:p>
        </p:txBody>
      </p:sp>
    </p:spTree>
    <p:extLst>
      <p:ext uri="{BB962C8B-B14F-4D97-AF65-F5344CB8AC3E}">
        <p14:creationId xmlns:p14="http://schemas.microsoft.com/office/powerpoint/2010/main" val="1423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F522-2D31-4454-B14D-FF1B7AD5A723}"/>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BCD45F7-4498-44F6-823D-1A6310BC2FB7}"/>
              </a:ext>
            </a:extLst>
          </p:cNvPr>
          <p:cNvPicPr>
            <a:picLocks noGrp="1" noChangeAspect="1"/>
          </p:cNvPicPr>
          <p:nvPr>
            <p:ph sz="half" idx="1"/>
          </p:nvPr>
        </p:nvPicPr>
        <p:blipFill>
          <a:blip r:embed="rId2"/>
          <a:stretch>
            <a:fillRect/>
          </a:stretch>
        </p:blipFill>
        <p:spPr>
          <a:xfrm>
            <a:off x="2698750" y="0"/>
            <a:ext cx="5797550" cy="6858000"/>
          </a:xfrm>
        </p:spPr>
      </p:pic>
      <p:sp>
        <p:nvSpPr>
          <p:cNvPr id="4" name="Content Placeholder 3">
            <a:extLst>
              <a:ext uri="{FF2B5EF4-FFF2-40B4-BE49-F238E27FC236}">
                <a16:creationId xmlns:a16="http://schemas.microsoft.com/office/drawing/2014/main" id="{F37D568E-4699-4F67-B2D7-BB915D56164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555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A102-DA4D-4D80-AD9B-63A2696CC0E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97C76C-0532-4AC9-A948-A0FAF07AD18D}"/>
              </a:ext>
            </a:extLst>
          </p:cNvPr>
          <p:cNvSpPr>
            <a:spLocks noGrp="1"/>
          </p:cNvSpPr>
          <p:nvPr>
            <p:ph idx="1"/>
          </p:nvPr>
        </p:nvSpPr>
        <p:spPr>
          <a:xfrm>
            <a:off x="1295400" y="1828800"/>
            <a:ext cx="9601200" cy="4391025"/>
          </a:xfrm>
        </p:spPr>
        <p:txBody>
          <a:bodyPr>
            <a:normAutofit/>
          </a:bodyPr>
          <a:lstStyle/>
          <a:p>
            <a:pPr>
              <a:defRPr/>
            </a:pPr>
            <a:r>
              <a:rPr lang="en-US" dirty="0"/>
              <a:t>Francis I (1515-1547)</a:t>
            </a:r>
          </a:p>
          <a:p>
            <a:pPr lvl="1">
              <a:defRPr/>
            </a:pPr>
            <a:r>
              <a:rPr lang="en-US" sz="2400" dirty="0" err="1"/>
              <a:t>Condordat</a:t>
            </a:r>
            <a:r>
              <a:rPr lang="en-US" sz="2400" dirty="0"/>
              <a:t> of Bologna (1516): The king of France now had power to appoint bishops to the Gallican (French) Church.</a:t>
            </a:r>
          </a:p>
          <a:p>
            <a:pPr lvl="2">
              <a:defRPr/>
            </a:pPr>
            <a:r>
              <a:rPr lang="en-US" sz="2400" dirty="0"/>
              <a:t>This represented a major blow to papal influence in France.</a:t>
            </a:r>
          </a:p>
          <a:p>
            <a:pPr marL="914400" indent="-457200">
              <a:defRPr/>
            </a:pPr>
            <a:r>
              <a:rPr lang="en-US" dirty="0"/>
              <a:t>Yet, French control over these appointments was one reason France did not become Protestant during the Reformation.</a:t>
            </a:r>
          </a:p>
          <a:p>
            <a:pPr lvl="1">
              <a:defRPr/>
            </a:pPr>
            <a:r>
              <a:rPr lang="en-US" sz="2400" dirty="0" err="1"/>
              <a:t>taille</a:t>
            </a:r>
            <a:r>
              <a:rPr lang="en-US" sz="2400" dirty="0"/>
              <a:t>: Francis instituted a direct head tax on all land and property.</a:t>
            </a:r>
          </a:p>
          <a:p>
            <a:pPr lvl="2">
              <a:defRPr/>
            </a:pPr>
            <a:r>
              <a:rPr lang="en-US" sz="2400" dirty="0"/>
              <a:t>This enabled the French gov’t to expand its budget on such things as a larger army.</a:t>
            </a:r>
          </a:p>
          <a:p>
            <a:endParaRPr lang="en-US" dirty="0"/>
          </a:p>
        </p:txBody>
      </p:sp>
    </p:spTree>
    <p:extLst>
      <p:ext uri="{BB962C8B-B14F-4D97-AF65-F5344CB8AC3E}">
        <p14:creationId xmlns:p14="http://schemas.microsoft.com/office/powerpoint/2010/main" val="15139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5">
      <a:dk1>
        <a:sysClr val="windowText" lastClr="000000"/>
      </a:dk1>
      <a:lt1>
        <a:sysClr val="window" lastClr="FFFFFF"/>
      </a:lt1>
      <a:dk2>
        <a:srgbClr val="39302A"/>
      </a:dk2>
      <a:lt2>
        <a:srgbClr val="E5DEDB"/>
      </a:lt2>
      <a:accent1>
        <a:srgbClr val="E64823"/>
      </a:accent1>
      <a:accent2>
        <a:srgbClr val="1773B1"/>
      </a:accent2>
      <a:accent3>
        <a:srgbClr val="CE8D3E"/>
      </a:accent3>
      <a:accent4>
        <a:srgbClr val="EC7016"/>
      </a:accent4>
      <a:accent5>
        <a:srgbClr val="E64823"/>
      </a:accent5>
      <a:accent6>
        <a:srgbClr val="9C6A6A"/>
      </a:accent6>
      <a:hlink>
        <a:srgbClr val="2998E3"/>
      </a:hlink>
      <a:folHlink>
        <a:srgbClr val="7F723D"/>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101</TotalTime>
  <Words>987</Words>
  <Application>Microsoft Office PowerPoint</Application>
  <PresentationFormat>Widescreen</PresentationFormat>
  <Paragraphs>97</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Book Antiqua</vt:lpstr>
      <vt:lpstr>Sales Direction 16X9</vt:lpstr>
      <vt:lpstr>New Monarchies </vt:lpstr>
      <vt:lpstr>New Monarchs (c. 1460-1550)</vt:lpstr>
      <vt:lpstr>PowerPoint Presentation</vt:lpstr>
      <vt:lpstr>Characteristics of New Monarchs </vt:lpstr>
      <vt:lpstr>PowerPoint Presentation</vt:lpstr>
      <vt:lpstr>Opposition to Monarchical Power </vt:lpstr>
      <vt:lpstr>France </vt:lpstr>
      <vt:lpstr>PowerPoint Presentation</vt:lpstr>
      <vt:lpstr>PowerPoint Presentation</vt:lpstr>
      <vt:lpstr>PowerPoint Presentation</vt:lpstr>
      <vt:lpstr>England </vt:lpstr>
      <vt:lpstr>PowerPoint Presentation</vt:lpstr>
      <vt:lpstr>PowerPoint Presentation</vt:lpstr>
      <vt:lpstr>PowerPoint Presentation</vt:lpstr>
      <vt:lpstr>Spain </vt:lpstr>
      <vt:lpstr>PowerPoint Presentation</vt:lpstr>
      <vt:lpstr>Spanish Inquisition</vt:lpstr>
      <vt:lpstr>PowerPoint Presentation</vt:lpstr>
      <vt:lpstr>Holy Roman Empire (Hapsburg Empire)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Monarchies</dc:title>
  <dc:creator>Phillip Thurmond</dc:creator>
  <cp:lastModifiedBy>Phillip Thurmond</cp:lastModifiedBy>
  <cp:revision>10</cp:revision>
  <dcterms:created xsi:type="dcterms:W3CDTF">2019-08-09T16:04:25Z</dcterms:created>
  <dcterms:modified xsi:type="dcterms:W3CDTF">2019-08-09T17:46:04Z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