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8"/>
  </p:notesMasterIdLst>
  <p:handoutMasterIdLst>
    <p:handoutMasterId r:id="rId19"/>
  </p:handoutMasterIdLst>
  <p:sldIdLst>
    <p:sldId id="277" r:id="rId3"/>
    <p:sldId id="278" r:id="rId4"/>
    <p:sldId id="279" r:id="rId5"/>
    <p:sldId id="280" r:id="rId6"/>
    <p:sldId id="283" r:id="rId7"/>
    <p:sldId id="281" r:id="rId8"/>
    <p:sldId id="282" r:id="rId9"/>
    <p:sldId id="284" r:id="rId10"/>
    <p:sldId id="285" r:id="rId11"/>
    <p:sldId id="286" r:id="rId12"/>
    <p:sldId id="287" r:id="rId13"/>
    <p:sldId id="290" r:id="rId14"/>
    <p:sldId id="288" r:id="rId15"/>
    <p:sldId id="291" r:id="rId16"/>
    <p:sldId id="28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Nationalism and Imperialism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-190500"/>
            <a:ext cx="9601200" cy="1143000"/>
          </a:xfrm>
        </p:spPr>
        <p:txBody>
          <a:bodyPr/>
          <a:lstStyle/>
          <a:p>
            <a:r>
              <a:rPr lang="en-US" dirty="0"/>
              <a:t>China 1800-1914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257300"/>
            <a:ext cx="9601200" cy="4686300"/>
          </a:xfrm>
        </p:spPr>
        <p:txBody>
          <a:bodyPr>
            <a:normAutofit lnSpcReduction="10000"/>
          </a:bodyPr>
          <a:lstStyle/>
          <a:p>
            <a:r>
              <a:rPr lang="en-US" altLang="en-US" sz="2800" dirty="0"/>
              <a:t>Manchus colonized </a:t>
            </a:r>
          </a:p>
          <a:p>
            <a:pPr lvl="1"/>
            <a:r>
              <a:rPr lang="en-US" altLang="en-US" sz="2800" dirty="0"/>
              <a:t>Internal problems from 1800</a:t>
            </a:r>
          </a:p>
          <a:p>
            <a:pPr lvl="1"/>
            <a:r>
              <a:rPr lang="en-US" altLang="en-US" sz="2800" dirty="0"/>
              <a:t>Population growth but no government response</a:t>
            </a:r>
          </a:p>
          <a:p>
            <a:pPr lvl="1"/>
            <a:r>
              <a:rPr lang="en-US" altLang="en-US" sz="2800" dirty="0"/>
              <a:t>Opium supplied by West to pay for goods </a:t>
            </a:r>
          </a:p>
          <a:p>
            <a:r>
              <a:rPr lang="en-US" altLang="en-US" sz="2800" dirty="0"/>
              <a:t>The Opium Wars- wars fought over the British importation of Opium from India to China </a:t>
            </a:r>
          </a:p>
          <a:p>
            <a:pPr lvl="2">
              <a:spcBef>
                <a:spcPts val="600"/>
              </a:spcBef>
              <a:buClr>
                <a:srgbClr val="3355A6"/>
              </a:buClr>
            </a:pPr>
            <a:r>
              <a:rPr lang="en-US" altLang="en-US" sz="2800" dirty="0"/>
              <a:t>1839-42 war gains extraterritoriality for Britain (</a:t>
            </a:r>
            <a:r>
              <a:rPr lang="en-US" altLang="en-US" sz="2800"/>
              <a:t>Hong Kong)</a:t>
            </a:r>
            <a:endParaRPr lang="en-US" altLang="en-US" sz="2800" dirty="0"/>
          </a:p>
          <a:p>
            <a:pPr lvl="2">
              <a:spcBef>
                <a:spcPts val="600"/>
              </a:spcBef>
              <a:buClr>
                <a:srgbClr val="3355A6"/>
              </a:buClr>
            </a:pPr>
            <a:r>
              <a:rPr lang="en-US" altLang="en-US" sz="2800" dirty="0"/>
              <a:t>Refusal to grant diplomatic recognition leads to second war, 1856-60</a:t>
            </a:r>
          </a:p>
          <a:p>
            <a:pPr lvl="2">
              <a:spcBef>
                <a:spcPts val="600"/>
              </a:spcBef>
              <a:buClr>
                <a:srgbClr val="3355A6"/>
              </a:buClr>
            </a:pPr>
            <a:r>
              <a:rPr lang="en-US" altLang="en-US" sz="2800" dirty="0"/>
              <a:t>Japan defeats China in 1894-5 war over Korea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89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7428" y="342900"/>
            <a:ext cx="9601200" cy="4114800"/>
          </a:xfrm>
        </p:spPr>
        <p:txBody>
          <a:bodyPr>
            <a:normAutofit/>
          </a:bodyPr>
          <a:lstStyle/>
          <a:p>
            <a:pPr lvl="1">
              <a:spcBef>
                <a:spcPts val="700"/>
              </a:spcBef>
            </a:pPr>
            <a:r>
              <a:rPr lang="en-US" altLang="en-US" sz="2800" dirty="0"/>
              <a:t>The Boxer Rebellion, 1898-1900</a:t>
            </a:r>
          </a:p>
          <a:p>
            <a:pPr lvl="2">
              <a:spcBef>
                <a:spcPts val="600"/>
              </a:spcBef>
              <a:buClr>
                <a:srgbClr val="3355A6"/>
              </a:buClr>
            </a:pPr>
            <a:r>
              <a:rPr lang="en-US" altLang="en-US" sz="2800" dirty="0"/>
              <a:t>Boxers were nationalists seeking to drive Europeans out of China</a:t>
            </a:r>
          </a:p>
          <a:p>
            <a:pPr lvl="2">
              <a:spcBef>
                <a:spcPts val="600"/>
              </a:spcBef>
              <a:buClr>
                <a:srgbClr val="3355A6"/>
              </a:buClr>
            </a:pPr>
            <a:r>
              <a:rPr lang="en-US" altLang="en-US" sz="2800" dirty="0"/>
              <a:t>The western nations and Japan form a coalition (8 nations) army to put down the rebellion</a:t>
            </a:r>
          </a:p>
          <a:p>
            <a:pPr lvl="2">
              <a:spcBef>
                <a:spcPts val="600"/>
              </a:spcBef>
              <a:buClr>
                <a:srgbClr val="3355A6"/>
              </a:buClr>
            </a:pPr>
            <a:r>
              <a:rPr lang="en-US" altLang="en-US" sz="2800" dirty="0"/>
              <a:t>Western victory results in more concessions from China to the West</a:t>
            </a:r>
          </a:p>
          <a:p>
            <a:pPr lvl="2">
              <a:spcBef>
                <a:spcPts val="600"/>
              </a:spcBef>
              <a:buClr>
                <a:srgbClr val="3355A6"/>
              </a:buClr>
            </a:pPr>
            <a:r>
              <a:rPr lang="en-US" altLang="en-US" sz="2800" dirty="0"/>
              <a:t>Qing dynasty collapsed in 1911</a:t>
            </a:r>
          </a:p>
        </p:txBody>
      </p:sp>
    </p:spTree>
    <p:extLst>
      <p:ext uri="{BB962C8B-B14F-4D97-AF65-F5344CB8AC3E}">
        <p14:creationId xmlns:p14="http://schemas.microsoft.com/office/powerpoint/2010/main" val="57363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14143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586"/>
            <a:ext cx="12192001" cy="707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0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Scramble for Africa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752600"/>
            <a:ext cx="9601200" cy="4114800"/>
          </a:xfrm>
        </p:spPr>
        <p:txBody>
          <a:bodyPr/>
          <a:lstStyle/>
          <a:p>
            <a:r>
              <a:rPr lang="en-US" sz="2800" dirty="0"/>
              <a:t>1884-85 Berlin Conference </a:t>
            </a:r>
          </a:p>
          <a:p>
            <a:pPr lvl="1"/>
            <a:r>
              <a:rPr lang="en-US" sz="2600" dirty="0"/>
              <a:t>Europeans divide Africa amongst themselves </a:t>
            </a:r>
          </a:p>
          <a:p>
            <a:pPr marL="274320" lvl="1">
              <a:spcBef>
                <a:spcPts val="1800"/>
              </a:spcBef>
            </a:pPr>
            <a:r>
              <a:rPr lang="en-US" altLang="en-US" sz="2800" dirty="0"/>
              <a:t>African resistance to European claims met with force</a:t>
            </a:r>
          </a:p>
          <a:p>
            <a:pPr marL="274320" lvl="1">
              <a:spcBef>
                <a:spcPts val="1800"/>
              </a:spcBef>
            </a:pPr>
            <a:endParaRPr lang="en-US" alt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16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616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ST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" t="3000" r="51715" b="2161"/>
          <a:stretch>
            <a:fillRect/>
          </a:stretch>
        </p:blipFill>
        <p:spPr bwMode="auto">
          <a:xfrm>
            <a:off x="2682593" y="0"/>
            <a:ext cx="6736669" cy="6841678"/>
          </a:xfrm>
          <a:prstGeom prst="rect">
            <a:avLst/>
          </a:prstGeom>
          <a:noFill/>
          <a:ln w="25400">
            <a:solidFill>
              <a:srgbClr val="045F9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ST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54" t="3000" r="1604" b="2040"/>
          <a:stretch>
            <a:fillRect/>
          </a:stretch>
        </p:blipFill>
        <p:spPr bwMode="auto">
          <a:xfrm>
            <a:off x="2682592" y="21071"/>
            <a:ext cx="6736669" cy="6857331"/>
          </a:xfrm>
          <a:prstGeom prst="rect">
            <a:avLst/>
          </a:prstGeom>
          <a:noFill/>
          <a:ln w="25400">
            <a:solidFill>
              <a:srgbClr val="045F9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tpm17038\Desktop\murdoc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1171584"/>
            <a:ext cx="9829800" cy="804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17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Imperialism and Challenges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800"/>
              </a:spcBef>
              <a:buClr>
                <a:srgbClr val="670002"/>
              </a:buClr>
              <a:buFont typeface="Times New Roman" panose="02020603050405020304" pitchFamily="18" charset="0"/>
              <a:buChar char="•"/>
            </a:pPr>
            <a:r>
              <a:rPr lang="en-US" altLang="en-US" sz="3200" dirty="0"/>
              <a:t>Benefits- Jobs, Raw materials, Wealth </a:t>
            </a:r>
          </a:p>
          <a:p>
            <a:pPr lvl="1">
              <a:spcBef>
                <a:spcPts val="800"/>
              </a:spcBef>
              <a:buClr>
                <a:srgbClr val="670002"/>
              </a:buClr>
              <a:buFont typeface="Times New Roman" panose="02020603050405020304" pitchFamily="18" charset="0"/>
              <a:buChar char="•"/>
            </a:pPr>
            <a:r>
              <a:rPr lang="en-US" altLang="en-US" sz="3000" dirty="0"/>
              <a:t>accompanied by resentment at discrimination</a:t>
            </a:r>
          </a:p>
          <a:p>
            <a:pPr>
              <a:spcBef>
                <a:spcPts val="800"/>
              </a:spcBef>
              <a:buClr>
                <a:srgbClr val="670002"/>
              </a:buClr>
              <a:buFont typeface="Times New Roman" panose="02020603050405020304" pitchFamily="18" charset="0"/>
              <a:buChar char="•"/>
            </a:pPr>
            <a:r>
              <a:rPr lang="en-US" altLang="en-US" sz="3200" dirty="0"/>
              <a:t>Colonials initially sought restoration of idealized, independent past</a:t>
            </a:r>
          </a:p>
          <a:p>
            <a:pPr>
              <a:spcBef>
                <a:spcPts val="800"/>
              </a:spcBef>
              <a:buClr>
                <a:srgbClr val="670002"/>
              </a:buClr>
              <a:buFont typeface="Times New Roman" panose="02020603050405020304" pitchFamily="18" charset="0"/>
              <a:buChar char="•"/>
            </a:pPr>
            <a:r>
              <a:rPr lang="en-US" altLang="en-US" sz="3200" dirty="0"/>
              <a:t>Later movements sought freedom within setting of modern institutions</a:t>
            </a:r>
          </a:p>
          <a:p>
            <a:pPr lvl="1">
              <a:spcBef>
                <a:spcPts val="700"/>
              </a:spcBef>
              <a:buFont typeface="Arial" panose="020B0604020202020204" pitchFamily="34" charset="0"/>
              <a:buChar char="–"/>
            </a:pPr>
            <a:r>
              <a:rPr lang="en-US" altLang="en-US" sz="2800" dirty="0"/>
              <a:t>Young Turks</a:t>
            </a:r>
          </a:p>
          <a:p>
            <a:pPr lvl="1">
              <a:spcBef>
                <a:spcPts val="700"/>
              </a:spcBef>
              <a:buFont typeface="Arial" panose="020B0604020202020204" pitchFamily="34" charset="0"/>
              <a:buChar char="–"/>
            </a:pPr>
            <a:r>
              <a:rPr lang="en-US" altLang="en-US" sz="2800" dirty="0"/>
              <a:t>African National Congress (South Africa)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02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Periphery of Western Europe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Nationalism: </a:t>
            </a:r>
            <a:r>
              <a:rPr lang="en-US" altLang="en-US" sz="3200" dirty="0"/>
              <a:t>the belief that nations will benefit by acting independently rather than collectively</a:t>
            </a:r>
          </a:p>
          <a:p>
            <a:r>
              <a:rPr lang="en-US" altLang="en-US" sz="3200" dirty="0"/>
              <a:t>Two faces of nationalism</a:t>
            </a:r>
          </a:p>
          <a:p>
            <a:pPr lvl="1"/>
            <a:r>
              <a:rPr lang="en-US" altLang="en-US" sz="3000" dirty="0"/>
              <a:t>Positive: Empowers masses of nation</a:t>
            </a:r>
          </a:p>
          <a:p>
            <a:pPr lvl="1"/>
            <a:r>
              <a:rPr lang="en-US" altLang="en-US" sz="3000" dirty="0"/>
              <a:t>Negative: Leads to conflicts such as World War I</a:t>
            </a:r>
          </a:p>
          <a:p>
            <a:r>
              <a:rPr lang="en-US" altLang="en-US" sz="3000" dirty="0"/>
              <a:t>Nationalism led to wars of unification and willingness to control affairs of others to benefit the “nation”</a:t>
            </a:r>
          </a:p>
          <a:p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07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Italy and Germany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Bef>
                <a:spcPts val="700"/>
              </a:spcBef>
            </a:pPr>
            <a:r>
              <a:rPr lang="en-US" altLang="en-US" sz="3200" dirty="0"/>
              <a:t>Neither unified before 1870</a:t>
            </a:r>
          </a:p>
          <a:p>
            <a:pPr lvl="1">
              <a:spcBef>
                <a:spcPts val="700"/>
              </a:spcBef>
            </a:pPr>
            <a:r>
              <a:rPr lang="en-US" altLang="en-US" sz="3200" dirty="0"/>
              <a:t>Culturally similar but politically separate </a:t>
            </a:r>
          </a:p>
          <a:p>
            <a:pPr lvl="2">
              <a:spcBef>
                <a:spcPts val="700"/>
              </a:spcBef>
            </a:pPr>
            <a:r>
              <a:rPr lang="en-US" altLang="en-US" sz="2800" dirty="0"/>
              <a:t>small states before 1870</a:t>
            </a:r>
          </a:p>
          <a:p>
            <a:pPr lvl="1">
              <a:spcBef>
                <a:spcPts val="700"/>
              </a:spcBef>
            </a:pPr>
            <a:r>
              <a:rPr lang="en-US" altLang="en-US" sz="3200" dirty="0"/>
              <a:t>Regional leaders sought unification to obtain national power</a:t>
            </a:r>
          </a:p>
          <a:p>
            <a:pPr lvl="1">
              <a:spcBef>
                <a:spcPts val="700"/>
              </a:spcBef>
            </a:pPr>
            <a:r>
              <a:rPr lang="en-US" altLang="en-US" sz="3200" dirty="0"/>
              <a:t>Italy had common language and borders, Germany not as well situated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03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77586" y="359229"/>
            <a:ext cx="5742214" cy="5584371"/>
          </a:xfrm>
        </p:spPr>
        <p:txBody>
          <a:bodyPr/>
          <a:lstStyle/>
          <a:p>
            <a:r>
              <a:rPr lang="en-US" sz="3200" dirty="0"/>
              <a:t>Italy</a:t>
            </a:r>
          </a:p>
          <a:p>
            <a:pPr lvl="1"/>
            <a:r>
              <a:rPr lang="en-US" altLang="en-US" sz="2600" dirty="0"/>
              <a:t>Giuseppe Mazzini provide vision for Italy</a:t>
            </a:r>
          </a:p>
          <a:p>
            <a:pPr lvl="2">
              <a:spcBef>
                <a:spcPts val="600"/>
              </a:spcBef>
              <a:buClr>
                <a:srgbClr val="3355A6"/>
              </a:buClr>
              <a:buFont typeface="Wingdings" panose="05000000000000000000" pitchFamily="2" charset="2"/>
              <a:buChar char=""/>
            </a:pPr>
            <a:r>
              <a:rPr lang="en-US" altLang="en-US" sz="2800" dirty="0"/>
              <a:t>Formed Young Italy in 1831</a:t>
            </a:r>
          </a:p>
          <a:p>
            <a:pPr lvl="2">
              <a:spcBef>
                <a:spcPts val="600"/>
              </a:spcBef>
              <a:buClr>
                <a:srgbClr val="3355A6"/>
              </a:buClr>
              <a:buFont typeface="Wingdings" panose="05000000000000000000" pitchFamily="2" charset="2"/>
              <a:buChar char=""/>
            </a:pPr>
            <a:r>
              <a:rPr lang="en-US" altLang="en-US" sz="2800" dirty="0"/>
              <a:t>Camillo Cavour provided political power and alliances from Piedmont</a:t>
            </a:r>
          </a:p>
          <a:p>
            <a:pPr lvl="2">
              <a:spcBef>
                <a:spcPts val="600"/>
              </a:spcBef>
              <a:buClr>
                <a:srgbClr val="3355A6"/>
              </a:buClr>
              <a:buFont typeface="Wingdings" panose="05000000000000000000" pitchFamily="2" charset="2"/>
              <a:buChar char=""/>
            </a:pPr>
            <a:r>
              <a:rPr lang="en-US" altLang="en-US" sz="2800" dirty="0"/>
              <a:t>Garibaldi added Kingdom of the Two </a:t>
            </a:r>
            <a:r>
              <a:rPr lang="en-US" altLang="en-US" sz="2800" dirty="0" err="1"/>
              <a:t>Sicilies</a:t>
            </a:r>
            <a:endParaRPr lang="en-US" altLang="en-US" sz="2800" dirty="0"/>
          </a:p>
          <a:p>
            <a:pPr lvl="2">
              <a:spcBef>
                <a:spcPts val="600"/>
              </a:spcBef>
              <a:buClr>
                <a:srgbClr val="3355A6"/>
              </a:buClr>
              <a:buFont typeface="Wingdings" panose="05000000000000000000" pitchFamily="2" charset="2"/>
              <a:buChar char=""/>
            </a:pPr>
            <a:r>
              <a:rPr lang="en-US" altLang="en-US" sz="2800" dirty="0"/>
              <a:t>Victor Emmanuel II leads unified Italy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199" y="359229"/>
            <a:ext cx="5698672" cy="5584371"/>
          </a:xfrm>
        </p:spPr>
        <p:txBody>
          <a:bodyPr/>
          <a:lstStyle/>
          <a:p>
            <a:r>
              <a:rPr lang="en-US" sz="3200" dirty="0"/>
              <a:t>Germany </a:t>
            </a:r>
          </a:p>
          <a:p>
            <a:pPr lvl="1">
              <a:spcBef>
                <a:spcPts val="700"/>
              </a:spcBef>
            </a:pPr>
            <a:r>
              <a:rPr lang="en-US" altLang="en-US" sz="2800" dirty="0"/>
              <a:t>Otto von Bismarck of Prussia unified Germany</a:t>
            </a:r>
          </a:p>
          <a:p>
            <a:pPr lvl="1">
              <a:spcBef>
                <a:spcPts val="700"/>
              </a:spcBef>
            </a:pPr>
            <a:r>
              <a:rPr lang="en-US" altLang="en-US" sz="2800" dirty="0"/>
              <a:t>Unification achieved by wars (“Blood &amp; Iron”)</a:t>
            </a:r>
          </a:p>
          <a:p>
            <a:pPr lvl="2">
              <a:spcBef>
                <a:spcPts val="600"/>
              </a:spcBef>
              <a:buClr>
                <a:srgbClr val="3355A6"/>
              </a:buClr>
            </a:pPr>
            <a:r>
              <a:rPr lang="en-US" altLang="en-US" sz="2800" dirty="0"/>
              <a:t>Defeated Austria (1866) and France (1871)</a:t>
            </a:r>
          </a:p>
          <a:p>
            <a:pPr lvl="2">
              <a:spcBef>
                <a:spcPts val="600"/>
              </a:spcBef>
              <a:buClr>
                <a:srgbClr val="3355A6"/>
              </a:buClr>
            </a:pPr>
            <a:r>
              <a:rPr lang="en-US" altLang="en-US" sz="2800" dirty="0"/>
              <a:t>Southern German states voted to join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68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 for Empire: Western Europe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800"/>
              </a:spcBef>
              <a:buClr>
                <a:srgbClr val="670002"/>
              </a:buClr>
              <a:buFont typeface="Times New Roman" panose="02020603050405020304" pitchFamily="18" charset="0"/>
              <a:buChar char="•"/>
            </a:pPr>
            <a:r>
              <a:rPr lang="en-US" altLang="en-US" sz="3200" dirty="0"/>
              <a:t>“Dual Revolutions"- political and industrial </a:t>
            </a:r>
          </a:p>
          <a:p>
            <a:pPr lvl="1">
              <a:spcBef>
                <a:spcPts val="800"/>
              </a:spcBef>
              <a:buClr>
                <a:srgbClr val="670002"/>
              </a:buClr>
              <a:buFont typeface="Times New Roman" panose="02020603050405020304" pitchFamily="18" charset="0"/>
              <a:buChar char="•"/>
            </a:pPr>
            <a:r>
              <a:rPr lang="en-US" altLang="en-US" sz="3000" dirty="0"/>
              <a:t>Leads to a belief in superiority</a:t>
            </a:r>
          </a:p>
          <a:p>
            <a:pPr lvl="2">
              <a:buClr>
                <a:srgbClr val="670002"/>
              </a:buClr>
              <a:buFont typeface="Times New Roman" panose="02020603050405020304" pitchFamily="18" charset="0"/>
              <a:buChar char="•"/>
            </a:pPr>
            <a:r>
              <a:rPr lang="en-US" altLang="en-US" sz="2800" dirty="0"/>
              <a:t>Often carried racial overtones (Social Darwinism)</a:t>
            </a:r>
          </a:p>
          <a:p>
            <a:pPr marL="685800" lvl="2" indent="0">
              <a:buClr>
                <a:srgbClr val="670002"/>
              </a:buClr>
              <a:buNone/>
            </a:pPr>
            <a:endParaRPr lang="en-US" altLang="en-US" sz="2800" dirty="0"/>
          </a:p>
          <a:p>
            <a:pPr marL="274320" lvl="1">
              <a:spcBef>
                <a:spcPts val="800"/>
              </a:spcBef>
              <a:buClr>
                <a:srgbClr val="670002"/>
              </a:buClr>
              <a:buFont typeface="Times New Roman" panose="02020603050405020304" pitchFamily="18" charset="0"/>
              <a:buChar char="•"/>
            </a:pPr>
            <a:r>
              <a:rPr lang="en-US" altLang="en-US" sz="3200" dirty="0"/>
              <a:t>By 1914: 85% of earth’s surface controlled by Europe or nations of European ancestry</a:t>
            </a:r>
          </a:p>
          <a:p>
            <a:pPr>
              <a:spcBef>
                <a:spcPts val="800"/>
              </a:spcBef>
              <a:buClr>
                <a:srgbClr val="670002"/>
              </a:buClr>
              <a:buFont typeface="Times New Roman" panose="02020603050405020304" pitchFamily="18" charset="0"/>
              <a:buChar char="•"/>
            </a:pP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64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95400" y="429986"/>
            <a:ext cx="9601200" cy="1143000"/>
          </a:xfrm>
        </p:spPr>
        <p:txBody>
          <a:bodyPr/>
          <a:lstStyle/>
          <a:p>
            <a:r>
              <a:rPr lang="en-US" dirty="0"/>
              <a:t>Great Britain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Greatest imperial power in the 1800s 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Empire stretched from the Americas to Africa to Asia </a:t>
            </a:r>
          </a:p>
          <a:p>
            <a:pPr lvl="1">
              <a:lnSpc>
                <a:spcPct val="100000"/>
              </a:lnSpc>
            </a:pPr>
            <a:r>
              <a:rPr lang="en-US" sz="2600" dirty="0"/>
              <a:t>India was the crown jewel</a:t>
            </a:r>
          </a:p>
          <a:p>
            <a:pPr lvl="2">
              <a:lnSpc>
                <a:spcPct val="100000"/>
              </a:lnSpc>
              <a:spcBef>
                <a:spcPts val="700"/>
              </a:spcBef>
            </a:pPr>
            <a:r>
              <a:rPr lang="en-US" altLang="en-US" sz="2600" dirty="0"/>
              <a:t>British taxes took money out of Indian economy for British home treasury</a:t>
            </a:r>
          </a:p>
          <a:p>
            <a:pPr lvl="2">
              <a:lnSpc>
                <a:spcPct val="100000"/>
              </a:lnSpc>
              <a:spcBef>
                <a:spcPts val="700"/>
              </a:spcBef>
            </a:pPr>
            <a:r>
              <a:rPr lang="en-US" altLang="en-US" sz="2600" dirty="0"/>
              <a:t>British tariffs harsh on Indian textiles</a:t>
            </a:r>
            <a:endParaRPr lang="en-US" sz="2600" dirty="0"/>
          </a:p>
          <a:p>
            <a:pPr>
              <a:lnSpc>
                <a:spcPct val="100000"/>
              </a:lnSpc>
            </a:pPr>
            <a:r>
              <a:rPr lang="en-US" altLang="en-US" sz="2800" dirty="0"/>
              <a:t>Trade rivals for Britain by early 1800s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586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202573" cy="6858000"/>
          </a:xfrm>
        </p:spPr>
      </p:pic>
    </p:spTree>
    <p:extLst>
      <p:ext uri="{BB962C8B-B14F-4D97-AF65-F5344CB8AC3E}">
        <p14:creationId xmlns:p14="http://schemas.microsoft.com/office/powerpoint/2010/main" val="324103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British India 1858-1914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>
              <a:lnSpc>
                <a:spcPct val="100000"/>
              </a:lnSpc>
              <a:spcBef>
                <a:spcPts val="700"/>
              </a:spcBef>
            </a:pPr>
            <a:r>
              <a:rPr lang="en-US" altLang="en-US" sz="2800" dirty="0"/>
              <a:t>British defeat French for control of India, 1763</a:t>
            </a:r>
          </a:p>
          <a:p>
            <a:pPr lvl="1">
              <a:lnSpc>
                <a:spcPct val="100000"/>
              </a:lnSpc>
              <a:spcBef>
                <a:spcPts val="700"/>
              </a:spcBef>
            </a:pPr>
            <a:r>
              <a:rPr lang="en-US" altLang="en-US" sz="2800" dirty="0"/>
              <a:t>British East India Company administers the colony</a:t>
            </a:r>
          </a:p>
          <a:p>
            <a:pPr lvl="2">
              <a:lnSpc>
                <a:spcPct val="100000"/>
              </a:lnSpc>
              <a:spcBef>
                <a:spcPts val="700"/>
              </a:spcBef>
            </a:pPr>
            <a:r>
              <a:rPr lang="en-US" altLang="en-US" sz="2600" dirty="0"/>
              <a:t>(Joint-Stock Company) 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buClr>
                <a:srgbClr val="3355A6"/>
              </a:buClr>
            </a:pPr>
            <a:r>
              <a:rPr lang="en-US" altLang="en-US" sz="2800" dirty="0"/>
              <a:t>Increased tax &amp; manipulated tariffs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buClr>
                <a:srgbClr val="3355A6"/>
              </a:buClr>
            </a:pPr>
            <a:r>
              <a:rPr lang="en-US" altLang="en-US" sz="2800" dirty="0"/>
              <a:t>Indian economy structured for British benefit</a:t>
            </a:r>
          </a:p>
          <a:p>
            <a:pPr lvl="1">
              <a:lnSpc>
                <a:spcPct val="100000"/>
              </a:lnSpc>
              <a:spcBef>
                <a:spcPts val="700"/>
              </a:spcBef>
            </a:pPr>
            <a:r>
              <a:rPr lang="en-US" altLang="en-US" sz="2800" dirty="0"/>
              <a:t>1857- </a:t>
            </a:r>
            <a:r>
              <a:rPr lang="en-US" altLang="en-US" sz="2800" dirty="0" err="1"/>
              <a:t>Sepoy</a:t>
            </a:r>
            <a:r>
              <a:rPr lang="en-US" altLang="en-US" sz="2800" dirty="0"/>
              <a:t> Rebellion</a:t>
            </a:r>
          </a:p>
          <a:p>
            <a:pPr lvl="2">
              <a:lnSpc>
                <a:spcPct val="100000"/>
              </a:lnSpc>
              <a:spcBef>
                <a:spcPts val="700"/>
              </a:spcBef>
            </a:pPr>
            <a:r>
              <a:rPr lang="en-US" altLang="en-US" sz="2600" dirty="0"/>
              <a:t>Indian soldiers rebel </a:t>
            </a:r>
          </a:p>
          <a:p>
            <a:pPr lvl="2">
              <a:lnSpc>
                <a:spcPct val="100000"/>
              </a:lnSpc>
              <a:spcBef>
                <a:spcPts val="700"/>
              </a:spcBef>
            </a:pPr>
            <a:r>
              <a:rPr lang="en-US" altLang="en-US" sz="2800" dirty="0"/>
              <a:t>ends East India Company control (British crown takes direct control of India)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7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71" y="-1338"/>
            <a:ext cx="8556172" cy="6859338"/>
          </a:xfrm>
        </p:spPr>
      </p:pic>
    </p:spTree>
    <p:extLst>
      <p:ext uri="{BB962C8B-B14F-4D97-AF65-F5344CB8AC3E}">
        <p14:creationId xmlns:p14="http://schemas.microsoft.com/office/powerpoint/2010/main" val="125635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d Line Business 16x9">
  <a:themeElements>
    <a:clrScheme name="Custom 23">
      <a:dk1>
        <a:sysClr val="windowText" lastClr="000000"/>
      </a:dk1>
      <a:lt1>
        <a:sysClr val="window" lastClr="FFFFFF"/>
      </a:lt1>
      <a:dk2>
        <a:srgbClr val="557958"/>
      </a:dk2>
      <a:lt2>
        <a:srgbClr val="E9E5DC"/>
      </a:lt2>
      <a:accent1>
        <a:srgbClr val="D34817"/>
      </a:accent1>
      <a:accent2>
        <a:srgbClr val="D34817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red line presentation (widescreen)</Template>
  <TotalTime>0</TotalTime>
  <Words>486</Words>
  <Application>Microsoft Office PowerPoint</Application>
  <PresentationFormat>Widescreen</PresentationFormat>
  <Paragraphs>71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Cambria</vt:lpstr>
      <vt:lpstr>Times New Roman</vt:lpstr>
      <vt:lpstr>Wingdings</vt:lpstr>
      <vt:lpstr>Red Line Business 16x9</vt:lpstr>
      <vt:lpstr>Nationalism and Imperialism </vt:lpstr>
      <vt:lpstr>The Periphery of Western Europe </vt:lpstr>
      <vt:lpstr>Italy and Germany </vt:lpstr>
      <vt:lpstr>PowerPoint Presentation</vt:lpstr>
      <vt:lpstr>Quest for Empire: Western Europe </vt:lpstr>
      <vt:lpstr>Great Britain </vt:lpstr>
      <vt:lpstr>PowerPoint Presentation</vt:lpstr>
      <vt:lpstr>British India 1858-1914 </vt:lpstr>
      <vt:lpstr>PowerPoint Presentation</vt:lpstr>
      <vt:lpstr>China 1800-1914 </vt:lpstr>
      <vt:lpstr>PowerPoint Presentation</vt:lpstr>
      <vt:lpstr>PowerPoint Presentation</vt:lpstr>
      <vt:lpstr>Scramble for Africa </vt:lpstr>
      <vt:lpstr>PowerPoint Presentation</vt:lpstr>
      <vt:lpstr>Impact of Imperialism and Challenges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2016-03-22T21:45:02Z</dcterms:created>
  <dcterms:modified xsi:type="dcterms:W3CDTF">2019-11-14T14:46:46Z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