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77" r:id="rId3"/>
    <p:sldId id="278" r:id="rId4"/>
    <p:sldId id="288" r:id="rId5"/>
    <p:sldId id="279" r:id="rId6"/>
    <p:sldId id="280" r:id="rId7"/>
    <p:sldId id="289" r:id="rId8"/>
    <p:sldId id="282" r:id="rId9"/>
    <p:sldId id="283" r:id="rId10"/>
    <p:sldId id="290" r:id="rId11"/>
    <p:sldId id="284" r:id="rId12"/>
    <p:sldId id="291" r:id="rId13"/>
    <p:sldId id="285" r:id="rId14"/>
    <p:sldId id="286" r:id="rId15"/>
    <p:sldId id="293" r:id="rId16"/>
    <p:sldId id="287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8" autoAdjust="0"/>
    <p:restoredTop sz="94660"/>
  </p:normalViewPr>
  <p:slideViewPr>
    <p:cSldViewPr snapToGrid="0">
      <p:cViewPr>
        <p:scale>
          <a:sx n="67" d="100"/>
          <a:sy n="67" d="100"/>
        </p:scale>
        <p:origin x="656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Nationalism and Decolonization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Since 1945 </a:t>
            </a: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Repression and Guerrilla War:  The Struggle for the Settler Colonies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1354347"/>
            <a:ext cx="10269071" cy="4920947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Kenya (British)</a:t>
            </a:r>
          </a:p>
          <a:p>
            <a:pPr lvl="1"/>
            <a:r>
              <a:rPr lang="en-US" sz="3200" dirty="0" err="1"/>
              <a:t>Jomo</a:t>
            </a:r>
            <a:r>
              <a:rPr lang="en-US" sz="3200" dirty="0"/>
              <a:t> Kenyatta</a:t>
            </a:r>
          </a:p>
          <a:p>
            <a:pPr lvl="2"/>
            <a:r>
              <a:rPr lang="en-US" sz="2800" dirty="0"/>
              <a:t>Promoted peaceful independence</a:t>
            </a:r>
          </a:p>
          <a:p>
            <a:pPr lvl="3"/>
            <a:r>
              <a:rPr lang="en-US" sz="2600" dirty="0"/>
              <a:t>Lead Kenya African Party (KAU)</a:t>
            </a:r>
          </a:p>
          <a:p>
            <a:pPr lvl="1"/>
            <a:r>
              <a:rPr lang="en-US" sz="3200" dirty="0"/>
              <a:t>Land Freedom Army</a:t>
            </a:r>
          </a:p>
          <a:p>
            <a:pPr lvl="2"/>
            <a:r>
              <a:rPr lang="en-US" sz="2800" dirty="0"/>
              <a:t>Radical</a:t>
            </a:r>
          </a:p>
          <a:p>
            <a:pPr lvl="2"/>
            <a:r>
              <a:rPr lang="en-US" sz="2800" dirty="0"/>
              <a:t>Used terror and guerilla warfare</a:t>
            </a:r>
          </a:p>
          <a:p>
            <a:pPr lvl="2"/>
            <a:r>
              <a:rPr lang="en-US" sz="2800" dirty="0"/>
              <a:t>Arrest Kenyatta</a:t>
            </a:r>
          </a:p>
          <a:p>
            <a:pPr lvl="1"/>
            <a:r>
              <a:rPr lang="en-US" sz="3200" dirty="0"/>
              <a:t>Gain independence in 1963 </a:t>
            </a:r>
          </a:p>
          <a:p>
            <a:pPr lvl="2"/>
            <a:r>
              <a:rPr lang="en-US" sz="2800" dirty="0"/>
              <a:t>Kenyatta becomes president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17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65"/>
            <a:ext cx="12192001" cy="6849035"/>
          </a:xfrm>
        </p:spPr>
      </p:pic>
    </p:spTree>
    <p:extLst>
      <p:ext uri="{BB962C8B-B14F-4D97-AF65-F5344CB8AC3E}">
        <p14:creationId xmlns:p14="http://schemas.microsoft.com/office/powerpoint/2010/main" val="26139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897147"/>
            <a:ext cx="9601200" cy="504645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Algeria (French)</a:t>
            </a:r>
          </a:p>
          <a:p>
            <a:pPr lvl="1"/>
            <a:r>
              <a:rPr lang="en-US" sz="2800" dirty="0"/>
              <a:t>Civil War</a:t>
            </a:r>
          </a:p>
          <a:p>
            <a:pPr lvl="1"/>
            <a:r>
              <a:rPr lang="en-US" sz="2800" dirty="0"/>
              <a:t>National Liberation Front (FLN)</a:t>
            </a:r>
          </a:p>
          <a:p>
            <a:pPr lvl="2"/>
            <a:r>
              <a:rPr lang="en-US" sz="2400" dirty="0"/>
              <a:t>Led by Arabs &amp; Berbers</a:t>
            </a:r>
          </a:p>
          <a:p>
            <a:pPr lvl="2"/>
            <a:r>
              <a:rPr lang="en-US" sz="2400" dirty="0"/>
              <a:t>Violent</a:t>
            </a:r>
          </a:p>
          <a:p>
            <a:pPr lvl="1"/>
            <a:r>
              <a:rPr lang="en-US" sz="2800" dirty="0"/>
              <a:t>Secret Army Organization (OAS)</a:t>
            </a:r>
          </a:p>
          <a:p>
            <a:pPr lvl="2"/>
            <a:r>
              <a:rPr lang="en-US" sz="2400" dirty="0"/>
              <a:t>Algerian settlers</a:t>
            </a:r>
          </a:p>
          <a:p>
            <a:pPr lvl="3"/>
            <a:r>
              <a:rPr lang="en-US" sz="2200" dirty="0"/>
              <a:t>Favored France</a:t>
            </a:r>
          </a:p>
          <a:p>
            <a:pPr lvl="2"/>
            <a:r>
              <a:rPr lang="en-US" sz="2400" dirty="0"/>
              <a:t>Against Arabs &amp; Berbers</a:t>
            </a:r>
          </a:p>
          <a:p>
            <a:pPr lvl="1"/>
            <a:r>
              <a:rPr lang="en-US" sz="2800" dirty="0"/>
              <a:t>Wins independence in 1962</a:t>
            </a:r>
          </a:p>
          <a:p>
            <a:pPr lvl="2"/>
            <a:r>
              <a:rPr lang="en-US" sz="2600" dirty="0"/>
              <a:t>FLN wins a political victory </a:t>
            </a:r>
          </a:p>
        </p:txBody>
      </p:sp>
    </p:spTree>
    <p:extLst>
      <p:ext uri="{BB962C8B-B14F-4D97-AF65-F5344CB8AC3E}">
        <p14:creationId xmlns:p14="http://schemas.microsoft.com/office/powerpoint/2010/main" val="27939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Persistence of White Supremacy in South Africa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Angola &amp; Mozambique</a:t>
            </a:r>
          </a:p>
          <a:p>
            <a:pPr lvl="1"/>
            <a:r>
              <a:rPr lang="en-US" sz="2800" dirty="0"/>
              <a:t>Revolution</a:t>
            </a:r>
          </a:p>
          <a:p>
            <a:pPr lvl="1"/>
            <a:r>
              <a:rPr lang="en-US" sz="2800" dirty="0"/>
              <a:t>Independence 1975</a:t>
            </a:r>
          </a:p>
          <a:p>
            <a:r>
              <a:rPr lang="en-US" sz="3200" dirty="0"/>
              <a:t>Southern Rhodesia (Zimbabwe)</a:t>
            </a:r>
          </a:p>
          <a:p>
            <a:pPr lvl="1"/>
            <a:r>
              <a:rPr lang="en-US" sz="2800" dirty="0"/>
              <a:t>Independence by 1980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840507" cy="411797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South Africa</a:t>
            </a:r>
          </a:p>
          <a:p>
            <a:pPr lvl="1"/>
            <a:r>
              <a:rPr lang="en-US" sz="2800" dirty="0"/>
              <a:t>Only white minority to maintain its position of supremacy</a:t>
            </a:r>
          </a:p>
          <a:p>
            <a:pPr lvl="1"/>
            <a:r>
              <a:rPr lang="en-US" sz="2800" dirty="0"/>
              <a:t>Afrikaners (descendent of Dutch settlers)</a:t>
            </a:r>
          </a:p>
          <a:p>
            <a:pPr lvl="2"/>
            <a:r>
              <a:rPr lang="en-US" sz="2400" dirty="0"/>
              <a:t>White supremacist attitude</a:t>
            </a:r>
          </a:p>
          <a:p>
            <a:pPr lvl="2"/>
            <a:r>
              <a:rPr lang="en-US" sz="2400" dirty="0"/>
              <a:t>In control after Boer War (1899-1902)</a:t>
            </a:r>
          </a:p>
          <a:p>
            <a:pPr lvl="1"/>
            <a:r>
              <a:rPr lang="en-US" sz="2800" dirty="0"/>
              <a:t>Afrikaner National Party</a:t>
            </a:r>
          </a:p>
          <a:p>
            <a:pPr lvl="2"/>
            <a:r>
              <a:rPr lang="en-US" sz="2400" dirty="0"/>
              <a:t>Apartheid</a:t>
            </a:r>
          </a:p>
          <a:p>
            <a:pPr lvl="3"/>
            <a:r>
              <a:rPr lang="en-US" sz="2200" dirty="0"/>
              <a:t>A system of racial segregation.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5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3"/>
            <a:ext cx="12192000" cy="685852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184"/>
            <a:ext cx="12192000" cy="689018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829"/>
            <a:ext cx="12192001" cy="68698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477"/>
            <a:ext cx="12192002" cy="6945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332"/>
            <a:ext cx="12192000" cy="696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1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Conflicting Nationalisms:  Arabs, Israelis, and the Palestine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Most Arab nations are independent by the 1960’s</a:t>
            </a:r>
          </a:p>
          <a:p>
            <a:pPr lvl="1"/>
            <a:r>
              <a:rPr lang="en-US" sz="2800" dirty="0"/>
              <a:t>Most governments not strong until the 70’s</a:t>
            </a:r>
          </a:p>
          <a:p>
            <a:r>
              <a:rPr lang="en-US" sz="3200" dirty="0"/>
              <a:t>Palestine</a:t>
            </a:r>
          </a:p>
          <a:p>
            <a:pPr lvl="1"/>
            <a:r>
              <a:rPr lang="en-US" sz="2800" dirty="0"/>
              <a:t>Zionist (the belief in a Jewish nation) movement gained sympathy due to the Holocaust</a:t>
            </a:r>
          </a:p>
          <a:p>
            <a:pPr lvl="1"/>
            <a:r>
              <a:rPr lang="en-US" sz="2800" dirty="0"/>
              <a:t>Muslim Revolt (1936-1939)</a:t>
            </a:r>
          </a:p>
          <a:p>
            <a:pPr lvl="2"/>
            <a:r>
              <a:rPr lang="en-US" sz="2400" dirty="0"/>
              <a:t>British placed restrictions on the entry of Jews due to Arab resistance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0" y="591671"/>
            <a:ext cx="9601200" cy="5351929"/>
          </a:xfrm>
        </p:spPr>
        <p:txBody>
          <a:bodyPr/>
          <a:lstStyle/>
          <a:p>
            <a:r>
              <a:rPr lang="en-US" sz="2800" dirty="0"/>
              <a:t>The UN partitions Palestine into Arab and Jewish countries</a:t>
            </a:r>
          </a:p>
          <a:p>
            <a:pPr lvl="1"/>
            <a:r>
              <a:rPr lang="en-US" sz="2800" dirty="0"/>
              <a:t>The two sides engage in warfare</a:t>
            </a:r>
          </a:p>
          <a:p>
            <a:pPr lvl="1"/>
            <a:r>
              <a:rPr lang="en-US" sz="2800" dirty="0"/>
              <a:t>Zionists have better arms and defend themselves and expanded into Arab territory.</a:t>
            </a:r>
          </a:p>
          <a:p>
            <a:r>
              <a:rPr lang="en-US" sz="2800" dirty="0"/>
              <a:t>The hostilities still remain today</a:t>
            </a:r>
          </a:p>
          <a:p>
            <a:pPr lvl="1"/>
            <a:r>
              <a:rPr lang="en-US" sz="2400" dirty="0"/>
              <a:t>Palestinian Liberation Organization-PLO- fights for Palestinian independence </a:t>
            </a:r>
          </a:p>
          <a:p>
            <a:pPr lvl="1"/>
            <a:r>
              <a:rPr lang="en-US" sz="2400" dirty="0"/>
              <a:t>Arab nations often go to war with Israel </a:t>
            </a:r>
          </a:p>
          <a:p>
            <a:pPr lvl="2"/>
            <a:r>
              <a:rPr lang="en-US" sz="2400" dirty="0"/>
              <a:t>Six Days War (1967), Yom Kippur War (1973)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3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-192741"/>
            <a:ext cx="9601200" cy="1143000"/>
          </a:xfrm>
        </p:spPr>
        <p:txBody>
          <a:bodyPr/>
          <a:lstStyle/>
          <a:p>
            <a:r>
              <a:rPr lang="en-US" dirty="0"/>
              <a:t>Nationalism and Decolonization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181480"/>
            <a:ext cx="10573871" cy="4984377"/>
          </a:xfrm>
        </p:spPr>
        <p:txBody>
          <a:bodyPr>
            <a:normAutofit/>
          </a:bodyPr>
          <a:lstStyle/>
          <a:p>
            <a:r>
              <a:rPr lang="en-US" sz="3200" dirty="0"/>
              <a:t>WWII ends in 1945</a:t>
            </a:r>
          </a:p>
          <a:p>
            <a:pPr lvl="1"/>
            <a:r>
              <a:rPr lang="en-US" sz="2800" dirty="0"/>
              <a:t>Victory in Europe (VE Day)- May </a:t>
            </a:r>
          </a:p>
          <a:p>
            <a:pPr lvl="1"/>
            <a:r>
              <a:rPr lang="en-US" sz="2800" dirty="0"/>
              <a:t>Victory in Japan (VJ Day)- August </a:t>
            </a:r>
          </a:p>
          <a:p>
            <a:r>
              <a:rPr lang="en-US" sz="3200" dirty="0"/>
              <a:t>Total war drained the resources of the European powers</a:t>
            </a:r>
          </a:p>
          <a:p>
            <a:r>
              <a:rPr lang="en-US" sz="3200" dirty="0"/>
              <a:t>Atlantic Charter of 1941</a:t>
            </a:r>
          </a:p>
          <a:p>
            <a:pPr lvl="1"/>
            <a:r>
              <a:rPr lang="en-US" sz="2800" dirty="0"/>
              <a:t>US &amp; Great Britain</a:t>
            </a:r>
          </a:p>
          <a:p>
            <a:pPr lvl="1"/>
            <a:r>
              <a:rPr lang="en-US" sz="2800" dirty="0"/>
              <a:t>Recognized the right of all people to choose the form of government under which they lived</a:t>
            </a:r>
          </a:p>
          <a:p>
            <a:r>
              <a:rPr lang="en-US" sz="3200" dirty="0"/>
              <a:t>FDR &amp; Soviets condemned colonization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5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80"/>
            <a:ext cx="12192000" cy="68835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9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119"/>
            <a:ext cx="12192000" cy="6920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011"/>
            <a:ext cx="12192000" cy="68982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802"/>
            <a:ext cx="12192000" cy="69365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4178"/>
            <a:ext cx="12192001" cy="69767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94178"/>
            <a:ext cx="12192000" cy="702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9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in the South and SE Asia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10591800" cy="436581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Indian National Congress </a:t>
            </a:r>
          </a:p>
          <a:p>
            <a:pPr lvl="1"/>
            <a:r>
              <a:rPr lang="en-US" sz="2800" dirty="0"/>
              <a:t>Offered support to the Allies in exchange for independence</a:t>
            </a:r>
          </a:p>
          <a:p>
            <a:pPr lvl="2"/>
            <a:r>
              <a:rPr lang="en-US" sz="2600" dirty="0"/>
              <a:t>Rejected </a:t>
            </a:r>
          </a:p>
          <a:p>
            <a:r>
              <a:rPr lang="en-US" sz="3200" dirty="0"/>
              <a:t>Quiet Indian Movement</a:t>
            </a:r>
          </a:p>
          <a:p>
            <a:pPr lvl="1"/>
            <a:r>
              <a:rPr lang="en-US" sz="2800" dirty="0"/>
              <a:t>Mass civil disobedience movement to end British rule in India</a:t>
            </a:r>
          </a:p>
          <a:p>
            <a:pPr lvl="1"/>
            <a:r>
              <a:rPr lang="en-US" sz="2800" dirty="0"/>
              <a:t>British responded with mass arrests &amp; repression</a:t>
            </a:r>
          </a:p>
          <a:p>
            <a:pPr lvl="1"/>
            <a:r>
              <a:rPr lang="en-US" sz="2800" dirty="0"/>
              <a:t>Gandhi, Nehru, and other Congress politicians were imprisoned</a:t>
            </a:r>
          </a:p>
          <a:p>
            <a:r>
              <a:rPr lang="en-US" sz="3200" dirty="0"/>
              <a:t>Independence is granted August 15, 1947 </a:t>
            </a:r>
          </a:p>
          <a:p>
            <a:pPr lvl="1"/>
            <a:r>
              <a:rPr lang="en-US" sz="3000" dirty="0"/>
              <a:t>Split into India and Pakistan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7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166" y="862643"/>
            <a:ext cx="5769634" cy="5080958"/>
          </a:xfrm>
        </p:spPr>
        <p:txBody>
          <a:bodyPr>
            <a:normAutofit/>
          </a:bodyPr>
          <a:lstStyle/>
          <a:p>
            <a:r>
              <a:rPr lang="en-US" sz="3200" dirty="0"/>
              <a:t>Muslim League</a:t>
            </a:r>
          </a:p>
          <a:p>
            <a:pPr lvl="1"/>
            <a:r>
              <a:rPr lang="en-US" sz="2800" dirty="0"/>
              <a:t>Led by Muhammad Ali Jinnah</a:t>
            </a:r>
          </a:p>
          <a:p>
            <a:pPr lvl="1"/>
            <a:r>
              <a:rPr lang="en-US" sz="2800" dirty="0"/>
              <a:t>Rallied British support in WWII in exchange for a separate Muslim nation on the Indian sub-continent</a:t>
            </a:r>
          </a:p>
          <a:p>
            <a:pPr lvl="2"/>
            <a:r>
              <a:rPr lang="en-US" sz="2400" dirty="0"/>
              <a:t>Pakistan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72198" y="862643"/>
            <a:ext cx="5947915" cy="5080957"/>
          </a:xfrm>
        </p:spPr>
        <p:txBody>
          <a:bodyPr>
            <a:normAutofit/>
          </a:bodyPr>
          <a:lstStyle/>
          <a:p>
            <a:r>
              <a:rPr lang="en-US" sz="2800" dirty="0"/>
              <a:t>Issues in India</a:t>
            </a:r>
          </a:p>
          <a:p>
            <a:pPr lvl="1"/>
            <a:r>
              <a:rPr lang="en-US" sz="2400" dirty="0"/>
              <a:t>Hindu-Muslim &amp; Hindu-Sikh communal rioting turned into bloodbaths</a:t>
            </a:r>
          </a:p>
          <a:p>
            <a:pPr lvl="1"/>
            <a:r>
              <a:rPr lang="en-US" sz="2400" dirty="0"/>
              <a:t>Gandhi shot &amp; killed</a:t>
            </a:r>
          </a:p>
          <a:p>
            <a:pPr lvl="1"/>
            <a:r>
              <a:rPr lang="en-US" sz="2400" dirty="0"/>
              <a:t>Burma (Myanmar) &amp; Sri Lanka (Ceylon) gain independence</a:t>
            </a:r>
          </a:p>
          <a:p>
            <a:r>
              <a:rPr lang="en-US" sz="2800" dirty="0"/>
              <a:t>Philippines (1946 from the US) &amp; Indonesia (1949 from the Netherlands) gain independence in SE Asia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10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55"/>
            <a:ext cx="12192001" cy="685664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1"/>
            <a:ext cx="6006353" cy="685039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353" y="-45439"/>
            <a:ext cx="6185647" cy="6895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717" y="-45440"/>
            <a:ext cx="8516471" cy="689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5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Liberation of Non-settler Africa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9601200" cy="4419600"/>
          </a:xfrm>
        </p:spPr>
        <p:txBody>
          <a:bodyPr>
            <a:noAutofit/>
          </a:bodyPr>
          <a:lstStyle/>
          <a:p>
            <a:r>
              <a:rPr lang="en-US" sz="3600" dirty="0"/>
              <a:t>Africa was impacted by WWII</a:t>
            </a:r>
          </a:p>
          <a:p>
            <a:r>
              <a:rPr lang="en-US" sz="3600" dirty="0"/>
              <a:t>Two main paths to decolonization in the postwar era</a:t>
            </a:r>
          </a:p>
          <a:p>
            <a:pPr lvl="1"/>
            <a:r>
              <a:rPr lang="en-US" sz="3200" dirty="0"/>
              <a:t>Radical</a:t>
            </a:r>
          </a:p>
          <a:p>
            <a:pPr lvl="2"/>
            <a:r>
              <a:rPr lang="en-US" sz="2800" dirty="0"/>
              <a:t>Kwame Nkrumah (Ghana) </a:t>
            </a:r>
          </a:p>
          <a:p>
            <a:pPr lvl="3"/>
            <a:r>
              <a:rPr lang="en-US" sz="2600" dirty="0"/>
              <a:t>Convention Peoples Party (CPP)</a:t>
            </a:r>
          </a:p>
          <a:p>
            <a:pPr lvl="4"/>
            <a:r>
              <a:rPr lang="en-US" sz="2400" dirty="0"/>
              <a:t>Organized strikes, boycotts, rallies, </a:t>
            </a:r>
            <a:r>
              <a:rPr lang="en-US" sz="2400" dirty="0" err="1"/>
              <a:t>etc</a:t>
            </a:r>
            <a:r>
              <a:rPr lang="en-US" sz="2400" dirty="0"/>
              <a:t>…</a:t>
            </a:r>
          </a:p>
          <a:p>
            <a:pPr lvl="3"/>
            <a:r>
              <a:rPr lang="en-US" sz="2600" dirty="0"/>
              <a:t>Ghana gains independence from the British in 1957</a:t>
            </a:r>
          </a:p>
        </p:txBody>
      </p:sp>
    </p:spTree>
    <p:extLst>
      <p:ext uri="{BB962C8B-B14F-4D97-AF65-F5344CB8AC3E}">
        <p14:creationId xmlns:p14="http://schemas.microsoft.com/office/powerpoint/2010/main" val="176992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431321"/>
            <a:ext cx="9601200" cy="55122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/>
              <a:t>Peaceful</a:t>
            </a:r>
          </a:p>
          <a:p>
            <a:r>
              <a:rPr lang="en-US" sz="3000" dirty="0"/>
              <a:t>France</a:t>
            </a:r>
          </a:p>
          <a:p>
            <a:pPr lvl="1"/>
            <a:r>
              <a:rPr lang="en-US" sz="2600" dirty="0"/>
              <a:t>Negotiations for independence led by</a:t>
            </a:r>
          </a:p>
          <a:p>
            <a:pPr lvl="2"/>
            <a:r>
              <a:rPr lang="en-US" sz="2200" dirty="0"/>
              <a:t>Leopold </a:t>
            </a:r>
            <a:r>
              <a:rPr lang="en-US" sz="2200" dirty="0" err="1"/>
              <a:t>Sedar</a:t>
            </a:r>
            <a:r>
              <a:rPr lang="en-US" sz="2200" dirty="0"/>
              <a:t> Senghor (Senegal)</a:t>
            </a:r>
          </a:p>
          <a:p>
            <a:pPr lvl="2"/>
            <a:r>
              <a:rPr lang="en-US" sz="2200" dirty="0"/>
              <a:t>Felix Houphouet-Boigny (Ivory Coast)</a:t>
            </a:r>
          </a:p>
          <a:p>
            <a:pPr lvl="1"/>
            <a:r>
              <a:rPr lang="en-US" sz="2600" dirty="0"/>
              <a:t>Retained European economic and cultural ties</a:t>
            </a:r>
          </a:p>
          <a:p>
            <a:r>
              <a:rPr lang="en-US" sz="3000" dirty="0"/>
              <a:t>Belgium</a:t>
            </a:r>
          </a:p>
          <a:p>
            <a:pPr lvl="1"/>
            <a:r>
              <a:rPr lang="en-US" sz="2600" dirty="0"/>
              <a:t>Retreat (leave) from the Congo</a:t>
            </a:r>
          </a:p>
          <a:p>
            <a:r>
              <a:rPr lang="en-US" sz="3000" dirty="0"/>
              <a:t>Portugal</a:t>
            </a:r>
          </a:p>
          <a:p>
            <a:pPr lvl="1"/>
            <a:r>
              <a:rPr lang="en-US" sz="2600" dirty="0"/>
              <a:t>Retains colonies until the mid 1970s. </a:t>
            </a:r>
          </a:p>
          <a:p>
            <a:pPr lvl="1"/>
            <a:r>
              <a:rPr lang="en-US" sz="2600" dirty="0"/>
              <a:t>Once independent many of the form colonies will see bloody civil wars.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41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6895"/>
            <a:ext cx="5647766" cy="68848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65" y="0"/>
            <a:ext cx="654423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857"/>
            <a:ext cx="12192001" cy="687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2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0</TotalTime>
  <Words>567</Words>
  <Application>Microsoft Office PowerPoint</Application>
  <PresentationFormat>Widescreen</PresentationFormat>
  <Paragraphs>99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Cambria</vt:lpstr>
      <vt:lpstr>Red Line Business 16x9</vt:lpstr>
      <vt:lpstr>Nationalism and Decolonization  </vt:lpstr>
      <vt:lpstr>Nationalism and Decolonization </vt:lpstr>
      <vt:lpstr>PowerPoint Presentation</vt:lpstr>
      <vt:lpstr>Independence in the South and SE Asia </vt:lpstr>
      <vt:lpstr>PowerPoint Presentation</vt:lpstr>
      <vt:lpstr>PowerPoint Presentation</vt:lpstr>
      <vt:lpstr>The Liberation of Non-settler Africa </vt:lpstr>
      <vt:lpstr>PowerPoint Presentation</vt:lpstr>
      <vt:lpstr>PowerPoint Presentation</vt:lpstr>
      <vt:lpstr>Repression and Guerrilla War:  The Struggle for the Settler Colonies </vt:lpstr>
      <vt:lpstr>PowerPoint Presentation</vt:lpstr>
      <vt:lpstr>PowerPoint Presentation</vt:lpstr>
      <vt:lpstr>Persistence of White Supremacy in South Africa </vt:lpstr>
      <vt:lpstr>PowerPoint Presentation</vt:lpstr>
      <vt:lpstr>Conflicting Nationalisms:  Arabs, Israelis, and the Palestine Question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2016-04-24T21:35:34Z</dcterms:created>
  <dcterms:modified xsi:type="dcterms:W3CDTF">2020-05-11T13:58:58Z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