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9" r:id="rId21"/>
    <p:sldId id="272" r:id="rId22"/>
    <p:sldId id="273" r:id="rId23"/>
    <p:sldId id="274" r:id="rId24"/>
    <p:sldId id="275" r:id="rId25"/>
    <p:sldId id="276" r:id="rId26"/>
    <p:sldId id="280" r:id="rId27"/>
    <p:sldId id="277" r:id="rId28"/>
    <p:sldId id="281" r:id="rId29"/>
    <p:sldId id="2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4EEF8-0551-4756-88DE-48997C336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7" r="3792" b="30083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123" y="1519483"/>
            <a:ext cx="6303437" cy="2372168"/>
          </a:xfrm>
        </p:spPr>
        <p:txBody>
          <a:bodyPr>
            <a:normAutofit/>
          </a:bodyPr>
          <a:lstStyle/>
          <a:p>
            <a:r>
              <a:rPr lang="en-US" sz="5600" cap="none" dirty="0"/>
              <a:t>Napoleonic  France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1804-1815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9E45-253B-4CF7-976F-1400297A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Creation of a Police State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79BA-48C3-47AA-8CB6-C7E0036F8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55470"/>
            <a:ext cx="10668000" cy="438721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 spy system kept thousands of citizens under continuous surveillance. </a:t>
            </a:r>
          </a:p>
          <a:p>
            <a:r>
              <a:rPr lang="en-US" sz="2800" dirty="0"/>
              <a:t>After 1810, political suspects were held in state prisons (as they had been during the Terror). </a:t>
            </a:r>
          </a:p>
          <a:p>
            <a:pPr lvl="1"/>
            <a:r>
              <a:rPr lang="en-US" sz="2800" dirty="0"/>
              <a:t>2,500 political prisoners existed in 1814. </a:t>
            </a:r>
          </a:p>
          <a:p>
            <a:r>
              <a:rPr lang="en-US" sz="2800" dirty="0"/>
              <a:t>The gov’t ruthlessly put down opposition, especially guerrillas in the western provinces of the </a:t>
            </a:r>
            <a:r>
              <a:rPr lang="en-US" sz="2800" dirty="0" err="1"/>
              <a:t>Vendèe</a:t>
            </a:r>
            <a:r>
              <a:rPr lang="en-US" sz="2800" dirty="0"/>
              <a:t> and Brittany. </a:t>
            </a:r>
          </a:p>
          <a:p>
            <a:r>
              <a:rPr lang="en-US" sz="2800" dirty="0"/>
              <a:t>Napoleon’s most publicly notorious action was the 1804 arrest and execution of a Bourbon, the duke of </a:t>
            </a:r>
            <a:r>
              <a:rPr lang="en-US" sz="2800" dirty="0" err="1"/>
              <a:t>Enghien</a:t>
            </a:r>
            <a:r>
              <a:rPr lang="en-US" sz="2800" dirty="0"/>
              <a:t>, who had allegedly took part in a plot against Napoleon. </a:t>
            </a:r>
          </a:p>
          <a:p>
            <a:pPr lvl="1"/>
            <a:r>
              <a:rPr lang="en-US" sz="2800" dirty="0"/>
              <a:t>There was no evidence he was involved with the plot. </a:t>
            </a:r>
          </a:p>
          <a:p>
            <a:pPr lvl="1"/>
            <a:r>
              <a:rPr lang="en-US" sz="2800" dirty="0"/>
              <a:t>European public opinion was livid. </a:t>
            </a:r>
          </a:p>
        </p:txBody>
      </p:sp>
    </p:spTree>
    <p:extLst>
      <p:ext uri="{BB962C8B-B14F-4D97-AF65-F5344CB8AC3E}">
        <p14:creationId xmlns:p14="http://schemas.microsoft.com/office/powerpoint/2010/main" val="361697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495B-4594-4A4C-99C2-1535DCD98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161925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Early Wars of Napoleon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E3BCB-5CE5-4648-8961-1D3A5D354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00175"/>
            <a:ext cx="10696575" cy="5133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Great Britain was continually at war with France </a:t>
            </a:r>
          </a:p>
          <a:p>
            <a:r>
              <a:rPr lang="en-US" dirty="0"/>
              <a:t>The four major powers (Britain, Russia, Prussia, and Austria) did not all fight Napoleonic France until 1813 </a:t>
            </a:r>
          </a:p>
          <a:p>
            <a:pPr lvl="1"/>
            <a:r>
              <a:rPr lang="en-US" dirty="0"/>
              <a:t>Only after Napoleon had conquered Italy did they determine to secure peace and maintain the balance of power in Europe </a:t>
            </a:r>
          </a:p>
          <a:p>
            <a:r>
              <a:rPr lang="en-US" dirty="0"/>
              <a:t>The War of Second Coalition 1798-1801</a:t>
            </a:r>
          </a:p>
          <a:p>
            <a:pPr lvl="1"/>
            <a:r>
              <a:rPr lang="en-US" dirty="0"/>
              <a:t>Napoleon had his navy destroyed by England’s Lord Horatio Nelson in the Battle of the Nile (1798). </a:t>
            </a:r>
          </a:p>
          <a:p>
            <a:pPr lvl="1"/>
            <a:r>
              <a:rPr lang="en-US" dirty="0"/>
              <a:t>Napoleon was victorious in the war, nevertheless. </a:t>
            </a:r>
          </a:p>
          <a:p>
            <a:pPr lvl="1"/>
            <a:r>
              <a:rPr lang="en-US" dirty="0"/>
              <a:t>Treaty of </a:t>
            </a:r>
            <a:r>
              <a:rPr lang="en-US" dirty="0" err="1"/>
              <a:t>Lunéville</a:t>
            </a:r>
            <a:r>
              <a:rPr lang="en-US" dirty="0"/>
              <a:t> (1801) </a:t>
            </a:r>
          </a:p>
          <a:p>
            <a:pPr lvl="2"/>
            <a:r>
              <a:rPr lang="en-US" dirty="0"/>
              <a:t>Ended the Second Coalition</a:t>
            </a:r>
          </a:p>
          <a:p>
            <a:pPr lvl="2"/>
            <a:r>
              <a:rPr lang="en-US" dirty="0"/>
              <a:t> Resulted in Austria’s loss of its Italian possessions </a:t>
            </a:r>
          </a:p>
          <a:p>
            <a:pPr lvl="2"/>
            <a:r>
              <a:rPr lang="en-US" dirty="0"/>
              <a:t>German territory on the west bank of the Rhine was incorporated into France. </a:t>
            </a:r>
          </a:p>
          <a:p>
            <a:pPr lvl="2"/>
            <a:r>
              <a:rPr lang="en-US" dirty="0"/>
              <a:t>Russia retreated from western Europe when they saw their ambitions in the Mediterranean blocked by the British. </a:t>
            </a:r>
          </a:p>
          <a:p>
            <a:pPr lvl="2"/>
            <a:r>
              <a:rPr lang="en-US" dirty="0"/>
              <a:t> Britain again was isolated.</a:t>
            </a:r>
          </a:p>
        </p:txBody>
      </p:sp>
    </p:spTree>
    <p:extLst>
      <p:ext uri="{BB962C8B-B14F-4D97-AF65-F5344CB8AC3E}">
        <p14:creationId xmlns:p14="http://schemas.microsoft.com/office/powerpoint/2010/main" val="249032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0ECA-E449-4E37-B389-24F0AAD2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315094-E304-4D1E-AF87-956EBAC1D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2385"/>
            <a:ext cx="12192000" cy="6890385"/>
          </a:xfrm>
        </p:spPr>
      </p:pic>
    </p:spTree>
    <p:extLst>
      <p:ext uri="{BB962C8B-B14F-4D97-AF65-F5344CB8AC3E}">
        <p14:creationId xmlns:p14="http://schemas.microsoft.com/office/powerpoint/2010/main" val="49009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C03F-262B-493F-8985-3A59C672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Revolution in Saint Domingue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FD087-FA91-4B17-BC5B-0868B6E28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Napoleon sent a large army to Haiti to subdue a slave rebellion there. </a:t>
            </a:r>
          </a:p>
          <a:p>
            <a:pPr lvl="1"/>
            <a:r>
              <a:rPr lang="en-US" sz="2800" dirty="0"/>
              <a:t>French forces were decimated by disease and slave rebels. </a:t>
            </a:r>
          </a:p>
          <a:p>
            <a:r>
              <a:rPr lang="en-US" sz="2800" dirty="0"/>
              <a:t>Haitian forces were led by </a:t>
            </a:r>
            <a:r>
              <a:rPr lang="en-US" sz="2800" dirty="0" err="1"/>
              <a:t>Toissant</a:t>
            </a:r>
            <a:r>
              <a:rPr lang="en-US" sz="2800" dirty="0"/>
              <a:t> </a:t>
            </a:r>
            <a:r>
              <a:rPr lang="en-US" sz="2800" dirty="0" err="1"/>
              <a:t>L’Ouverture</a:t>
            </a:r>
            <a:r>
              <a:rPr lang="en-US" sz="2800" dirty="0"/>
              <a:t>. </a:t>
            </a:r>
          </a:p>
          <a:p>
            <a:r>
              <a:rPr lang="en-US" sz="2800" dirty="0"/>
              <a:t>The Haitians were motivated by French Revolutionary ideals of freedom from absolute rule and natural rights. </a:t>
            </a:r>
          </a:p>
          <a:p>
            <a:r>
              <a:rPr lang="en-US" sz="2800" dirty="0"/>
              <a:t>Haiti won its independence from France in 1804. </a:t>
            </a:r>
          </a:p>
          <a:p>
            <a:r>
              <a:rPr lang="en-US" sz="2800" dirty="0"/>
              <a:t>1803- Napoleon sold Louisiana in North America to the U.S. as his hopes for re-creating an American empire were getting slimmer </a:t>
            </a:r>
          </a:p>
        </p:txBody>
      </p:sp>
    </p:spTree>
    <p:extLst>
      <p:ext uri="{BB962C8B-B14F-4D97-AF65-F5344CB8AC3E}">
        <p14:creationId xmlns:p14="http://schemas.microsoft.com/office/powerpoint/2010/main" val="264898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87E4-33AE-4578-AA9E-289E8F65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16294A-49A0-484F-8265-E5234F0F9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757" y="-28452"/>
            <a:ext cx="7015904" cy="688645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85CCD-79A8-436A-A499-7A62C3176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2063-3E59-406A-87F3-0375970F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Empire (1804-1814)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FF5E-D391-40FD-B0DB-67A79843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248900" cy="4038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On December 2, 1804, Napoleon crowned himself hereditary Emperor of France in Notre-Dame Cathedral. </a:t>
            </a:r>
          </a:p>
          <a:p>
            <a:pPr lvl="1"/>
            <a:r>
              <a:rPr lang="en-US" sz="2800" dirty="0"/>
              <a:t>He hoped to preempt plans of royalists to return the Bourbons to the throne. </a:t>
            </a:r>
          </a:p>
          <a:p>
            <a:pPr lvl="1"/>
            <a:r>
              <a:rPr lang="en-US" sz="2800" dirty="0"/>
              <a:t>He believed an empire was necessary for France to maintain and expand its influence throughout Europe. </a:t>
            </a:r>
          </a:p>
          <a:p>
            <a:pPr lvl="1"/>
            <a:r>
              <a:rPr lang="en-US" sz="2800" dirty="0"/>
              <a:t>Napoleon viewed himself as a liberator who freed foreign peoples from the absolute rulers who oppressed them. </a:t>
            </a:r>
          </a:p>
          <a:p>
            <a:pPr lvl="1"/>
            <a:r>
              <a:rPr lang="en-US" sz="2800" dirty="0"/>
              <a:t>His domination over other nations unleashed the forces of nationalism in those countries which ultimately resulted in his downfall.</a:t>
            </a:r>
          </a:p>
        </p:txBody>
      </p:sp>
    </p:spTree>
    <p:extLst>
      <p:ext uri="{BB962C8B-B14F-4D97-AF65-F5344CB8AC3E}">
        <p14:creationId xmlns:p14="http://schemas.microsoft.com/office/powerpoint/2010/main" val="132458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4FE5-DA30-430E-9F5E-89E38245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361950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Grand Empire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7B995-34A4-47EB-92D2-76BF760EF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62100"/>
            <a:ext cx="10648950" cy="4933950"/>
          </a:xfrm>
        </p:spPr>
        <p:txBody>
          <a:bodyPr>
            <a:normAutofit/>
          </a:bodyPr>
          <a:lstStyle/>
          <a:p>
            <a:r>
              <a:rPr lang="en-US" dirty="0"/>
              <a:t>Beginning in 1805, Napoleon engaged in constant warfare. </a:t>
            </a:r>
          </a:p>
          <a:p>
            <a:r>
              <a:rPr lang="en-US" dirty="0"/>
              <a:t> Eventually, Napoleon achieved the largest empire since Roman times (although it was only temporary). </a:t>
            </a:r>
          </a:p>
          <a:p>
            <a:pPr lvl="1"/>
            <a:r>
              <a:rPr lang="en-US" dirty="0"/>
              <a:t>France extended to the Rhine, including Belgium and Holland, the German coast to the western Baltic, and the Italian coast extending down to Rome.</a:t>
            </a:r>
          </a:p>
          <a:p>
            <a:r>
              <a:rPr lang="en-US" dirty="0"/>
              <a:t>Dependent satellite kingdoms:</a:t>
            </a:r>
          </a:p>
          <a:p>
            <a:pPr lvl="1"/>
            <a:r>
              <a:rPr lang="en-US" dirty="0"/>
              <a:t> where Napoleon took leadership or placed his appointees on the throne</a:t>
            </a:r>
          </a:p>
          <a:p>
            <a:pPr lvl="1"/>
            <a:r>
              <a:rPr lang="en-US" dirty="0"/>
              <a:t>Holland, Spain, Westphalia, Venice, Naples, Papal States, Warsaw, The Rhine, Trieste and the Dalmatian coast </a:t>
            </a:r>
          </a:p>
          <a:p>
            <a:r>
              <a:rPr lang="en-US" dirty="0"/>
              <a:t>Independent but allied states included: Austria, Prussia and Russia.</a:t>
            </a:r>
          </a:p>
          <a:p>
            <a:r>
              <a:rPr lang="en-US" dirty="0"/>
              <a:t>All countries of the Grand Empire saw the introduction of some of the main principles of the French Revolution.</a:t>
            </a:r>
          </a:p>
          <a:p>
            <a:pPr lvl="1"/>
            <a:r>
              <a:rPr lang="en-US" dirty="0"/>
              <a:t>Notable exception: no self-gov’t through elected legislative bodies.</a:t>
            </a:r>
          </a:p>
        </p:txBody>
      </p:sp>
    </p:spTree>
    <p:extLst>
      <p:ext uri="{BB962C8B-B14F-4D97-AF65-F5344CB8AC3E}">
        <p14:creationId xmlns:p14="http://schemas.microsoft.com/office/powerpoint/2010/main" val="15829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C08C-7539-40D0-B866-8254E87D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51BF16-8F6F-4ACF-BDE3-F70DECACE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99"/>
            <a:ext cx="12192000" cy="6851301"/>
          </a:xfrm>
        </p:spPr>
      </p:pic>
    </p:spTree>
    <p:extLst>
      <p:ext uri="{BB962C8B-B14F-4D97-AF65-F5344CB8AC3E}">
        <p14:creationId xmlns:p14="http://schemas.microsoft.com/office/powerpoint/2010/main" val="76426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9503-7FA6-48DE-ACAA-EB93F5FC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180975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War of the Third Coalition (1805-1807)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08A4F-BF9E-4D1D-8C9F-F5D25800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257299"/>
            <a:ext cx="10972800" cy="51149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1803 Napoleon began preparations to invade Britain </a:t>
            </a:r>
          </a:p>
          <a:p>
            <a:r>
              <a:rPr lang="en-US" dirty="0"/>
              <a:t>In 1805 Austria signed an alliance with Britain </a:t>
            </a:r>
          </a:p>
          <a:p>
            <a:r>
              <a:rPr lang="en-US" dirty="0"/>
              <a:t>The alliance (coalition) was completed with the additions of Russia and Sweden</a:t>
            </a:r>
          </a:p>
          <a:p>
            <a:r>
              <a:rPr lang="en-US" dirty="0"/>
              <a:t>All four viewed Napoleon as a threat to the balance of power</a:t>
            </a:r>
          </a:p>
          <a:p>
            <a:r>
              <a:rPr lang="en-US" dirty="0"/>
              <a:t>Battle of Trafalgar (October 1805)</a:t>
            </a:r>
          </a:p>
          <a:p>
            <a:pPr lvl="1"/>
            <a:r>
              <a:rPr lang="en-US" dirty="0"/>
              <a:t>French and Spanish navies are defeated by the British navy under the command of Lord Horatio Nelson </a:t>
            </a:r>
          </a:p>
          <a:p>
            <a:pPr lvl="2"/>
            <a:r>
              <a:rPr lang="en-US" dirty="0"/>
              <a:t>Establishes the supremacy of the British navy for century </a:t>
            </a:r>
          </a:p>
          <a:p>
            <a:pPr lvl="2"/>
            <a:r>
              <a:rPr lang="en-US" dirty="0"/>
              <a:t>French invasion of Britain no longer possible </a:t>
            </a:r>
          </a:p>
          <a:p>
            <a:r>
              <a:rPr lang="en-US" dirty="0"/>
              <a:t>In December of 1805 French forces defeat Austrian and Russian forces </a:t>
            </a:r>
          </a:p>
          <a:p>
            <a:pPr lvl="1"/>
            <a:r>
              <a:rPr lang="en-US" dirty="0"/>
              <a:t>To commemorate this victory Napoleon commissions the Arc de Triomphe in 1806</a:t>
            </a:r>
          </a:p>
          <a:p>
            <a:r>
              <a:rPr lang="en-US" dirty="0"/>
              <a:t>Treaty of Tilsit (June 1807) </a:t>
            </a:r>
          </a:p>
          <a:p>
            <a:pPr lvl="1"/>
            <a:r>
              <a:rPr lang="en-US" dirty="0"/>
              <a:t>Austria and Prussia lose territory making Napoleon the master of western and central Europe </a:t>
            </a:r>
          </a:p>
        </p:txBody>
      </p:sp>
    </p:spTree>
    <p:extLst>
      <p:ext uri="{BB962C8B-B14F-4D97-AF65-F5344CB8AC3E}">
        <p14:creationId xmlns:p14="http://schemas.microsoft.com/office/powerpoint/2010/main" val="134668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63B2-F750-4C95-8473-D3C141B2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D51F85-58A1-4FFE-8EF9-288B3E6E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" y="0"/>
            <a:ext cx="12192000" cy="68466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F25671-C840-405C-BC4C-80DF12AD6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451"/>
            <a:ext cx="12126316" cy="5314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2BE39B-57AA-49F4-BD91-F358DFCCC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18" y="0"/>
            <a:ext cx="12224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C9B2-93C1-4123-81FD-FCF60988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46" y="239949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Napoleon’s Rise to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03F2C-BB7E-4797-911A-E205D763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00783"/>
            <a:ext cx="10569102" cy="4695217"/>
          </a:xfrm>
        </p:spPr>
        <p:txBody>
          <a:bodyPr>
            <a:normAutofit/>
          </a:bodyPr>
          <a:lstStyle/>
          <a:p>
            <a:r>
              <a:rPr lang="en-US" sz="2800" dirty="0"/>
              <a:t>During the revolution Napoleon had been a successful general fighting against the Prussians and Austrians </a:t>
            </a:r>
          </a:p>
          <a:p>
            <a:r>
              <a:rPr lang="en-US" sz="2800" dirty="0"/>
              <a:t>As his power grew he new he had to consolidate his power.  </a:t>
            </a:r>
          </a:p>
          <a:p>
            <a:r>
              <a:rPr lang="en-US" sz="2800" dirty="0"/>
              <a:t>In order to do so he needed to end the civil strife within France </a:t>
            </a:r>
          </a:p>
          <a:p>
            <a:r>
              <a:rPr lang="en-US" sz="2800" dirty="0"/>
              <a:t>Plot Against the Directory:</a:t>
            </a:r>
          </a:p>
          <a:p>
            <a:pPr lvl="1"/>
            <a:r>
              <a:rPr lang="en-US" sz="2600" dirty="0"/>
              <a:t>The plot arose out of the desire to have a firm rule rather than a weak dictator</a:t>
            </a:r>
          </a:p>
          <a:p>
            <a:pPr lvl="2"/>
            <a:r>
              <a:rPr lang="en-US" sz="2400" dirty="0"/>
              <a:t>Abbe Sieyes: “Confidence from below, authority from above</a:t>
            </a:r>
          </a:p>
          <a:p>
            <a:pPr lvl="1"/>
            <a:r>
              <a:rPr lang="en-US" sz="2600" dirty="0"/>
              <a:t>November 9, 1799- Napoleon and the coconspirators ousted the Directory and the following day disbanded the legislature </a:t>
            </a:r>
          </a:p>
        </p:txBody>
      </p:sp>
    </p:spTree>
    <p:extLst>
      <p:ext uri="{BB962C8B-B14F-4D97-AF65-F5344CB8AC3E}">
        <p14:creationId xmlns:p14="http://schemas.microsoft.com/office/powerpoint/2010/main" val="119852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B84A-744E-42C0-902C-587A7035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Continental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57404-1415-4F1F-9E77-273B94CB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57375"/>
            <a:ext cx="10553700" cy="4486275"/>
          </a:xfrm>
        </p:spPr>
        <p:txBody>
          <a:bodyPr>
            <a:normAutofit/>
          </a:bodyPr>
          <a:lstStyle/>
          <a:p>
            <a:r>
              <a:rPr lang="en-US" dirty="0"/>
              <a:t>Napoleon decided to wage economic warfare against Britain after his loss at the Battle of Trafalgar. </a:t>
            </a:r>
          </a:p>
          <a:p>
            <a:r>
              <a:rPr lang="en-US" dirty="0"/>
              <a:t>Berlin Decree, 1806: Napoleon sought to starve Britain out by closing ports on the continent to British commerce. </a:t>
            </a:r>
          </a:p>
          <a:p>
            <a:r>
              <a:rPr lang="en-US" dirty="0"/>
              <a:t>England, in response, issued the “order in council”: neutrals might enter continental ports only if they first stopped in Great Britain. </a:t>
            </a:r>
          </a:p>
          <a:p>
            <a:r>
              <a:rPr lang="en-US" dirty="0"/>
              <a:t>Milan Decree, 1807: Napoleon’s response to the “order in council” </a:t>
            </a:r>
          </a:p>
          <a:p>
            <a:pPr lvl="1"/>
            <a:r>
              <a:rPr lang="en-US" dirty="0"/>
              <a:t>Any neutral ship entering a British port, or submitting to a British warship at sea, would be confiscated by if it attempted to enter a Continental port. </a:t>
            </a:r>
          </a:p>
          <a:p>
            <a:r>
              <a:rPr lang="en-US" dirty="0"/>
              <a:t>War of 1812: U.S. eventually declared war against Britain in defense of its neutral shipping rights.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0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512B-AC14-43C0-BFBF-F8F588E4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5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Outcomes of the Continental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5515-D105-4829-AA36-BA928499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13535"/>
            <a:ext cx="10639425" cy="4749165"/>
          </a:xfrm>
        </p:spPr>
        <p:txBody>
          <a:bodyPr>
            <a:normAutofit/>
          </a:bodyPr>
          <a:lstStyle/>
          <a:p>
            <a:r>
              <a:rPr lang="en-US" sz="2800" dirty="0"/>
              <a:t>The Continental System ultimately was a major failure. </a:t>
            </a:r>
          </a:p>
          <a:p>
            <a:pPr lvl="1"/>
            <a:r>
              <a:rPr lang="en-US" sz="2800" dirty="0"/>
              <a:t>It caused widespread antagonism to Napoleon’s rule in Europe. </a:t>
            </a:r>
          </a:p>
          <a:p>
            <a:pPr lvl="1"/>
            <a:r>
              <a:rPr lang="en-US" sz="2800" dirty="0"/>
              <a:t>Imports from America were too much in demand in Europe. </a:t>
            </a:r>
          </a:p>
          <a:p>
            <a:pPr lvl="1"/>
            <a:r>
              <a:rPr lang="en-US" sz="2800" dirty="0"/>
              <a:t>European industries could not equal Britain’s industrial output. </a:t>
            </a:r>
          </a:p>
          <a:p>
            <a:pPr lvl="1"/>
            <a:r>
              <a:rPr lang="en-US" sz="2800" dirty="0"/>
              <a:t>Without railroads, the Continental system was impossible to maintain. </a:t>
            </a:r>
          </a:p>
          <a:p>
            <a:pPr lvl="1"/>
            <a:r>
              <a:rPr lang="en-US" sz="2800" dirty="0"/>
              <a:t>British made up lost trade with Europe by expanding exports to Latin America.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9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C74C-89AE-4098-80F3-EF9B24D5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Peninsular War (1808-1814)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FA64-E63A-4759-B9C4-DFD0D59FA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first great revolt against Napoleon’s power occurred in Spain. </a:t>
            </a:r>
          </a:p>
          <a:p>
            <a:r>
              <a:rPr lang="en-US" sz="2400" dirty="0"/>
              <a:t>When Napoleon tried to tighten his control over Spain by replacing the Spanish King with his brother, Joseph, the Spanish people waged a costly guerrilla war. </a:t>
            </a:r>
          </a:p>
          <a:p>
            <a:pPr lvl="1"/>
            <a:r>
              <a:rPr lang="en-US" sz="2400" dirty="0"/>
              <a:t>They received aid from the British under one of their ablest commanders, the Duke of Wellington. </a:t>
            </a:r>
          </a:p>
          <a:p>
            <a:pPr lvl="1"/>
            <a:r>
              <a:rPr lang="en-US" sz="2400" dirty="0"/>
              <a:t>France suffered from Britain’s counter-blockade resulting in the Continental System’s failure. </a:t>
            </a:r>
          </a:p>
          <a:p>
            <a:pPr lvl="1"/>
            <a:r>
              <a:rPr lang="en-US" sz="2400" dirty="0"/>
              <a:t>Looking for a scapegoat, Napoleon turned on Alexander I of Russia, who had actually supported his blockade against Britain.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0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3667-701D-4ECB-8061-E4171A1D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E22145-FBBA-446B-807C-C9588F0CD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914" y="0"/>
            <a:ext cx="7566171" cy="6858000"/>
          </a:xfrm>
        </p:spPr>
      </p:pic>
    </p:spTree>
    <p:extLst>
      <p:ext uri="{BB962C8B-B14F-4D97-AF65-F5344CB8AC3E}">
        <p14:creationId xmlns:p14="http://schemas.microsoft.com/office/powerpoint/2010/main" val="1142665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3D17-D7A3-4C7A-9721-A7BF7E97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Russian Campaign (1812)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8B760-3586-4F39-8A60-58D6F278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38325"/>
            <a:ext cx="9872871" cy="425767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Napoleon invaded Russia in June of 1812, with his Grand Army of 600,000. </a:t>
            </a:r>
          </a:p>
          <a:p>
            <a:pPr lvl="1"/>
            <a:r>
              <a:rPr lang="en-US" sz="2800" dirty="0"/>
              <a:t> Only 1/3 of his forces were French. </a:t>
            </a:r>
          </a:p>
          <a:p>
            <a:r>
              <a:rPr lang="en-US" sz="2800" dirty="0"/>
              <a:t>Cause: Russia withdrew from the Continental System due to economic hardships it had caused. </a:t>
            </a:r>
          </a:p>
          <a:p>
            <a:r>
              <a:rPr lang="en-US" sz="2800" dirty="0"/>
              <a:t>Napoleon was forced to retreat from Moscow after 5 weeks during the brutal Russian winter due to the “scorched earth” tactic of the Russians. </a:t>
            </a:r>
          </a:p>
          <a:p>
            <a:pPr lvl="1"/>
            <a:r>
              <a:rPr lang="en-US" sz="2800" dirty="0"/>
              <a:t>Only 30,000 men in Napoleon’s army returned to their homelands. </a:t>
            </a:r>
          </a:p>
          <a:p>
            <a:pPr lvl="1"/>
            <a:r>
              <a:rPr lang="en-US" sz="2800" dirty="0"/>
              <a:t>400,000 died of battle casualties, starvation, and exposure. </a:t>
            </a:r>
          </a:p>
          <a:p>
            <a:pPr marL="4572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92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51B2-2E5E-44EC-A926-FEFBE2EA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A5AD022-F176-4EEA-AA21-6AE4EBC35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17"/>
            <a:ext cx="12192000" cy="6853383"/>
          </a:xfrm>
        </p:spPr>
      </p:pic>
    </p:spTree>
    <p:extLst>
      <p:ext uri="{BB962C8B-B14F-4D97-AF65-F5344CB8AC3E}">
        <p14:creationId xmlns:p14="http://schemas.microsoft.com/office/powerpoint/2010/main" val="3132657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748A-0004-496E-A4C8-967C0247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28625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War of the Fourth Coalition (1813-1814)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75807-5594-43DE-9E4E-57FAA25E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866900"/>
            <a:ext cx="10491996" cy="5057775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During the Russian campaign Austria and Prussia had joined Britain and Russia to form a fourth alliance against Napoleon </a:t>
            </a:r>
          </a:p>
          <a:p>
            <a:r>
              <a:rPr lang="en-US" sz="4400" dirty="0"/>
              <a:t>Battle of Leipzig (“Battle of Nations”), October, 1813: Napoleon was finally defeated. </a:t>
            </a:r>
          </a:p>
          <a:p>
            <a:pPr lvl="1"/>
            <a:r>
              <a:rPr lang="en-US" sz="3300" dirty="0"/>
              <a:t>Napoleon lost 500,000 of his 600,000 Grand Army. </a:t>
            </a:r>
          </a:p>
          <a:p>
            <a:pPr lvl="1"/>
            <a:r>
              <a:rPr lang="en-US" sz="3300" dirty="0"/>
              <a:t>It was the largest battle in world history until the 20th century. </a:t>
            </a:r>
          </a:p>
          <a:p>
            <a:r>
              <a:rPr lang="en-US" sz="4400" dirty="0"/>
              <a:t>Napoleon refused to accept the terms of Austrian foreign minister Metternich’s “Frankfurt Proposals” to reduce France to its historical size in return for his remaining on the throne. </a:t>
            </a:r>
          </a:p>
          <a:p>
            <a:r>
              <a:rPr lang="en-US" sz="4400" dirty="0"/>
              <a:t> The Quadruple Alliance was created in March, 1814. </a:t>
            </a:r>
          </a:p>
          <a:p>
            <a:pPr lvl="1"/>
            <a:r>
              <a:rPr lang="en-US" sz="3300" dirty="0"/>
              <a:t>Each power agreed to provide 150,000 soldiers to enforce peace terms. </a:t>
            </a:r>
          </a:p>
          <a:p>
            <a:r>
              <a:rPr lang="en-US" sz="4400" dirty="0"/>
              <a:t>Napoleon abdicated as emperor on April 4, 1814 after allied armies entered Paris. </a:t>
            </a:r>
          </a:p>
          <a:p>
            <a:pPr marL="45720" indent="0">
              <a:buNone/>
            </a:pPr>
            <a:r>
              <a:rPr lang="en-US" sz="3400" dirty="0"/>
              <a:t>	</a:t>
            </a:r>
          </a:p>
          <a:p>
            <a:pPr marL="4572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7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6F71-90FD-4B48-B642-E9DD3F4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Napoleon Becomes the Ruler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997C3-592A-4CFF-929E-43D5561C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95475"/>
            <a:ext cx="10753725" cy="42005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December 25, 1799</a:t>
            </a:r>
          </a:p>
          <a:p>
            <a:pPr lvl="1"/>
            <a:r>
              <a:rPr lang="en-US" sz="2600" dirty="0"/>
              <a:t>Napoleon's appointment to the position of first consul is approved</a:t>
            </a:r>
          </a:p>
          <a:p>
            <a:pPr lvl="2"/>
            <a:r>
              <a:rPr lang="en-US" sz="2600" dirty="0"/>
              <a:t>France maintains a republic appearance while in reality Napoleon is the sole ruler </a:t>
            </a:r>
          </a:p>
          <a:p>
            <a:pPr lvl="2"/>
            <a:r>
              <a:rPr lang="en-US" sz="2600" dirty="0"/>
              <a:t>Napoleon becomes an absolute ruler rather than revolutionary statesmen</a:t>
            </a:r>
          </a:p>
          <a:p>
            <a:pPr lvl="1"/>
            <a:r>
              <a:rPr lang="en-US" sz="2600" dirty="0"/>
              <a:t>He sought to govern France by demanding loyalty to the state, rewarding ability, and creating an effective hierarchical bureaucracy. </a:t>
            </a:r>
          </a:p>
          <a:p>
            <a:pPr lvl="2"/>
            <a:r>
              <a:rPr lang="en-US" sz="2600" dirty="0"/>
              <a:t>However, wealth determined status. </a:t>
            </a:r>
          </a:p>
          <a:p>
            <a:pPr lvl="1"/>
            <a:r>
              <a:rPr lang="en-US" sz="2600" dirty="0"/>
              <a:t>Napoleon may be thought of as the last and most eminent of the enlightened despots</a:t>
            </a:r>
          </a:p>
        </p:txBody>
      </p:sp>
    </p:spTree>
    <p:extLst>
      <p:ext uri="{BB962C8B-B14F-4D97-AF65-F5344CB8AC3E}">
        <p14:creationId xmlns:p14="http://schemas.microsoft.com/office/powerpoint/2010/main" val="100519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B974-A918-488C-8600-F8ABEEC7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3820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Napoleonic 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CF53C-1E7E-40CF-A0C6-009CBB4DB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57300"/>
            <a:ext cx="10601325" cy="51625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Legal unity provided the first clear and complete codification of French Law. </a:t>
            </a:r>
          </a:p>
          <a:p>
            <a:pPr lvl="1"/>
            <a:r>
              <a:rPr lang="en-US" dirty="0"/>
              <a:t>Perhaps the longest lasting legacy of Napoleon’s rule </a:t>
            </a:r>
          </a:p>
          <a:p>
            <a:r>
              <a:rPr lang="en-US" sz="2400" dirty="0"/>
              <a:t>Included a civil code, code of criminal procedure, a commercial code, and a penal code </a:t>
            </a:r>
          </a:p>
          <a:p>
            <a:r>
              <a:rPr lang="en-US" sz="2400" dirty="0"/>
              <a:t>Emphasized the protection of private property </a:t>
            </a:r>
          </a:p>
          <a:p>
            <a:r>
              <a:rPr lang="en-US" sz="2400" dirty="0"/>
              <a:t>Resulted in a strong central gov’t and administrative unity </a:t>
            </a:r>
          </a:p>
          <a:p>
            <a:r>
              <a:rPr lang="en-US" sz="2400" dirty="0"/>
              <a:t>Many achievements of the Revolution were made permanent. </a:t>
            </a:r>
          </a:p>
          <a:p>
            <a:pPr lvl="1"/>
            <a:r>
              <a:rPr lang="en-US" dirty="0"/>
              <a:t>Equality before the law: no more estates, legal classes, privileges, local liberties, hereditary offices, guilds, or manors </a:t>
            </a:r>
          </a:p>
          <a:p>
            <a:pPr lvl="1"/>
            <a:r>
              <a:rPr lang="en-US" dirty="0"/>
              <a:t>Freedom of religion </a:t>
            </a:r>
          </a:p>
          <a:p>
            <a:pPr lvl="1"/>
            <a:r>
              <a:rPr lang="en-US" dirty="0"/>
              <a:t>The state was secular in character </a:t>
            </a:r>
          </a:p>
          <a:p>
            <a:pPr lvl="1"/>
            <a:r>
              <a:rPr lang="en-US" dirty="0"/>
              <a:t>Property rights</a:t>
            </a:r>
          </a:p>
          <a:p>
            <a:pPr lvl="1"/>
            <a:r>
              <a:rPr lang="en-US" dirty="0"/>
              <a:t>Abolition of serfdom </a:t>
            </a:r>
          </a:p>
          <a:p>
            <a:pPr lvl="1"/>
            <a:r>
              <a:rPr lang="en-US" dirty="0"/>
              <a:t>Women gained inheritance rights</a:t>
            </a:r>
          </a:p>
        </p:txBody>
      </p:sp>
    </p:spTree>
    <p:extLst>
      <p:ext uri="{BB962C8B-B14F-4D97-AF65-F5344CB8AC3E}">
        <p14:creationId xmlns:p14="http://schemas.microsoft.com/office/powerpoint/2010/main" val="132511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D5426-ECF3-466B-AD68-1494876A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952500"/>
            <a:ext cx="9872871" cy="5143500"/>
          </a:xfrm>
        </p:spPr>
        <p:txBody>
          <a:bodyPr>
            <a:normAutofit/>
          </a:bodyPr>
          <a:lstStyle/>
          <a:p>
            <a:r>
              <a:rPr lang="en-US" sz="2800" dirty="0"/>
              <a:t>Denied women equal status with men (except inheritance rights) </a:t>
            </a:r>
          </a:p>
          <a:p>
            <a:pPr lvl="1"/>
            <a:r>
              <a:rPr lang="en-US" sz="2800" dirty="0"/>
              <a:t>Women and children were legally dependent on their husband or father. </a:t>
            </a:r>
          </a:p>
          <a:p>
            <a:pPr lvl="1"/>
            <a:r>
              <a:rPr lang="en-US" sz="2800" dirty="0"/>
              <a:t>Divorce was more difficult to obtain than during the Revolution. </a:t>
            </a:r>
          </a:p>
          <a:p>
            <a:pPr lvl="1"/>
            <a:r>
              <a:rPr lang="en-US" sz="2800" dirty="0"/>
              <a:t>Women could not buy or sell property or begin a business without the consent of their husbands. </a:t>
            </a:r>
          </a:p>
          <a:p>
            <a:pPr lvl="1"/>
            <a:r>
              <a:rPr lang="en-US" sz="2800" dirty="0"/>
              <a:t>Income earned by wives went to their husbands. </a:t>
            </a:r>
          </a:p>
          <a:p>
            <a:pPr lvl="1"/>
            <a:r>
              <a:rPr lang="en-US" sz="2800" dirty="0"/>
              <a:t>Penalties for adultery were far more severe for women than men.</a:t>
            </a:r>
          </a:p>
        </p:txBody>
      </p:sp>
    </p:spTree>
    <p:extLst>
      <p:ext uri="{BB962C8B-B14F-4D97-AF65-F5344CB8AC3E}">
        <p14:creationId xmlns:p14="http://schemas.microsoft.com/office/powerpoint/2010/main" val="187116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E68-14DA-447D-A323-58EF95B2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61925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Other Reforms Under Napoleon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2BE5B-9E31-484C-9764-AD8A4E34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419225"/>
            <a:ext cx="10696575" cy="4933950"/>
          </a:xfrm>
        </p:spPr>
        <p:txBody>
          <a:bodyPr>
            <a:normAutofit/>
          </a:bodyPr>
          <a:lstStyle/>
          <a:p>
            <a:r>
              <a:rPr lang="en-US" sz="2400" dirty="0"/>
              <a:t>Citizens theoretically were able to rise in gov’t service purely according to their abilities.</a:t>
            </a:r>
          </a:p>
          <a:p>
            <a:r>
              <a:rPr lang="en-US" sz="2400" dirty="0"/>
              <a:t>However, a new imperial nobility was created to reward the most talented generals and officials.</a:t>
            </a:r>
          </a:p>
          <a:p>
            <a:r>
              <a:rPr lang="en-US" sz="2400" dirty="0"/>
              <a:t> Wealth determined status. </a:t>
            </a:r>
          </a:p>
          <a:p>
            <a:pPr lvl="1"/>
            <a:r>
              <a:rPr lang="en-US" sz="2400" dirty="0"/>
              <a:t>The middle class benefited significantly. </a:t>
            </a:r>
          </a:p>
          <a:p>
            <a:pPr lvl="1"/>
            <a:r>
              <a:rPr lang="en-US" sz="2400" dirty="0"/>
              <a:t>The gov’t rewarded wealthy people who effectively served the state with pensions, property or titles. </a:t>
            </a:r>
          </a:p>
          <a:p>
            <a:pPr lvl="1"/>
            <a:r>
              <a:rPr lang="en-US" sz="2400" dirty="0"/>
              <a:t>Over one-half of titles were given to those who had served in the military. </a:t>
            </a:r>
          </a:p>
          <a:p>
            <a:pPr lvl="1"/>
            <a:r>
              <a:rPr lang="en-US" sz="2400" dirty="0"/>
              <a:t>Napoleon created 3,600 titles between 1808 and 1814. </a:t>
            </a:r>
          </a:p>
          <a:p>
            <a:pPr lvl="2"/>
            <a:r>
              <a:rPr lang="en-US" sz="2000" dirty="0"/>
              <a:t>Yet, the number of nobles in France in 1814 only totaled 1/7 of the nobles that had existed in the Old Regime.</a:t>
            </a:r>
          </a:p>
        </p:txBody>
      </p:sp>
    </p:spTree>
    <p:extLst>
      <p:ext uri="{BB962C8B-B14F-4D97-AF65-F5344CB8AC3E}">
        <p14:creationId xmlns:p14="http://schemas.microsoft.com/office/powerpoint/2010/main" val="222983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F52C7-788A-46A7-B3AC-D5F95DEA0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47725"/>
            <a:ext cx="10467975" cy="52482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Religious reforms: Concordat of 1801 with the Roman Catholic Church </a:t>
            </a:r>
          </a:p>
          <a:p>
            <a:r>
              <a:rPr lang="en-US" sz="2800" dirty="0"/>
              <a:t>Napoleon’s motives:  </a:t>
            </a:r>
          </a:p>
          <a:p>
            <a:pPr lvl="1"/>
            <a:r>
              <a:rPr lang="en-US" sz="2800" dirty="0"/>
              <a:t>Making peace with the Church would help weaken its link to monarchists who sought a restoration of the Bourbons. </a:t>
            </a:r>
          </a:p>
          <a:p>
            <a:pPr lvl="1"/>
            <a:r>
              <a:rPr lang="en-US" sz="2800" dirty="0"/>
              <a:t>Religion would help people accept economic inequalities in French society.</a:t>
            </a:r>
          </a:p>
          <a:p>
            <a:r>
              <a:rPr lang="en-US" sz="2800" dirty="0"/>
              <a:t>Provisions: </a:t>
            </a:r>
          </a:p>
          <a:p>
            <a:pPr lvl="1"/>
            <a:r>
              <a:rPr lang="en-US" sz="2800" dirty="0"/>
              <a:t>The pope renounced claims to Church property that had been seized during the Revolution. </a:t>
            </a:r>
          </a:p>
          <a:p>
            <a:pPr lvl="1"/>
            <a:r>
              <a:rPr lang="en-US" sz="2800" dirty="0"/>
              <a:t>The French gov’t had power to nominate or depose bishops. </a:t>
            </a:r>
          </a:p>
          <a:p>
            <a:pPr lvl="1"/>
            <a:r>
              <a:rPr lang="en-US" sz="2800" dirty="0"/>
              <a:t>In return, priests who had resisted the Civil Constitutions of the Clergy would replace those that had sworn an oath to the state </a:t>
            </a:r>
          </a:p>
        </p:txBody>
      </p:sp>
    </p:spTree>
    <p:extLst>
      <p:ext uri="{BB962C8B-B14F-4D97-AF65-F5344CB8AC3E}">
        <p14:creationId xmlns:p14="http://schemas.microsoft.com/office/powerpoint/2010/main" val="350125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ABAD2-A407-4568-B2C5-BF2C67ABE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47750"/>
            <a:ext cx="9872871" cy="5048250"/>
          </a:xfrm>
        </p:spPr>
        <p:txBody>
          <a:bodyPr>
            <a:normAutofit/>
          </a:bodyPr>
          <a:lstStyle/>
          <a:p>
            <a:r>
              <a:rPr lang="en-US" sz="2800" dirty="0"/>
              <a:t>Education Reform </a:t>
            </a:r>
          </a:p>
          <a:p>
            <a:pPr lvl="1"/>
            <a:r>
              <a:rPr lang="en-US" sz="2800" dirty="0"/>
              <a:t>based on a system of public education under state control. </a:t>
            </a:r>
          </a:p>
          <a:p>
            <a:pPr lvl="1"/>
            <a:r>
              <a:rPr lang="en-US" sz="2600" dirty="0"/>
              <a:t>Rigorous standards; available to the masses </a:t>
            </a:r>
          </a:p>
          <a:p>
            <a:pPr lvl="1"/>
            <a:r>
              <a:rPr lang="en-US" sz="2600" dirty="0"/>
              <a:t>Secondary and higher education (called lycées) were reorganized to prepare young men for gov’t service and professional occupations. </a:t>
            </a:r>
          </a:p>
          <a:p>
            <a:pPr lvl="1"/>
            <a:r>
              <a:rPr lang="en-US" sz="2600" dirty="0"/>
              <a:t>Education became important in determining social standing: one system for those who could spend 12 or more years at school; the other for boys who entered the work force at age of 12 or 14. </a:t>
            </a:r>
          </a:p>
          <a:p>
            <a:pPr lvl="1"/>
            <a:r>
              <a:rPr lang="en-US" sz="2600" dirty="0"/>
              <a:t>Napoleon sought to increase the size of the middle class.</a:t>
            </a:r>
          </a:p>
        </p:txBody>
      </p:sp>
    </p:spTree>
    <p:extLst>
      <p:ext uri="{BB962C8B-B14F-4D97-AF65-F5344CB8AC3E}">
        <p14:creationId xmlns:p14="http://schemas.microsoft.com/office/powerpoint/2010/main" val="272531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5A6B-669A-4F3B-8738-31DBE95B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0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Bank of France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71A4B-D108-420F-AD87-8C70A6D15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143000"/>
            <a:ext cx="10706100" cy="54006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Bank of France (1800) served the interests of the state and the financial oligarchy. </a:t>
            </a:r>
          </a:p>
          <a:p>
            <a:pPr lvl="1"/>
            <a:r>
              <a:rPr lang="en-US" dirty="0"/>
              <a:t>It was a revived version of one of the banks of the Old Regime.</a:t>
            </a:r>
          </a:p>
          <a:p>
            <a:r>
              <a:rPr lang="en-US" sz="2400" dirty="0"/>
              <a:t>The gov’t balanced the national budget. </a:t>
            </a:r>
          </a:p>
          <a:p>
            <a:r>
              <a:rPr lang="en-US" sz="2400" dirty="0"/>
              <a:t>The gov’t established sound currency and public credit.</a:t>
            </a:r>
          </a:p>
          <a:p>
            <a:r>
              <a:rPr lang="en-US" sz="2400" dirty="0"/>
              <a:t>This was far superior to the chaos surrounding the assignats during the Revolution.</a:t>
            </a:r>
          </a:p>
          <a:p>
            <a:r>
              <a:rPr lang="en-US" sz="2400" dirty="0"/>
              <a:t> Economic reforms</a:t>
            </a:r>
          </a:p>
          <a:p>
            <a:pPr lvl="1"/>
            <a:r>
              <a:rPr lang="en-US" dirty="0"/>
              <a:t> stimulated the economy: </a:t>
            </a:r>
          </a:p>
          <a:p>
            <a:pPr lvl="1"/>
            <a:r>
              <a:rPr lang="en-US" dirty="0"/>
              <a:t>Provided food at low prices </a:t>
            </a:r>
          </a:p>
          <a:p>
            <a:pPr lvl="1"/>
            <a:r>
              <a:rPr lang="en-US" dirty="0"/>
              <a:t>Increased employment </a:t>
            </a:r>
          </a:p>
          <a:p>
            <a:pPr lvl="1"/>
            <a:r>
              <a:rPr lang="en-US" dirty="0"/>
              <a:t>Lowered taxes on farmers </a:t>
            </a:r>
          </a:p>
          <a:p>
            <a:pPr lvl="1"/>
            <a:r>
              <a:rPr lang="en-US" dirty="0"/>
              <a:t>Guaranteed that church lands redistributed during the Revolution remained in hands of the new owners, mostly peasants </a:t>
            </a:r>
          </a:p>
          <a:p>
            <a:pPr lvl="1"/>
            <a:r>
              <a:rPr lang="en-US" dirty="0"/>
              <a:t>Created an independent peasantry that would be the backbone of French democracy. </a:t>
            </a:r>
          </a:p>
          <a:p>
            <a:pPr lvl="1"/>
            <a:r>
              <a:rPr lang="en-US" dirty="0"/>
              <a:t>Tax collections became more efficient. </a:t>
            </a:r>
          </a:p>
          <a:p>
            <a:pPr lvl="1"/>
            <a:r>
              <a:rPr lang="en-US" dirty="0"/>
              <a:t>Workers were not allowed to form guilds or trade unions. </a:t>
            </a:r>
          </a:p>
        </p:txBody>
      </p:sp>
    </p:spTree>
    <p:extLst>
      <p:ext uri="{BB962C8B-B14F-4D97-AF65-F5344CB8AC3E}">
        <p14:creationId xmlns:p14="http://schemas.microsoft.com/office/powerpoint/2010/main" val="4921646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9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306786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57C456-CC1D-4991-B397-26B0CCF834E5}">
  <ds:schemaRefs>
    <ds:schemaRef ds:uri="http://purl.org/dc/dcmitype/"/>
    <ds:schemaRef ds:uri="16c05727-aa75-4e4a-9b5f-8a80a1165891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5AD055F-6A08-4727-8DB8-D3FD1D1AA7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FAE8E-18A7-4D4B-B1D5-F068BB36F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2029</Words>
  <Application>Microsoft Office PowerPoint</Application>
  <PresentationFormat>Widescreen</PresentationFormat>
  <Paragraphs>172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Corbel</vt:lpstr>
      <vt:lpstr>Basis</vt:lpstr>
      <vt:lpstr>Napoleonic  France</vt:lpstr>
      <vt:lpstr>Napoleon’s Rise to Power</vt:lpstr>
      <vt:lpstr>Napoleon Becomes the Ruler </vt:lpstr>
      <vt:lpstr>Napoleonic Code </vt:lpstr>
      <vt:lpstr>PowerPoint Presentation</vt:lpstr>
      <vt:lpstr>Other Reforms Under Napoleon </vt:lpstr>
      <vt:lpstr>PowerPoint Presentation</vt:lpstr>
      <vt:lpstr>PowerPoint Presentation</vt:lpstr>
      <vt:lpstr>Bank of France </vt:lpstr>
      <vt:lpstr>Creation of a Police State </vt:lpstr>
      <vt:lpstr>Early Wars of Napoleon </vt:lpstr>
      <vt:lpstr>PowerPoint Presentation</vt:lpstr>
      <vt:lpstr>Revolution in Saint Domingue </vt:lpstr>
      <vt:lpstr>PowerPoint Presentation</vt:lpstr>
      <vt:lpstr>Empire (1804-1814)</vt:lpstr>
      <vt:lpstr>Grand Empire </vt:lpstr>
      <vt:lpstr>PowerPoint Presentation</vt:lpstr>
      <vt:lpstr>War of the Third Coalition (1805-1807) </vt:lpstr>
      <vt:lpstr>PowerPoint Presentation</vt:lpstr>
      <vt:lpstr>The Continental System </vt:lpstr>
      <vt:lpstr>Outcomes of the Continental System </vt:lpstr>
      <vt:lpstr>The Peninsular War (1808-1814)</vt:lpstr>
      <vt:lpstr>PowerPoint Presentation</vt:lpstr>
      <vt:lpstr>Russian Campaign (1812)</vt:lpstr>
      <vt:lpstr>PowerPoint Presentation</vt:lpstr>
      <vt:lpstr>War of the Fourth Coalition (1813-1814)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2019-10-15T14:39:56Z</dcterms:created>
  <dcterms:modified xsi:type="dcterms:W3CDTF">2019-10-15T17:45:26Z</dcterms:modified>
</cp:coreProperties>
</file>