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7" r:id="rId12"/>
    <p:sldId id="264" r:id="rId13"/>
    <p:sldId id="269" r:id="rId14"/>
    <p:sldId id="270" r:id="rId15"/>
    <p:sldId id="272" r:id="rId16"/>
    <p:sldId id="271" r:id="rId17"/>
    <p:sldId id="273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Ming Dynasty and Qing Dynasty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5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Arrival of the Europeans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first European groups to arrive in China  were merchants as well as Franciscans and Dominicans </a:t>
            </a:r>
          </a:p>
          <a:p>
            <a:r>
              <a:rPr lang="en-US" sz="3200" dirty="0"/>
              <a:t>The dominate group were the Jesuits </a:t>
            </a:r>
          </a:p>
          <a:p>
            <a:r>
              <a:rPr lang="en-US" sz="3200" dirty="0"/>
              <a:t>They try to recruit the elites by adopting Chinese customs and clothing. </a:t>
            </a:r>
          </a:p>
        </p:txBody>
      </p:sp>
    </p:spTree>
    <p:extLst>
      <p:ext uri="{BB962C8B-B14F-4D97-AF65-F5344CB8AC3E}">
        <p14:creationId xmlns:p14="http://schemas.microsoft.com/office/powerpoint/2010/main" val="88075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77" y="0"/>
            <a:ext cx="5063680" cy="683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Ming Decline and Collapse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Later rulers incompetent </a:t>
            </a:r>
          </a:p>
          <a:p>
            <a:r>
              <a:rPr lang="en-US" sz="2800" dirty="0"/>
              <a:t>Public works projects fall into disrepair</a:t>
            </a:r>
          </a:p>
          <a:p>
            <a:r>
              <a:rPr lang="en-US" sz="2800" dirty="0"/>
              <a:t>Floods, droughts, &amp; famine rage lands</a:t>
            </a:r>
          </a:p>
          <a:p>
            <a:r>
              <a:rPr lang="en-US" sz="2800" dirty="0"/>
              <a:t>Internal disorder leads to invasions</a:t>
            </a:r>
          </a:p>
          <a:p>
            <a:r>
              <a:rPr lang="en-US" sz="2800" dirty="0"/>
              <a:t>Last Ming emperor, </a:t>
            </a:r>
            <a:r>
              <a:rPr lang="en-US" sz="2800" dirty="0" err="1"/>
              <a:t>Chongzhen</a:t>
            </a:r>
            <a:r>
              <a:rPr lang="en-US" sz="2800" dirty="0"/>
              <a:t>, kills himself to avoid capture and the dynasty is overthrown in 1644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39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Qing Dynasty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1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F0E3F-0984-48F5-8C31-70667AF0F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Qing Politics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52CC4-B5A5-4B01-8B32-F8E50ECF5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Manchus rule - not Han Chinese</a:t>
            </a:r>
          </a:p>
          <a:p>
            <a:r>
              <a:rPr lang="en-US" sz="2800" dirty="0"/>
              <a:t>2 % of the pop. = Manchu</a:t>
            </a:r>
          </a:p>
          <a:p>
            <a:r>
              <a:rPr lang="en-US" sz="2800" dirty="0"/>
              <a:t>Chinese were forbidden to hold high national offices.</a:t>
            </a:r>
          </a:p>
          <a:p>
            <a:r>
              <a:rPr lang="en-US" sz="2800" dirty="0"/>
              <a:t>Continued Confucian civil service system.  </a:t>
            </a:r>
          </a:p>
          <a:p>
            <a:r>
              <a:rPr lang="en-US" sz="2800" dirty="0"/>
              <a:t>The Neo-Confucian - obedience of subject to ruler continued</a:t>
            </a:r>
          </a:p>
          <a:p>
            <a:r>
              <a:rPr lang="en-US" sz="2800" dirty="0"/>
              <a:t>Manchu Qing expansion</a:t>
            </a:r>
          </a:p>
          <a:p>
            <a:pPr lvl="1"/>
            <a:r>
              <a:rPr lang="en-US" sz="2400" dirty="0"/>
              <a:t>Outer Mongolia and into central Asia</a:t>
            </a:r>
          </a:p>
          <a:p>
            <a:pPr lvl="1"/>
            <a:r>
              <a:rPr lang="en-US" sz="2400" dirty="0"/>
              <a:t>Taiwan</a:t>
            </a:r>
          </a:p>
          <a:p>
            <a:pPr lvl="1"/>
            <a:r>
              <a:rPr lang="en-US" sz="2400" dirty="0"/>
              <a:t>Tibet.</a:t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3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74C5-7657-485E-803F-4741BA4B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442FB-6A35-4C3A-B8CD-BBB585224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D48082-B5DF-405E-9813-C0FDBE281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"/>
            <a:ext cx="12192000" cy="68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4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F71A5-965A-4E6B-BE44-2BC1EF48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3E1E0-059F-4000-B78C-A315016A4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Built public buildings, public irrigation, walls, bridges and other infrastructure.</a:t>
            </a:r>
          </a:p>
          <a:p>
            <a:r>
              <a:rPr lang="en-US" sz="2800" dirty="0"/>
              <a:t>Light taxes </a:t>
            </a:r>
          </a:p>
          <a:p>
            <a:r>
              <a:rPr lang="en-US" sz="2800" dirty="0"/>
              <a:t>international trade grew </a:t>
            </a:r>
          </a:p>
          <a:p>
            <a:pPr lvl="1"/>
            <a:r>
              <a:rPr lang="en-US" sz="2400" dirty="0"/>
              <a:t>Japan and Europe</a:t>
            </a:r>
          </a:p>
          <a:p>
            <a:r>
              <a:rPr lang="en-US" sz="2800" dirty="0"/>
              <a:t>Exported porcelain, Silk, and spices through maritime trade and Silk Road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7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99E1-F65F-4082-973A-1C65AB25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12DCF-BDD9-48E3-B960-C5B7C6F0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Han Chinese discriminated against</a:t>
            </a:r>
          </a:p>
          <a:p>
            <a:pPr lvl="1"/>
            <a:r>
              <a:rPr lang="en-US" sz="2400" dirty="0"/>
              <a:t>Wear hair braided in the back</a:t>
            </a:r>
          </a:p>
          <a:p>
            <a:r>
              <a:rPr lang="en-US" sz="2800" dirty="0"/>
              <a:t>forbid women to bind their feet </a:t>
            </a:r>
          </a:p>
          <a:p>
            <a:pPr lvl="1"/>
            <a:r>
              <a:rPr lang="en-US" sz="2400" dirty="0"/>
              <a:t>repealed because couldn’t enforce it</a:t>
            </a:r>
          </a:p>
          <a:p>
            <a:r>
              <a:rPr lang="en-US" sz="2800" dirty="0"/>
              <a:t>Intermarriage between the two groups was forbidden.</a:t>
            </a:r>
          </a:p>
          <a:p>
            <a:r>
              <a:rPr lang="en-US" sz="2800" dirty="0"/>
              <a:t>system of dual appointments was used</a:t>
            </a:r>
          </a:p>
          <a:p>
            <a:pPr lvl="1"/>
            <a:r>
              <a:rPr lang="en-US" sz="2400" dirty="0"/>
              <a:t>the Chinese were required to do the substantive work and the Manchu to ensure loyalty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59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6809B-FEF4-42D7-97FD-E358E2DB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C00BF-D4A4-4CAF-A50C-6D9C68807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552682-17A5-4827-8B75-CC19AD495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2"/>
            <a:ext cx="12192000" cy="6874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0F359-EC47-4C81-855B-9B605994E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532"/>
            <a:ext cx="12192001" cy="68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4861-6E9E-44DF-ABDA-4572B5FF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72CA3C-1036-4095-910C-B593A2BA9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710"/>
            <a:ext cx="12192000" cy="687871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AE72DB-810E-42B8-90DE-51CD6C55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813"/>
            <a:ext cx="12191999" cy="6853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E7EC70-6E6F-4F45-A048-963DD46B6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874"/>
            <a:ext cx="12191998" cy="67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Founding of the Ming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Ming dynasty founded by Zhu </a:t>
            </a:r>
            <a:r>
              <a:rPr lang="en-US" sz="3200" dirty="0" err="1"/>
              <a:t>Yuanzhang</a:t>
            </a:r>
            <a:endParaRPr lang="en-US" sz="3200" dirty="0"/>
          </a:p>
          <a:p>
            <a:pPr lvl="1"/>
            <a:r>
              <a:rPr lang="en-US" sz="2800" dirty="0"/>
              <a:t> Unique because he was born a peasant</a:t>
            </a:r>
          </a:p>
          <a:p>
            <a:pPr lvl="1"/>
            <a:r>
              <a:rPr lang="en-US" sz="2800" dirty="0"/>
              <a:t>Expels Mongols </a:t>
            </a:r>
          </a:p>
          <a:p>
            <a:pPr lvl="2"/>
            <a:r>
              <a:rPr lang="en-US" sz="2600" dirty="0"/>
              <a:t>Forces Mongols north of the Great Wall</a:t>
            </a:r>
          </a:p>
          <a:p>
            <a:pPr lvl="1"/>
            <a:r>
              <a:rPr lang="en-US" sz="2800" dirty="0"/>
              <a:t>Takes name Hongwu  becomes the emperor in 1368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0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31" y="-30586"/>
            <a:ext cx="6649866" cy="6888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90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 of the Old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Under the Ming Dynasty and </a:t>
            </a:r>
            <a:r>
              <a:rPr lang="en-US" sz="3600" dirty="0" err="1"/>
              <a:t>Hongwu</a:t>
            </a:r>
            <a:r>
              <a:rPr lang="en-US" sz="3600" dirty="0"/>
              <a:t> the traditional scholarly gentry is restored to power.</a:t>
            </a:r>
          </a:p>
          <a:p>
            <a:endParaRPr lang="en-US" sz="3600" dirty="0"/>
          </a:p>
          <a:p>
            <a:r>
              <a:rPr lang="en-US" sz="3600" dirty="0"/>
              <a:t>The Chinese Confucian schools and examination system were restored as well. </a:t>
            </a:r>
          </a:p>
        </p:txBody>
      </p:sp>
    </p:spTree>
    <p:extLst>
      <p:ext uri="{BB962C8B-B14F-4D97-AF65-F5344CB8AC3E}">
        <p14:creationId xmlns:p14="http://schemas.microsoft.com/office/powerpoint/2010/main" val="334810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857" y="1566535"/>
            <a:ext cx="10414237" cy="4195481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The power of the Emperor restored (not in the hands of nobles) </a:t>
            </a:r>
          </a:p>
          <a:p>
            <a:r>
              <a:rPr lang="en-US" sz="3600" dirty="0"/>
              <a:t>Honesty, loyalty, &amp; discipline was expected from officials</a:t>
            </a:r>
          </a:p>
          <a:p>
            <a:r>
              <a:rPr lang="en-US" sz="3600" dirty="0"/>
              <a:t>Emperor’s wives were only allowed to come from modest families</a:t>
            </a:r>
          </a:p>
          <a:p>
            <a:pPr lvl="1"/>
            <a:r>
              <a:rPr lang="en-US" sz="3400" dirty="0"/>
              <a:t> off set power plays from high ranking families</a:t>
            </a:r>
          </a:p>
          <a:p>
            <a:r>
              <a:rPr lang="en-US" sz="3600" dirty="0"/>
              <a:t>Limited number of eunuchs to powerful positions</a:t>
            </a:r>
          </a:p>
          <a:p>
            <a:r>
              <a:rPr lang="en-US" sz="3600" dirty="0"/>
              <a:t>Built the Forbidden City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4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0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2"/>
            <a:ext cx="12192000" cy="6850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7382"/>
            <a:ext cx="12192003" cy="6867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Age of Growth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850033" cy="4195481"/>
          </a:xfrm>
        </p:spPr>
        <p:txBody>
          <a:bodyPr/>
          <a:lstStyle/>
          <a:p>
            <a:r>
              <a:rPr lang="en-US" sz="2800" dirty="0"/>
              <a:t>Importation of American crops = population growth </a:t>
            </a:r>
          </a:p>
          <a:p>
            <a:r>
              <a:rPr lang="en-US" sz="2800" dirty="0"/>
              <a:t>Population grew from 80-90 million to 300 million from 14</a:t>
            </a:r>
            <a:r>
              <a:rPr lang="en-US" sz="2800" baseline="30000" dirty="0"/>
              <a:t>th</a:t>
            </a:r>
            <a:r>
              <a:rPr lang="en-US" sz="2800" dirty="0"/>
              <a:t> -17</a:t>
            </a:r>
            <a:r>
              <a:rPr lang="en-US" sz="2800" baseline="30000" dirty="0"/>
              <a:t>th</a:t>
            </a:r>
            <a:r>
              <a:rPr lang="en-US" sz="2800" dirty="0"/>
              <a:t> centuries</a:t>
            </a:r>
          </a:p>
          <a:p>
            <a:r>
              <a:rPr lang="en-US" sz="2800" dirty="0"/>
              <a:t>Chinese manufactured goods in high demand </a:t>
            </a:r>
          </a:p>
          <a:p>
            <a:pPr lvl="1"/>
            <a:r>
              <a:rPr lang="en-US" sz="2400" dirty="0"/>
              <a:t>Ceramics, textiles, etc..</a:t>
            </a:r>
          </a:p>
          <a:p>
            <a:r>
              <a:rPr lang="en-US" sz="2800" dirty="0"/>
              <a:t>Macao &amp; Canton only places Europeans were officially allowed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1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Zheng He Expeditions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5025114" cy="41957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1405-1423</a:t>
            </a:r>
          </a:p>
          <a:p>
            <a:r>
              <a:rPr lang="en-US" sz="2800" dirty="0"/>
              <a:t>7 major overseas expeditions including:</a:t>
            </a:r>
          </a:p>
          <a:p>
            <a:pPr lvl="1"/>
            <a:r>
              <a:rPr lang="en-US" sz="2400" dirty="0"/>
              <a:t>Persia</a:t>
            </a:r>
          </a:p>
          <a:p>
            <a:pPr lvl="1"/>
            <a:r>
              <a:rPr lang="en-US" sz="2400" dirty="0"/>
              <a:t>Indian Coast</a:t>
            </a:r>
          </a:p>
          <a:p>
            <a:pPr lvl="1"/>
            <a:r>
              <a:rPr lang="en-US" sz="2400" dirty="0"/>
              <a:t>African Coast</a:t>
            </a:r>
          </a:p>
          <a:p>
            <a:r>
              <a:rPr lang="en-US" sz="2800" dirty="0"/>
              <a:t>Initial fleet contained 62 ships</a:t>
            </a:r>
          </a:p>
          <a:p>
            <a:pPr lvl="1"/>
            <a:r>
              <a:rPr lang="en-US" sz="2400" dirty="0"/>
              <a:t>Columbus only had 3 in 1492 </a:t>
            </a:r>
          </a:p>
          <a:p>
            <a:pPr lvl="1"/>
            <a:r>
              <a:rPr lang="en-US" sz="2400" dirty="0"/>
              <a:t>Da Gama only had 4 in 1498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5974" y="2117252"/>
            <a:ext cx="5512860" cy="420024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Chinese had the capacity to expand on a global scale at least a century before the Europeans </a:t>
            </a:r>
          </a:p>
          <a:p>
            <a:r>
              <a:rPr lang="en-US" sz="2400" dirty="0"/>
              <a:t>Expeditions end due to lack of funding and internal problems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4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01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11"/>
            <a:ext cx="12193012" cy="68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5">
      <a:dk1>
        <a:sysClr val="windowText" lastClr="000000"/>
      </a:dk1>
      <a:lt1>
        <a:sysClr val="window" lastClr="FFFFFF"/>
      </a:lt1>
      <a:dk2>
        <a:srgbClr val="C00000"/>
      </a:dk2>
      <a:lt2>
        <a:srgbClr val="EBEBEB"/>
      </a:lt2>
      <a:accent1>
        <a:srgbClr val="F4EE00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258</TotalTime>
  <Words>436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Ming Dynasty and Qing Dynasty</vt:lpstr>
      <vt:lpstr>Founding of the Ming </vt:lpstr>
      <vt:lpstr>PowerPoint Presentation</vt:lpstr>
      <vt:lpstr>Restoration of the Old System</vt:lpstr>
      <vt:lpstr>Reforms </vt:lpstr>
      <vt:lpstr>PowerPoint Presentation</vt:lpstr>
      <vt:lpstr>An Age of Growth </vt:lpstr>
      <vt:lpstr>The Zheng He Expeditions </vt:lpstr>
      <vt:lpstr>PowerPoint Presentation</vt:lpstr>
      <vt:lpstr>Arrival of the Europeans </vt:lpstr>
      <vt:lpstr>PowerPoint Presentation</vt:lpstr>
      <vt:lpstr>Ming Decline and Collapse </vt:lpstr>
      <vt:lpstr>Qing Dynasty </vt:lpstr>
      <vt:lpstr>Qing Politics </vt:lpstr>
      <vt:lpstr>PowerPoint Presentation</vt:lpstr>
      <vt:lpstr>Economy </vt:lpstr>
      <vt:lpstr>Society 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Ming Dynasty and Tokugawa Japan</dc:title>
  <dc:creator>Phillip Thurmond</dc:creator>
  <cp:lastModifiedBy>Phillip Thurmond</cp:lastModifiedBy>
  <cp:revision>11</cp:revision>
  <dcterms:created xsi:type="dcterms:W3CDTF">2018-10-22T16:30:10Z</dcterms:created>
  <dcterms:modified xsi:type="dcterms:W3CDTF">2019-10-23T16:51:21Z</dcterms:modified>
</cp:coreProperties>
</file>