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70" r:id="rId10"/>
    <p:sldId id="262" r:id="rId11"/>
    <p:sldId id="267" r:id="rId12"/>
    <p:sldId id="263" r:id="rId13"/>
    <p:sldId id="268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Ming Dynasty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1368-1644</a:t>
            </a:r>
          </a:p>
        </p:txBody>
      </p:sp>
    </p:spTree>
    <p:extLst>
      <p:ext uri="{BB962C8B-B14F-4D97-AF65-F5344CB8AC3E}">
        <p14:creationId xmlns:p14="http://schemas.microsoft.com/office/powerpoint/2010/main" val="122109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24914"/>
            <a:ext cx="9404723" cy="1400530"/>
          </a:xfrm>
        </p:spPr>
        <p:txBody>
          <a:bodyPr/>
          <a:lstStyle/>
          <a:p>
            <a:r>
              <a:rPr lang="en-US" dirty="0"/>
              <a:t>An Age of Expansion:  The Zheng He Expeditions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02922"/>
            <a:ext cx="8946541" cy="47100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1405-1423</a:t>
            </a:r>
          </a:p>
          <a:p>
            <a:r>
              <a:rPr lang="en-US" sz="2800" dirty="0"/>
              <a:t>7 major overseas expeditions including:</a:t>
            </a:r>
          </a:p>
          <a:p>
            <a:pPr lvl="1"/>
            <a:r>
              <a:rPr lang="en-US" sz="2400" dirty="0"/>
              <a:t>Persia</a:t>
            </a:r>
          </a:p>
          <a:p>
            <a:pPr lvl="1"/>
            <a:r>
              <a:rPr lang="en-US" sz="2400" dirty="0"/>
              <a:t>Indian Coast</a:t>
            </a:r>
          </a:p>
          <a:p>
            <a:pPr lvl="1"/>
            <a:r>
              <a:rPr lang="en-US" sz="2400" dirty="0"/>
              <a:t>African Coast</a:t>
            </a:r>
          </a:p>
          <a:p>
            <a:r>
              <a:rPr lang="en-US" sz="2800" dirty="0"/>
              <a:t>Initial fleet contained 62 ships</a:t>
            </a:r>
          </a:p>
          <a:p>
            <a:pPr lvl="1"/>
            <a:r>
              <a:rPr lang="en-US" sz="2400" dirty="0"/>
              <a:t>Columbus only had 3 in 1492 </a:t>
            </a:r>
          </a:p>
          <a:p>
            <a:pPr lvl="1"/>
            <a:r>
              <a:rPr lang="en-US" sz="2400" dirty="0"/>
              <a:t>Da Gama only had 4 in 1498</a:t>
            </a:r>
          </a:p>
          <a:p>
            <a:r>
              <a:rPr lang="en-US" sz="2800" dirty="0"/>
              <a:t>Chinese had the capacity to expand on a global scale at least a century before the Europeans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301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012" cy="6891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25AB5-7639-4BDB-9E93-0D6F69E6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3"/>
            <a:ext cx="12192000" cy="6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Retreat and the Arrival of the Europeans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72187"/>
            <a:ext cx="8946541" cy="4195481"/>
          </a:xfrm>
        </p:spPr>
        <p:txBody>
          <a:bodyPr/>
          <a:lstStyle/>
          <a:p>
            <a:r>
              <a:rPr lang="en-US" sz="2800" dirty="0"/>
              <a:t>Overseas trade limited in 1390</a:t>
            </a:r>
          </a:p>
          <a:p>
            <a:r>
              <a:rPr lang="en-US" sz="2800" dirty="0"/>
              <a:t>Ming China moves toward isolationism</a:t>
            </a:r>
          </a:p>
          <a:p>
            <a:pPr lvl="1"/>
            <a:r>
              <a:rPr lang="en-US" sz="2400" dirty="0"/>
              <a:t>Europeans probe the globe</a:t>
            </a:r>
          </a:p>
          <a:p>
            <a:pPr lvl="1"/>
            <a:r>
              <a:rPr lang="en-US" sz="2400" dirty="0"/>
              <a:t>Drawn to the Middle Kingdom</a:t>
            </a:r>
          </a:p>
          <a:p>
            <a:r>
              <a:rPr lang="en-US" sz="2800" dirty="0"/>
              <a:t>Franciscans and Dominican missionaries try to convert commoners</a:t>
            </a:r>
          </a:p>
          <a:p>
            <a:r>
              <a:rPr lang="en-US" sz="2800" dirty="0"/>
              <a:t>Jesuits try and convert elites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2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77" y="0"/>
            <a:ext cx="5063680" cy="6839945"/>
          </a:xfrm>
        </p:spPr>
      </p:pic>
    </p:spTree>
    <p:extLst>
      <p:ext uri="{BB962C8B-B14F-4D97-AF65-F5344CB8AC3E}">
        <p14:creationId xmlns:p14="http://schemas.microsoft.com/office/powerpoint/2010/main" val="11423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76673"/>
            <a:ext cx="9404723" cy="1400530"/>
          </a:xfrm>
        </p:spPr>
        <p:txBody>
          <a:bodyPr/>
          <a:lstStyle/>
          <a:p>
            <a:r>
              <a:rPr lang="en-US" dirty="0"/>
              <a:t>Ming Decline and the Chinese Predicament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5283"/>
            <a:ext cx="9630949" cy="4848045"/>
          </a:xfrm>
        </p:spPr>
        <p:txBody>
          <a:bodyPr>
            <a:normAutofit/>
          </a:bodyPr>
          <a:lstStyle/>
          <a:p>
            <a:r>
              <a:rPr lang="en-US" sz="2800" dirty="0"/>
              <a:t>Later rulers incompetent in holding a highly centralized, absolutist structure</a:t>
            </a:r>
          </a:p>
          <a:p>
            <a:r>
              <a:rPr lang="en-US" sz="2800" dirty="0"/>
              <a:t>Floods, droughts, &amp; famine rage lands</a:t>
            </a:r>
          </a:p>
          <a:p>
            <a:pPr lvl="1"/>
            <a:r>
              <a:rPr lang="en-US" sz="2400" dirty="0"/>
              <a:t>Some sell children into slaver</a:t>
            </a:r>
          </a:p>
          <a:p>
            <a:r>
              <a:rPr lang="en-US" sz="2800" dirty="0" err="1"/>
              <a:t>Imjin</a:t>
            </a:r>
            <a:r>
              <a:rPr lang="en-US" sz="2800" dirty="0"/>
              <a:t> War (1592-1598): war between China, Korea, and Japan. </a:t>
            </a:r>
          </a:p>
          <a:p>
            <a:pPr lvl="1"/>
            <a:r>
              <a:rPr lang="en-US" sz="2600" dirty="0"/>
              <a:t>Precipitates the decline of the Ming </a:t>
            </a:r>
          </a:p>
          <a:p>
            <a:r>
              <a:rPr lang="en-US" sz="2800" dirty="0"/>
              <a:t>Last Ming emperor, </a:t>
            </a:r>
            <a:r>
              <a:rPr lang="en-US" sz="2800" dirty="0" err="1"/>
              <a:t>Chongzhen</a:t>
            </a:r>
            <a:r>
              <a:rPr lang="en-US" sz="2800" dirty="0"/>
              <a:t>, kills himself to avoid capture and the dynasty is overthrown in 1644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7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4580-5A72-42F2-857B-A72402F8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Manchu Invasions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ECB7-3FEB-45D5-BC9E-208204083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3143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In the summer of 1644 the Manchus invaded China and established a new Dynasty called the Qing. </a:t>
            </a:r>
          </a:p>
          <a:p>
            <a:r>
              <a:rPr lang="en-US" sz="2800" dirty="0"/>
              <a:t>The Manchus were from northeastern China (a regions known as Manchuria) </a:t>
            </a:r>
          </a:p>
          <a:p>
            <a:r>
              <a:rPr lang="en-US" sz="2800" dirty="0"/>
              <a:t>Took the Manchu 40 years to conquer all of China, Taiwan, parts of Mongolia, and Central Asia </a:t>
            </a:r>
          </a:p>
        </p:txBody>
      </p:sp>
    </p:spTree>
    <p:extLst>
      <p:ext uri="{BB962C8B-B14F-4D97-AF65-F5344CB8AC3E}">
        <p14:creationId xmlns:p14="http://schemas.microsoft.com/office/powerpoint/2010/main" val="14053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Founding of the 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Ming dynasty founded by Zhu </a:t>
            </a:r>
            <a:r>
              <a:rPr lang="en-US" sz="3200" dirty="0" err="1"/>
              <a:t>Yuanzhang</a:t>
            </a:r>
            <a:endParaRPr lang="en-US" sz="3200" dirty="0"/>
          </a:p>
          <a:p>
            <a:pPr lvl="1"/>
            <a:r>
              <a:rPr lang="en-US" sz="2800" dirty="0"/>
              <a:t>Originally a peasant</a:t>
            </a:r>
          </a:p>
          <a:p>
            <a:pPr lvl="1"/>
            <a:r>
              <a:rPr lang="en-US" sz="2800" dirty="0"/>
              <a:t>Expels Mongols as leader of the rebel group called the Red Turbans </a:t>
            </a:r>
          </a:p>
          <a:p>
            <a:pPr lvl="1"/>
            <a:r>
              <a:rPr lang="en-US" sz="2800" dirty="0"/>
              <a:t>Takes name </a:t>
            </a:r>
            <a:r>
              <a:rPr lang="en-US" sz="2800" dirty="0" err="1"/>
              <a:t>Hongwu</a:t>
            </a:r>
            <a:r>
              <a:rPr lang="en-US" sz="2800" dirty="0"/>
              <a:t>  become emperor in 1368</a:t>
            </a:r>
          </a:p>
          <a:p>
            <a:pPr lvl="1"/>
            <a:r>
              <a:rPr lang="en-US" sz="2800" dirty="0"/>
              <a:t>Force Mongols north of the Great Wall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8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49" y="-30586"/>
            <a:ext cx="6649866" cy="68885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Another Scholarly-Gentry Revival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Hongwu</a:t>
            </a:r>
            <a:r>
              <a:rPr lang="en-US" sz="2800" dirty="0"/>
              <a:t>, like the Han, restores scholarly gentry to high offices</a:t>
            </a:r>
          </a:p>
          <a:p>
            <a:r>
              <a:rPr lang="en-US" sz="2800" dirty="0"/>
              <a:t>Imperial schools and examination system restored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2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97" y="0"/>
            <a:ext cx="9404723" cy="1400530"/>
          </a:xfrm>
        </p:spPr>
        <p:txBody>
          <a:bodyPr/>
          <a:lstStyle/>
          <a:p>
            <a:r>
              <a:rPr lang="en-US" dirty="0"/>
              <a:t>Reforms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79715"/>
            <a:ext cx="10310359" cy="561702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transferred powers of the chief minister to the emperor</a:t>
            </a:r>
          </a:p>
          <a:p>
            <a:r>
              <a:rPr lang="en-US" sz="3600" dirty="0"/>
              <a:t>Honesty, loyalty, &amp; discipline was expected from officials</a:t>
            </a:r>
          </a:p>
          <a:p>
            <a:pPr lvl="1"/>
            <a:r>
              <a:rPr lang="en-US" sz="3200" dirty="0"/>
              <a:t>Bureaucrats guilty of corruption or incompetence were publically beaten</a:t>
            </a:r>
          </a:p>
          <a:p>
            <a:r>
              <a:rPr lang="en-US" sz="3600" dirty="0"/>
              <a:t>Emperor’s wives were only allowed to come from modest families</a:t>
            </a:r>
          </a:p>
          <a:p>
            <a:pPr lvl="1"/>
            <a:r>
              <a:rPr lang="en-US" sz="3400" dirty="0"/>
              <a:t> off set power plays from high ranking families</a:t>
            </a:r>
          </a:p>
          <a:p>
            <a:r>
              <a:rPr lang="en-US" sz="3600" dirty="0"/>
              <a:t>Limited number of eunuchs to powerful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9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Return to Scholarly-Gentry Social Dominance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92002" cy="4195481"/>
          </a:xfrm>
        </p:spPr>
        <p:txBody>
          <a:bodyPr>
            <a:normAutofit/>
          </a:bodyPr>
          <a:lstStyle/>
          <a:p>
            <a:r>
              <a:rPr lang="en-US" sz="3200" dirty="0"/>
              <a:t>promoted public works and aimed to improve lives of the common people</a:t>
            </a:r>
          </a:p>
          <a:p>
            <a:r>
              <a:rPr lang="en-US" sz="3200" dirty="0"/>
              <a:t>Gentry households grew in power as landlord families buy up peasants land</a:t>
            </a:r>
          </a:p>
          <a:p>
            <a:r>
              <a:rPr lang="en-US" sz="3200" dirty="0"/>
              <a:t>Women were confined &amp; bearing male children was stressed </a:t>
            </a:r>
          </a:p>
          <a:p>
            <a:r>
              <a:rPr lang="en-US" sz="3200" dirty="0"/>
              <a:t>Youth subordinate to elders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5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82"/>
            <a:ext cx="12192001" cy="68506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3"/>
            <a:ext cx="12192000" cy="6850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605"/>
            <a:ext cx="12192003" cy="6867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4" y="0"/>
            <a:ext cx="9404723" cy="1400530"/>
          </a:xfrm>
        </p:spPr>
        <p:txBody>
          <a:bodyPr/>
          <a:lstStyle/>
          <a:p>
            <a:r>
              <a:rPr lang="en-US" dirty="0"/>
              <a:t>An Age of Growth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00664"/>
            <a:ext cx="10620602" cy="544326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Importation of American crops = population growth </a:t>
            </a:r>
          </a:p>
          <a:p>
            <a:r>
              <a:rPr lang="en-US" sz="2800" dirty="0"/>
              <a:t>Population grew from 80-90 million to 300 million from 14</a:t>
            </a:r>
            <a:r>
              <a:rPr lang="en-US" sz="2800" baseline="30000" dirty="0"/>
              <a:t>th</a:t>
            </a:r>
            <a:r>
              <a:rPr lang="en-US" sz="2800" dirty="0"/>
              <a:t> -17</a:t>
            </a:r>
            <a:r>
              <a:rPr lang="en-US" sz="2800" baseline="30000" dirty="0"/>
              <a:t>th</a:t>
            </a:r>
            <a:r>
              <a:rPr lang="en-US" sz="2800" dirty="0"/>
              <a:t> centuries</a:t>
            </a:r>
          </a:p>
          <a:p>
            <a:r>
              <a:rPr lang="en-US" sz="2800" dirty="0"/>
              <a:t>Chinese manufactured goods in high demand </a:t>
            </a:r>
          </a:p>
          <a:p>
            <a:pPr lvl="1"/>
            <a:r>
              <a:rPr lang="en-US" sz="2400" dirty="0"/>
              <a:t>Ceramics, textiles, etc..</a:t>
            </a:r>
          </a:p>
          <a:p>
            <a:r>
              <a:rPr lang="en-US" sz="2800" dirty="0"/>
              <a:t>Macao &amp; Canton only places Europeans were officially allowed </a:t>
            </a:r>
          </a:p>
          <a:p>
            <a:r>
              <a:rPr lang="en-US" sz="2800" dirty="0"/>
              <a:t>Ming prosperity was reflected in the fine arts</a:t>
            </a:r>
          </a:p>
          <a:p>
            <a:r>
              <a:rPr lang="en-US" sz="2800" dirty="0"/>
              <a:t>Innovations in literature </a:t>
            </a:r>
          </a:p>
          <a:p>
            <a:pPr lvl="1"/>
            <a:r>
              <a:rPr lang="en-US" sz="2400" dirty="0"/>
              <a:t>Woodblock printing</a:t>
            </a:r>
          </a:p>
          <a:p>
            <a:r>
              <a:rPr lang="en-US" sz="2800" dirty="0"/>
              <a:t>Many high class individuals continued the practice of foot binding.</a:t>
            </a:r>
          </a:p>
        </p:txBody>
      </p:sp>
    </p:spTree>
    <p:extLst>
      <p:ext uri="{BB962C8B-B14F-4D97-AF65-F5344CB8AC3E}">
        <p14:creationId xmlns:p14="http://schemas.microsoft.com/office/powerpoint/2010/main" val="299791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8742-E348-46CB-8894-D746F2FB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vase, plant, painted, utensil&#10;&#10;Description automatically generated">
            <a:extLst>
              <a:ext uri="{FF2B5EF4-FFF2-40B4-BE49-F238E27FC236}">
                <a16:creationId xmlns:a16="http://schemas.microsoft.com/office/drawing/2014/main" id="{C270DFAB-0339-4E13-BC0A-C4DEC7B8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06"/>
            <a:ext cx="12192000" cy="6860606"/>
          </a:xfrm>
        </p:spPr>
      </p:pic>
      <p:pic>
        <p:nvPicPr>
          <p:cNvPr id="13" name="Picture 12" descr="A pair of feet wearing blue and red shoes&#10;&#10;Description automatically generated">
            <a:extLst>
              <a:ext uri="{FF2B5EF4-FFF2-40B4-BE49-F238E27FC236}">
                <a16:creationId xmlns:a16="http://schemas.microsoft.com/office/drawing/2014/main" id="{40520A71-180E-4F80-8905-39E0BE465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picture containing person, indoor, hand, man&#10;&#10;Description automatically generated">
            <a:extLst>
              <a:ext uri="{FF2B5EF4-FFF2-40B4-BE49-F238E27FC236}">
                <a16:creationId xmlns:a16="http://schemas.microsoft.com/office/drawing/2014/main" id="{D2E41B97-7077-4C89-AB87-65B74E85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136"/>
            <a:ext cx="12191999" cy="6801115"/>
          </a:xfrm>
          <a:prstGeom prst="rect">
            <a:avLst/>
          </a:prstGeom>
        </p:spPr>
      </p:pic>
      <p:pic>
        <p:nvPicPr>
          <p:cNvPr id="19" name="Picture 18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21D912D6-05D8-4B10-8E6C-5E9C6F3A8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" y="-11923"/>
            <a:ext cx="12191999" cy="68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EFE517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1823</TotalTime>
  <Words>440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Ming Dynasty </vt:lpstr>
      <vt:lpstr> Founding of the Ming</vt:lpstr>
      <vt:lpstr>PowerPoint Presentation</vt:lpstr>
      <vt:lpstr> Another Scholarly-Gentry Revival </vt:lpstr>
      <vt:lpstr>Reforms </vt:lpstr>
      <vt:lpstr>A Return to Scholarly-Gentry Social Dominance </vt:lpstr>
      <vt:lpstr>PowerPoint Presentation</vt:lpstr>
      <vt:lpstr>An Age of Growth </vt:lpstr>
      <vt:lpstr>PowerPoint Presentation</vt:lpstr>
      <vt:lpstr>An Age of Expansion:  The Zheng He Expeditions </vt:lpstr>
      <vt:lpstr>PowerPoint Presentation</vt:lpstr>
      <vt:lpstr>Chinese Retreat and the Arrival of the Europeans </vt:lpstr>
      <vt:lpstr>PowerPoint Presentation</vt:lpstr>
      <vt:lpstr>Ming Decline and the Chinese Predicament </vt:lpstr>
      <vt:lpstr>Manchu Invasions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Dynasty</dc:title>
  <dc:creator>Phillip Thurmond</dc:creator>
  <cp:lastModifiedBy>Phillip Thurmond</cp:lastModifiedBy>
  <cp:revision>23</cp:revision>
  <dcterms:created xsi:type="dcterms:W3CDTF">2016-01-31T17:47:38Z</dcterms:created>
  <dcterms:modified xsi:type="dcterms:W3CDTF">2020-02-25T13:59:49Z</dcterms:modified>
</cp:coreProperties>
</file>